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7" r:id="rId3"/>
  </p:sldMasterIdLst>
  <p:notesMasterIdLst>
    <p:notesMasterId r:id="rId14"/>
  </p:notesMasterIdLst>
  <p:sldIdLst>
    <p:sldId id="268" r:id="rId4"/>
    <p:sldId id="270" r:id="rId5"/>
    <p:sldId id="272" r:id="rId6"/>
    <p:sldId id="273" r:id="rId7"/>
    <p:sldId id="274" r:id="rId8"/>
    <p:sldId id="279" r:id="rId9"/>
    <p:sldId id="275" r:id="rId10"/>
    <p:sldId id="276" r:id="rId11"/>
    <p:sldId id="277" r:id="rId12"/>
    <p:sldId id="269"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144"/>
    <a:srgbClr val="006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71" autoAdjust="0"/>
  </p:normalViewPr>
  <p:slideViewPr>
    <p:cSldViewPr>
      <p:cViewPr>
        <p:scale>
          <a:sx n="77" d="100"/>
          <a:sy n="77" d="100"/>
        </p:scale>
        <p:origin x="-306"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F05E62-4764-4889-9785-9194590A0F17}" type="datetimeFigureOut">
              <a:rPr lang="es-CL" smtClean="0"/>
              <a:t>27-03-2012</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E7806F-208F-4CA0-B57C-16DE7CEA0026}" type="slidenum">
              <a:rPr lang="es-CL" smtClean="0"/>
              <a:t>‹Nº›</a:t>
            </a:fld>
            <a:endParaRPr lang="es-CL"/>
          </a:p>
        </p:txBody>
      </p:sp>
    </p:spTree>
    <p:extLst>
      <p:ext uri="{BB962C8B-B14F-4D97-AF65-F5344CB8AC3E}">
        <p14:creationId xmlns:p14="http://schemas.microsoft.com/office/powerpoint/2010/main" val="3327354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441" indent="-227441">
              <a:buFontTx/>
              <a:buAutoNum type="arabicPeriod"/>
            </a:pPr>
            <a:endParaRPr lang="es-CL" smtClean="0">
              <a:ea typeface="ヒラギノ角ゴ Pro W3"/>
              <a:cs typeface="ヒラギノ角ゴ Pro W3"/>
            </a:endParaRPr>
          </a:p>
        </p:txBody>
      </p:sp>
      <p:sp>
        <p:nvSpPr>
          <p:cNvPr id="6758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9DCEF822-6A1D-4889-9F97-06A2851D258F}" type="slidenum">
              <a:rPr lang="en-US">
                <a:solidFill>
                  <a:prstClr val="black"/>
                </a:solidFill>
                <a:latin typeface="Calibri" pitchFamily="34" charset="0"/>
              </a:rPr>
              <a:pPr eaLnBrk="1" hangingPunct="1"/>
              <a:t>2</a:t>
            </a:fld>
            <a:endParaRPr lang="en-US">
              <a:solidFill>
                <a:prstClr val="black"/>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5120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fld id="{D1FB4285-7B60-4850-9359-E4CBBF3B8028}" type="slidenum">
              <a:rPr lang="en-US">
                <a:solidFill>
                  <a:prstClr val="black"/>
                </a:solidFill>
                <a:latin typeface="Calibri" pitchFamily="34" charset="0"/>
              </a:rPr>
              <a:pPr eaLnBrk="1" hangingPunct="1"/>
              <a:t>10</a:t>
            </a:fld>
            <a:endParaRPr lang="en-US">
              <a:solidFill>
                <a:prstClr val="black"/>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63C4976-B975-4B59-9CCC-64DCD45AC48C}" type="datetime1">
              <a:rPr lang="en-US">
                <a:solidFill>
                  <a:prstClr val="black"/>
                </a:solidFill>
                <a:ea typeface="ヒラギノ角ゴ Pro W3" charset="-128"/>
              </a:rPr>
              <a:pPr defTabSz="457200" fontAlgn="base">
                <a:spcBef>
                  <a:spcPct val="0"/>
                </a:spcBef>
                <a:spcAft>
                  <a:spcPct val="0"/>
                </a:spcAft>
                <a:defRPr/>
              </a:pPr>
              <a:t>3/27/2012</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E0A8B4DC-72AB-4652-B03C-A946C038FA60}" type="slidenum">
              <a:rPr lang="en-US"/>
              <a:pPr>
                <a:defRPr/>
              </a:pPr>
              <a:t>‹Nº›</a:t>
            </a:fld>
            <a:endParaRPr lang="en-US"/>
          </a:p>
        </p:txBody>
      </p:sp>
    </p:spTree>
    <p:extLst>
      <p:ext uri="{BB962C8B-B14F-4D97-AF65-F5344CB8AC3E}">
        <p14:creationId xmlns:p14="http://schemas.microsoft.com/office/powerpoint/2010/main" val="11659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AC5A8E1C-978C-4807-8EEA-7B04796848AD}" type="slidenum">
              <a:rPr lang="en-US"/>
              <a:pPr>
                <a:defRPr/>
              </a:pPr>
              <a:t>‹Nº›</a:t>
            </a:fld>
            <a:endParaRPr lang="en-US"/>
          </a:p>
        </p:txBody>
      </p:sp>
    </p:spTree>
    <p:extLst>
      <p:ext uri="{BB962C8B-B14F-4D97-AF65-F5344CB8AC3E}">
        <p14:creationId xmlns:p14="http://schemas.microsoft.com/office/powerpoint/2010/main" val="95646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3586E83F-E85A-4FDA-9A6D-7508828FAB8E}" type="slidenum">
              <a:rPr lang="en-US"/>
              <a:pPr>
                <a:defRPr/>
              </a:pPr>
              <a:t>‹Nº›</a:t>
            </a:fld>
            <a:endParaRPr lang="en-US"/>
          </a:p>
        </p:txBody>
      </p:sp>
    </p:spTree>
    <p:extLst>
      <p:ext uri="{BB962C8B-B14F-4D97-AF65-F5344CB8AC3E}">
        <p14:creationId xmlns:p14="http://schemas.microsoft.com/office/powerpoint/2010/main" val="349920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3/27/2012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091968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3/27/2012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3192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3/27/2012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976595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3/27/2012</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55957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99A6294-F3FA-465C-9B64-2007B33AF99F}"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9C8797D-8391-4142-87F1-B03D8436FF18}"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9418576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17B95FB-85B5-4609-A1A3-CE36CB44E9B7}"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1E58DF-6C94-4AD1-A198-5D3F63D2E8F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873065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125AF27-139C-49DE-BBE2-7FCB92455B1A}"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20E98030-D5D8-4DEF-92E5-50B39157E69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1623600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C0AA0454-25BC-485C-9319-5D003D237148}"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26EA4BF-52CD-41D7-8EC5-7CB066F030E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7779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5C7A638-175B-43D9-B643-51A833FBE6BA}" type="slidenum">
              <a:rPr lang="en-US"/>
              <a:pPr>
                <a:defRPr/>
              </a:pPr>
              <a:t>‹Nº›</a:t>
            </a:fld>
            <a:endParaRPr lang="en-US"/>
          </a:p>
        </p:txBody>
      </p:sp>
    </p:spTree>
    <p:extLst>
      <p:ext uri="{BB962C8B-B14F-4D97-AF65-F5344CB8AC3E}">
        <p14:creationId xmlns:p14="http://schemas.microsoft.com/office/powerpoint/2010/main" val="170048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AC116B67-8598-4BD2-B76B-E271BABF20DD}"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E5978B9B-ACC7-4454-A548-26838612BEE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877470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690D4A18-FAA9-49B5-A0D3-45096FCB759B}"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1B3AEB44-4D93-4F2C-9D81-D84C965E39E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09132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831AA47-4E21-4864-B98B-64C0B58D5DA0}"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17C1D21-E20E-4CC8-B01B-4AD915E47F6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31437258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D859EE-26B0-47D5-8750-9BAFDE283F74}"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4AC78A5-B6AA-4590-9172-F2AE1555600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951646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801C9EF-124D-4130-8B18-891AE27EFF29}"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C2C4122-329C-4C06-9786-BAA397B529F3}"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3905145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351248B-98B9-434F-B8C3-362AB733DC24}"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4BE561F-E96E-4185-9CF4-198728E6133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503662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E9CADCA-78E7-469D-AF94-C52CE97B5EEB}" type="datetime1">
              <a:rPr lang="en-US">
                <a:solidFill>
                  <a:prstClr val="black"/>
                </a:solidFill>
              </a:rPr>
              <a:pPr defTabSz="457200" fontAlgn="base">
                <a:spcBef>
                  <a:spcPct val="0"/>
                </a:spcBef>
                <a:spcAft>
                  <a:spcPct val="0"/>
                </a:spcAft>
                <a:defRPr/>
              </a:pPr>
              <a:t>3/27/2012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3E06E06-944B-4CFD-BD7B-CAC9BE6F087F}"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39939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438CF028-4C67-4356-8CDD-F8093E17C8FF}" type="datetime1">
              <a:rPr lang="en-US">
                <a:solidFill>
                  <a:prstClr val="black"/>
                </a:solidFill>
                <a:ea typeface="ヒラギノ角ゴ Pro W3" charset="-128"/>
              </a:rPr>
              <a:pPr defTabSz="457200" fontAlgn="base">
                <a:spcBef>
                  <a:spcPct val="0"/>
                </a:spcBef>
                <a:spcAft>
                  <a:spcPct val="0"/>
                </a:spcAft>
                <a:defRPr/>
              </a:pPr>
              <a:t>3/27/2012</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5D8504C7-7C5F-4280-AF6E-85C192A42F15}" type="slidenum">
              <a:rPr lang="en-US"/>
              <a:pPr>
                <a:defRPr/>
              </a:pPr>
              <a:t>‹Nº›</a:t>
            </a:fld>
            <a:endParaRPr lang="en-US"/>
          </a:p>
        </p:txBody>
      </p:sp>
    </p:spTree>
    <p:extLst>
      <p:ext uri="{BB962C8B-B14F-4D97-AF65-F5344CB8AC3E}">
        <p14:creationId xmlns:p14="http://schemas.microsoft.com/office/powerpoint/2010/main" val="189491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968A952-EDF1-4775-919C-58D35ACF22AE}" type="datetime1">
              <a:rPr lang="en-US">
                <a:solidFill>
                  <a:prstClr val="black"/>
                </a:solidFill>
                <a:ea typeface="ヒラギノ角ゴ Pro W3" charset="-128"/>
              </a:rPr>
              <a:pPr defTabSz="457200" fontAlgn="base">
                <a:spcBef>
                  <a:spcPct val="0"/>
                </a:spcBef>
                <a:spcAft>
                  <a:spcPct val="0"/>
                </a:spcAft>
                <a:defRPr/>
              </a:pPr>
              <a:t>3/27/2012</a:t>
            </a:fld>
            <a:endParaRPr lang="en-US">
              <a:solidFill>
                <a:prstClr val="black"/>
              </a:solidFill>
              <a:ea typeface="ヒラギノ角ゴ Pro W3" charset="-128"/>
            </a:endParaRPr>
          </a:p>
        </p:txBody>
      </p:sp>
      <p:sp>
        <p:nvSpPr>
          <p:cNvPr id="6" name="Footer Placeholder 5"/>
          <p:cNvSpPr>
            <a:spLocks noGrp="1"/>
          </p:cNvSpPr>
          <p:nvPr>
            <p:ph type="ftr" sz="quarter" idx="11"/>
          </p:nvPr>
        </p:nvSpPr>
        <p:spPr/>
        <p:txBody>
          <a:bodyPr/>
          <a:lstStyle>
            <a:lvl1pPr>
              <a:defRPr/>
            </a:lvl1pPr>
          </a:lstStyle>
          <a:p>
            <a:pPr>
              <a:defRPr/>
            </a:pPr>
            <a:endParaRPr lang="es-AR"/>
          </a:p>
        </p:txBody>
      </p:sp>
      <p:sp>
        <p:nvSpPr>
          <p:cNvPr id="7" name="Slide Number Placeholder 6"/>
          <p:cNvSpPr>
            <a:spLocks noGrp="1"/>
          </p:cNvSpPr>
          <p:nvPr>
            <p:ph type="sldNum" sz="quarter" idx="12"/>
          </p:nvPr>
        </p:nvSpPr>
        <p:spPr/>
        <p:txBody>
          <a:bodyPr/>
          <a:lstStyle>
            <a:lvl1pPr>
              <a:defRPr/>
            </a:lvl1pPr>
          </a:lstStyle>
          <a:p>
            <a:pPr>
              <a:defRPr/>
            </a:pPr>
            <a:fld id="{4DC8695D-C30A-4ABF-A9CA-2B89012F2C1B}" type="slidenum">
              <a:rPr lang="en-US"/>
              <a:pPr>
                <a:defRPr/>
              </a:pPr>
              <a:t>‹Nº›</a:t>
            </a:fld>
            <a:endParaRPr lang="en-US"/>
          </a:p>
        </p:txBody>
      </p:sp>
    </p:spTree>
    <p:extLst>
      <p:ext uri="{BB962C8B-B14F-4D97-AF65-F5344CB8AC3E}">
        <p14:creationId xmlns:p14="http://schemas.microsoft.com/office/powerpoint/2010/main" val="203561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7AC4F1F-AFB5-46F7-B9C1-48876CD92731}" type="datetime1">
              <a:rPr lang="en-US">
                <a:solidFill>
                  <a:prstClr val="black"/>
                </a:solidFill>
                <a:ea typeface="ヒラギノ角ゴ Pro W3" charset="-128"/>
              </a:rPr>
              <a:pPr defTabSz="457200" fontAlgn="base">
                <a:spcBef>
                  <a:spcPct val="0"/>
                </a:spcBef>
                <a:spcAft>
                  <a:spcPct val="0"/>
                </a:spcAft>
                <a:defRPr/>
              </a:pPr>
              <a:t>3/27/2012</a:t>
            </a:fld>
            <a:endParaRPr lang="en-US">
              <a:solidFill>
                <a:prstClr val="black"/>
              </a:solidFill>
              <a:ea typeface="ヒラギノ角ゴ Pro W3" charset="-128"/>
            </a:endParaRPr>
          </a:p>
        </p:txBody>
      </p:sp>
      <p:sp>
        <p:nvSpPr>
          <p:cNvPr id="8" name="Footer Placeholder 7"/>
          <p:cNvSpPr>
            <a:spLocks noGrp="1"/>
          </p:cNvSpPr>
          <p:nvPr>
            <p:ph type="ftr" sz="quarter" idx="11"/>
          </p:nvPr>
        </p:nvSpPr>
        <p:spPr/>
        <p:txBody>
          <a:bodyPr/>
          <a:lstStyle>
            <a:lvl1pPr>
              <a:defRPr/>
            </a:lvl1pPr>
          </a:lstStyle>
          <a:p>
            <a:pPr>
              <a:defRPr/>
            </a:pPr>
            <a:endParaRPr lang="es-AR"/>
          </a:p>
        </p:txBody>
      </p:sp>
      <p:sp>
        <p:nvSpPr>
          <p:cNvPr id="9" name="Slide Number Placeholder 8"/>
          <p:cNvSpPr>
            <a:spLocks noGrp="1"/>
          </p:cNvSpPr>
          <p:nvPr>
            <p:ph type="sldNum" sz="quarter" idx="12"/>
          </p:nvPr>
        </p:nvSpPr>
        <p:spPr/>
        <p:txBody>
          <a:bodyPr/>
          <a:lstStyle>
            <a:lvl1pPr>
              <a:defRPr/>
            </a:lvl1pPr>
          </a:lstStyle>
          <a:p>
            <a:pPr>
              <a:defRPr/>
            </a:pPr>
            <a:fld id="{7DD7C1C7-7E6A-419A-8BF9-E22F162D2E2B}" type="slidenum">
              <a:rPr lang="en-US"/>
              <a:pPr>
                <a:defRPr/>
              </a:pPr>
              <a:t>‹Nº›</a:t>
            </a:fld>
            <a:endParaRPr lang="en-US"/>
          </a:p>
        </p:txBody>
      </p:sp>
    </p:spTree>
    <p:extLst>
      <p:ext uri="{BB962C8B-B14F-4D97-AF65-F5344CB8AC3E}">
        <p14:creationId xmlns:p14="http://schemas.microsoft.com/office/powerpoint/2010/main" val="205057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AR"/>
          </a:p>
        </p:txBody>
      </p:sp>
      <p:sp>
        <p:nvSpPr>
          <p:cNvPr id="4" name="Slide Number Placeholder 4"/>
          <p:cNvSpPr>
            <a:spLocks noGrp="1"/>
          </p:cNvSpPr>
          <p:nvPr>
            <p:ph type="sldNum" sz="quarter" idx="11"/>
          </p:nvPr>
        </p:nvSpPr>
        <p:spPr/>
        <p:txBody>
          <a:bodyPr/>
          <a:lstStyle>
            <a:lvl1pPr>
              <a:defRPr/>
            </a:lvl1pPr>
          </a:lstStyle>
          <a:p>
            <a:pPr>
              <a:defRPr/>
            </a:pPr>
            <a:fld id="{71C4C0DF-1D51-4871-9456-39ABABE51B2E}" type="slidenum">
              <a:rPr lang="en-US"/>
              <a:pPr>
                <a:defRPr/>
              </a:pPr>
              <a:t>‹Nº›</a:t>
            </a:fld>
            <a:endParaRPr lang="en-US"/>
          </a:p>
        </p:txBody>
      </p:sp>
    </p:spTree>
    <p:extLst>
      <p:ext uri="{BB962C8B-B14F-4D97-AF65-F5344CB8AC3E}">
        <p14:creationId xmlns:p14="http://schemas.microsoft.com/office/powerpoint/2010/main" val="315668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AR"/>
          </a:p>
        </p:txBody>
      </p:sp>
      <p:sp>
        <p:nvSpPr>
          <p:cNvPr id="3" name="Slide Number Placeholder 3"/>
          <p:cNvSpPr>
            <a:spLocks noGrp="1"/>
          </p:cNvSpPr>
          <p:nvPr>
            <p:ph type="sldNum" sz="quarter" idx="11"/>
          </p:nvPr>
        </p:nvSpPr>
        <p:spPr/>
        <p:txBody>
          <a:bodyPr/>
          <a:lstStyle>
            <a:lvl1pPr>
              <a:defRPr/>
            </a:lvl1pPr>
          </a:lstStyle>
          <a:p>
            <a:pPr>
              <a:defRPr/>
            </a:pPr>
            <a:fld id="{4F91431E-5567-4C6B-9414-0A55475F65CF}" type="slidenum">
              <a:rPr lang="en-US"/>
              <a:pPr>
                <a:defRPr/>
              </a:pPr>
              <a:t>‹Nº›</a:t>
            </a:fld>
            <a:endParaRPr lang="en-US"/>
          </a:p>
        </p:txBody>
      </p:sp>
    </p:spTree>
    <p:extLst>
      <p:ext uri="{BB962C8B-B14F-4D97-AF65-F5344CB8AC3E}">
        <p14:creationId xmlns:p14="http://schemas.microsoft.com/office/powerpoint/2010/main" val="323759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8C8AE175-F217-42FE-A617-AA8141E94EFC}" type="slidenum">
              <a:rPr lang="en-US"/>
              <a:pPr>
                <a:defRPr/>
              </a:pPr>
              <a:t>‹Nº›</a:t>
            </a:fld>
            <a:endParaRPr lang="en-US"/>
          </a:p>
        </p:txBody>
      </p:sp>
    </p:spTree>
    <p:extLst>
      <p:ext uri="{BB962C8B-B14F-4D97-AF65-F5344CB8AC3E}">
        <p14:creationId xmlns:p14="http://schemas.microsoft.com/office/powerpoint/2010/main" val="27768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CD03FD3B-DB65-4872-92DA-1B8AC3394568}" type="slidenum">
              <a:rPr lang="en-US"/>
              <a:pPr>
                <a:defRPr/>
              </a:pPr>
              <a:t>‹Nº›</a:t>
            </a:fld>
            <a:endParaRPr lang="en-US"/>
          </a:p>
        </p:txBody>
      </p:sp>
    </p:spTree>
    <p:extLst>
      <p:ext uri="{BB962C8B-B14F-4D97-AF65-F5344CB8AC3E}">
        <p14:creationId xmlns:p14="http://schemas.microsoft.com/office/powerpoint/2010/main" val="328483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3.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5.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pPr defTabSz="457200" fontAlgn="base">
              <a:spcBef>
                <a:spcPct val="0"/>
              </a:spcBef>
              <a:spcAft>
                <a:spcPct val="0"/>
              </a:spcAft>
              <a:defRPr/>
            </a:pPr>
            <a:r>
              <a:rPr lang="es-ES_tradnl">
                <a:ea typeface="ヒラギノ角ゴ Pro W3" charset="-128"/>
              </a:rPr>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pPr defTabSz="457200" fontAlgn="base">
              <a:spcBef>
                <a:spcPct val="0"/>
              </a:spcBef>
              <a:spcAft>
                <a:spcPct val="0"/>
              </a:spcAft>
              <a:defRPr/>
            </a:pPr>
            <a:fld id="{C8D532AA-CAF7-40B1-A5BF-05CB1FEEE0E2}" type="slidenum">
              <a:rPr lang="en-US">
                <a:ea typeface="ヒラギノ角ゴ Pro W3" charset="-128"/>
              </a:rPr>
              <a:pPr defTabSz="457200" fontAlgn="base">
                <a:spcBef>
                  <a:spcPct val="0"/>
                </a:spcBef>
                <a:spcAft>
                  <a:spcPct val="0"/>
                </a:spcAft>
                <a:defRPr/>
              </a:pPr>
              <a:t>‹Nº›</a:t>
            </a:fld>
            <a:endParaRPr lang="en-US">
              <a:ea typeface="ヒラギノ角ゴ Pro W3" charset="-128"/>
            </a:endParaRPr>
          </a:p>
        </p:txBody>
      </p:sp>
      <p:sp>
        <p:nvSpPr>
          <p:cNvPr id="2054" name="Rectangle 6"/>
          <p:cNvSpPr>
            <a:spLocks noChangeArrowheads="1"/>
          </p:cNvSpPr>
          <p:nvPr userDrawn="1"/>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5" name="Rectangle 7"/>
          <p:cNvSpPr>
            <a:spLocks noChangeArrowheads="1"/>
          </p:cNvSpPr>
          <p:nvPr userDrawn="1"/>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6" name="Rectangle 9"/>
          <p:cNvSpPr>
            <a:spLocks noChangeArrowheads="1"/>
          </p:cNvSpPr>
          <p:nvPr userDrawn="1"/>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7" name="Rectangle 10"/>
          <p:cNvSpPr>
            <a:spLocks noChangeArrowheads="1"/>
          </p:cNvSpPr>
          <p:nvPr userDrawn="1"/>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Tree>
    <p:extLst>
      <p:ext uri="{BB962C8B-B14F-4D97-AF65-F5344CB8AC3E}">
        <p14:creationId xmlns:p14="http://schemas.microsoft.com/office/powerpoint/2010/main" val="1454659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384301857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14" name="Rectangle 13"/>
          <p:cNvSpPr>
            <a:spLocks noChangeArrowheads="1"/>
          </p:cNvSpPr>
          <p:nvPr userDrawn="1"/>
        </p:nvSpPr>
        <p:spPr bwMode="auto">
          <a:xfrm>
            <a:off x="7153275" y="0"/>
            <a:ext cx="1990725" cy="6629400"/>
          </a:xfrm>
          <a:prstGeom prst="rect">
            <a:avLst/>
          </a:prstGeom>
          <a:solidFill>
            <a:schemeClr val="bg1"/>
          </a:solidFill>
          <a:ln>
            <a:noFill/>
          </a:ln>
          <a:effectLst>
            <a:outerShdw blurRad="254000"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grpSp>
        <p:nvGrpSpPr>
          <p:cNvPr id="3076" name="Group 11"/>
          <p:cNvGrpSpPr>
            <a:grpSpLocks/>
          </p:cNvGrpSpPr>
          <p:nvPr userDrawn="1"/>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3081" name="Picture 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13" name="Rectangle 12"/>
          <p:cNvSpPr>
            <a:spLocks noChangeArrowheads="1"/>
          </p:cNvSpPr>
          <p:nvPr userDrawn="1"/>
        </p:nvSpPr>
        <p:spPr bwMode="auto">
          <a:xfrm>
            <a:off x="4763" y="0"/>
            <a:ext cx="7148512" cy="6629400"/>
          </a:xfrm>
          <a:prstGeom prst="rect">
            <a:avLst/>
          </a:prstGeom>
          <a:solidFill>
            <a:srgbClr val="006CB7"/>
          </a:solidFill>
          <a:ln>
            <a:noFill/>
          </a:ln>
          <a:effectLst>
            <a:outerShdw blurRad="508000"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411376979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Internacional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257044674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p:cNvSpPr>
            <a:spLocks noGrp="1"/>
          </p:cNvSpPr>
          <p:nvPr>
            <p:ph type="ctrTitle"/>
          </p:nvPr>
        </p:nvSpPr>
        <p:spPr>
          <a:xfrm>
            <a:off x="685800" y="2339975"/>
            <a:ext cx="7772400" cy="1470025"/>
          </a:xfrm>
        </p:spPr>
        <p:txBody>
          <a:bodyPr/>
          <a:lstStyle/>
          <a:p>
            <a:pPr eaLnBrk="1" hangingPunct="1"/>
            <a:r>
              <a:rPr lang="en-US" sz="9200" smtClean="0">
                <a:solidFill>
                  <a:schemeClr val="bg1"/>
                </a:solidFill>
                <a:latin typeface="Verdana" pitchFamily="34" charset="0"/>
                <a:cs typeface="Verdana" pitchFamily="34" charset="0"/>
              </a:rPr>
              <a:t>Gracias.</a:t>
            </a:r>
          </a:p>
        </p:txBody>
      </p:sp>
    </p:spTree>
    <p:extLst>
      <p:ext uri="{BB962C8B-B14F-4D97-AF65-F5344CB8AC3E}">
        <p14:creationId xmlns:p14="http://schemas.microsoft.com/office/powerpoint/2010/main" val="63997958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a:xfrm>
            <a:off x="467544" y="0"/>
            <a:ext cx="8229600" cy="1143000"/>
          </a:xfrm>
        </p:spPr>
        <p:txBody>
          <a:bodyPr>
            <a:normAutofit/>
          </a:bodyPr>
          <a:lstStyle/>
          <a:p>
            <a:pPr algn="ctr"/>
            <a:r>
              <a:rPr lang="es-CL" sz="2700" b="1" dirty="0">
                <a:solidFill>
                  <a:srgbClr val="006CB7"/>
                </a:solidFill>
                <a:latin typeface="Verdana" pitchFamily="34" charset="0"/>
                <a:ea typeface="+mn-ea"/>
                <a:cs typeface="+mn-cs"/>
              </a:rPr>
              <a:t>MESA INTERNACIONAL</a:t>
            </a:r>
            <a:r>
              <a:rPr lang="es-CL" b="1" dirty="0" smtClean="0">
                <a:latin typeface="Verdana" pitchFamily="34" charset="0"/>
                <a:ea typeface="ヒラギノ角ゴ Pro W3"/>
                <a:cs typeface="Verdana" pitchFamily="34" charset="0"/>
              </a:rPr>
              <a:t/>
            </a:r>
            <a:br>
              <a:rPr lang="es-CL" b="1" dirty="0" smtClean="0">
                <a:latin typeface="Verdana" pitchFamily="34" charset="0"/>
                <a:ea typeface="ヒラギノ角ゴ Pro W3"/>
                <a:cs typeface="Verdana" pitchFamily="34" charset="0"/>
              </a:rPr>
            </a:br>
            <a:endParaRPr lang="es-CL" b="1" dirty="0" smtClean="0">
              <a:latin typeface="Verdana" pitchFamily="34" charset="0"/>
              <a:ea typeface="ヒラギノ角ゴ Pro W3"/>
              <a:cs typeface="Verdana" pitchFamily="34" charset="0"/>
            </a:endParaRPr>
          </a:p>
        </p:txBody>
      </p:sp>
      <p:sp>
        <p:nvSpPr>
          <p:cNvPr id="49155"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a:solidFill>
                  <a:prstClr val="black"/>
                </a:solidFill>
                <a:latin typeface="Verdana" pitchFamily="34" charset="0"/>
              </a:rPr>
              <a:t>Gobierno de Chile | Ministerio de Agricultura</a:t>
            </a:r>
          </a:p>
        </p:txBody>
      </p:sp>
      <p:pic>
        <p:nvPicPr>
          <p:cNvPr id="49156"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5 Tabla"/>
          <p:cNvGraphicFramePr>
            <a:graphicFrameLocks noGrp="1"/>
          </p:cNvGraphicFramePr>
          <p:nvPr>
            <p:extLst>
              <p:ext uri="{D42A27DB-BD31-4B8C-83A1-F6EECF244321}">
                <p14:modId xmlns:p14="http://schemas.microsoft.com/office/powerpoint/2010/main" val="2600984468"/>
              </p:ext>
            </p:extLst>
          </p:nvPr>
        </p:nvGraphicFramePr>
        <p:xfrm>
          <a:off x="1187624" y="1052736"/>
          <a:ext cx="6696744" cy="4608512"/>
        </p:xfrm>
        <a:graphic>
          <a:graphicData uri="http://schemas.openxmlformats.org/drawingml/2006/table">
            <a:tbl>
              <a:tblPr>
                <a:tableStyleId>{5C22544A-7EE6-4342-B048-85BDC9FD1C3A}</a:tableStyleId>
              </a:tblPr>
              <a:tblGrid>
                <a:gridCol w="1584176"/>
                <a:gridCol w="5112568"/>
              </a:tblGrid>
              <a:tr h="391595">
                <a:tc>
                  <a:txBody>
                    <a:bodyPr/>
                    <a:lstStyle/>
                    <a:p>
                      <a:pPr algn="ctr" fontAlgn="b"/>
                      <a:r>
                        <a:rPr lang="es-CL" sz="1800" b="1" u="none" strike="noStrike" dirty="0">
                          <a:effectLst/>
                        </a:rPr>
                        <a:t>ESTADO</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s-CL" sz="1800" b="1" u="none" strike="noStrike" dirty="0">
                          <a:effectLst/>
                        </a:rPr>
                        <a:t>MEDIDA</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932538">
                <a:tc>
                  <a:txBody>
                    <a:bodyPr/>
                    <a:lstStyle/>
                    <a:p>
                      <a:pPr algn="ctr" fontAlgn="ctr"/>
                      <a:r>
                        <a:rPr lang="es-CL" sz="1800" b="1" u="none" strike="noStrike" dirty="0">
                          <a:effectLst/>
                        </a:rPr>
                        <a:t>Implementada</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1800" u="none" strike="noStrike" dirty="0">
                          <a:effectLst/>
                        </a:rPr>
                        <a:t>Inspección puertos </a:t>
                      </a:r>
                      <a:r>
                        <a:rPr lang="es-CL" sz="1800" u="none" strike="noStrike" dirty="0" smtClean="0">
                          <a:effectLst/>
                        </a:rPr>
                        <a:t>intermedios</a:t>
                      </a:r>
                    </a:p>
                    <a:p>
                      <a:pPr marL="0" marR="0" indent="0" algn="ctr" defTabSz="457200" rtl="0" eaLnBrk="1" fontAlgn="ctr" latinLnBrk="0" hangingPunct="1">
                        <a:lnSpc>
                          <a:spcPct val="100000"/>
                        </a:lnSpc>
                        <a:spcBef>
                          <a:spcPts val="0"/>
                        </a:spcBef>
                        <a:spcAft>
                          <a:spcPts val="0"/>
                        </a:spcAft>
                        <a:buClrTx/>
                        <a:buSzTx/>
                        <a:buFontTx/>
                        <a:buNone/>
                        <a:tabLst/>
                        <a:defRPr/>
                      </a:pPr>
                      <a:r>
                        <a:rPr lang="es-CL" sz="1800" u="none" strike="noStrike" dirty="0" smtClean="0">
                          <a:effectLst/>
                        </a:rPr>
                        <a:t>Pasos fronterizos: Dotación e Infraestructura</a:t>
                      </a:r>
                      <a:endParaRPr lang="es-CL" sz="1800" b="0" i="0" u="none" strike="noStrike" dirty="0" smtClean="0">
                        <a:solidFill>
                          <a:srgbClr val="366092"/>
                        </a:solidFill>
                        <a:effectLst/>
                        <a:latin typeface="+mn-lt"/>
                      </a:endParaRPr>
                    </a:p>
                    <a:p>
                      <a:pPr algn="ctr" fontAlgn="ct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536612">
                <a:tc>
                  <a:txBody>
                    <a:bodyPr/>
                    <a:lstStyle/>
                    <a:p>
                      <a:pPr algn="ctr" fontAlgn="ctr"/>
                      <a:r>
                        <a:rPr lang="es-CL" sz="1800" b="1" u="none" strike="noStrike" dirty="0">
                          <a:effectLst/>
                        </a:rPr>
                        <a:t>Corto Plazo</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s-CL" sz="1800" u="none" strike="noStrike" dirty="0">
                          <a:effectLst/>
                        </a:rPr>
                        <a:t>Horarios de Atención</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47767">
                <a:tc>
                  <a:txBody>
                    <a:bodyPr/>
                    <a:lstStyle/>
                    <a:p>
                      <a:pPr algn="ctr" fontAlgn="ctr"/>
                      <a:r>
                        <a:rPr lang="es-CL" sz="1800" b="1" u="none" strike="noStrike" dirty="0">
                          <a:effectLst/>
                        </a:rPr>
                        <a:t>*</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L" sz="1800" u="none" strike="noStrike" dirty="0">
                          <a:effectLst/>
                        </a:rPr>
                        <a:t>Pasos fronterizos: Operación</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30611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237845784"/>
              </p:ext>
            </p:extLst>
          </p:nvPr>
        </p:nvGraphicFramePr>
        <p:xfrm>
          <a:off x="179512" y="1052736"/>
          <a:ext cx="8712969" cy="5040560"/>
        </p:xfrm>
        <a:graphic>
          <a:graphicData uri="http://schemas.openxmlformats.org/drawingml/2006/table">
            <a:tbl>
              <a:tblPr firstRow="1" bandRow="1">
                <a:tableStyleId>{5C22544A-7EE6-4342-B048-85BDC9FD1C3A}</a:tableStyleId>
              </a:tblPr>
              <a:tblGrid>
                <a:gridCol w="458578"/>
                <a:gridCol w="2216457"/>
                <a:gridCol w="2292886"/>
                <a:gridCol w="1656815"/>
                <a:gridCol w="2088233"/>
              </a:tblGrid>
              <a:tr h="8033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237211">
                <a:tc>
                  <a:txBody>
                    <a:bodyPr/>
                    <a:lstStyle/>
                    <a:p>
                      <a:pPr algn="ctr"/>
                      <a:r>
                        <a:rPr lang="es-CL" sz="1600" b="1" dirty="0" smtClean="0"/>
                        <a:t>I.2.(29) Pasos Fronterizos :Operación</a:t>
                      </a:r>
                      <a:endParaRPr lang="es-CL" sz="1600" b="1" dirty="0"/>
                    </a:p>
                  </a:txBody>
                  <a:tcPr vert="vert270"/>
                </a:tc>
                <a:tc>
                  <a:txBody>
                    <a:bodyPr/>
                    <a:lstStyle/>
                    <a:p>
                      <a:pPr algn="ctr"/>
                      <a:r>
                        <a:rPr lang="es-CL" sz="1600" dirty="0" smtClean="0"/>
                        <a:t>Realizar encuesta de satisfacción,</a:t>
                      </a:r>
                      <a:r>
                        <a:rPr lang="es-CL" sz="1600" baseline="0" dirty="0" smtClean="0"/>
                        <a:t> a través del sistema de gestión de calidad del SAG y cruzar información con estudios realizados por SERNATUR.</a:t>
                      </a:r>
                      <a:endParaRPr lang="es-CL" sz="1600" dirty="0" smtClean="0"/>
                    </a:p>
                    <a:p>
                      <a:pPr algn="ctr"/>
                      <a:endParaRPr lang="es-CL" sz="1600" dirty="0"/>
                    </a:p>
                  </a:txBody>
                  <a:tcPr/>
                </a:tc>
                <a:tc>
                  <a:txBody>
                    <a:bodyPr/>
                    <a:lstStyle/>
                    <a:p>
                      <a:pPr algn="just" fontAlgn="t"/>
                      <a:r>
                        <a:rPr lang="es-ES" sz="1200" b="0" i="0" u="none" strike="noStrike" dirty="0" smtClean="0">
                          <a:solidFill>
                            <a:srgbClr val="000000"/>
                          </a:solidFill>
                          <a:effectLst/>
                          <a:latin typeface="Calibri"/>
                        </a:rPr>
                        <a:t>Durante</a:t>
                      </a:r>
                      <a:r>
                        <a:rPr lang="es-ES" sz="1200" b="0" i="0" u="none" strike="noStrike" baseline="0" dirty="0" smtClean="0">
                          <a:solidFill>
                            <a:srgbClr val="000000"/>
                          </a:solidFill>
                          <a:effectLst/>
                          <a:latin typeface="Calibri"/>
                        </a:rPr>
                        <a:t> los meses de Enero y Febrero se realizaron las encuestas de satisfacción de clientes que realiza el servicio anualmente, en los principales controles fronterizos del país. Los resultados estarán disponibles durante el mes de Marzo. Se encuentra en </a:t>
                      </a:r>
                      <a:r>
                        <a:rPr lang="es-ES" sz="1200" b="0" i="0" u="none" strike="noStrike" baseline="0" dirty="0" smtClean="0">
                          <a:solidFill>
                            <a:srgbClr val="000000"/>
                          </a:solidFill>
                          <a:effectLst/>
                          <a:latin typeface="+mn-lt"/>
                        </a:rPr>
                        <a:t>evaluación propuesta de empresa EOL </a:t>
                      </a:r>
                      <a:r>
                        <a:rPr lang="es-ES" sz="1200" b="0" i="0" u="none" strike="noStrike" baseline="0" dirty="0" err="1" smtClean="0">
                          <a:solidFill>
                            <a:srgbClr val="000000"/>
                          </a:solidFill>
                          <a:effectLst/>
                          <a:latin typeface="+mn-lt"/>
                        </a:rPr>
                        <a:t>Research</a:t>
                      </a:r>
                      <a:r>
                        <a:rPr lang="es-ES" sz="1200" b="0" i="0" u="none" strike="noStrike" baseline="0" dirty="0" smtClean="0">
                          <a:solidFill>
                            <a:srgbClr val="000000"/>
                          </a:solidFill>
                          <a:effectLst/>
                          <a:latin typeface="+mn-lt"/>
                        </a:rPr>
                        <a:t>, para realizar </a:t>
                      </a:r>
                      <a:r>
                        <a:rPr lang="es-ES" sz="1200" b="0" i="0" u="none" strike="noStrike" baseline="0" dirty="0" smtClean="0">
                          <a:solidFill>
                            <a:srgbClr val="000000"/>
                          </a:solidFill>
                          <a:effectLst/>
                          <a:latin typeface="Calibri"/>
                        </a:rPr>
                        <a:t>encuesta de medición de satisfacción de clientes en complejo libertadores</a:t>
                      </a:r>
                      <a:r>
                        <a:rPr lang="es-ES" sz="1200" b="0" i="0" u="none" strike="noStrike" baseline="0" dirty="0" smtClean="0">
                          <a:solidFill>
                            <a:schemeClr val="tx1"/>
                          </a:solidFill>
                          <a:effectLst/>
                          <a:latin typeface="Calibri"/>
                        </a:rPr>
                        <a:t>, </a:t>
                      </a:r>
                      <a:r>
                        <a:rPr lang="es-ES" sz="1200" b="0" i="0" u="none" strike="noStrike" baseline="0" dirty="0" smtClean="0">
                          <a:solidFill>
                            <a:schemeClr val="tx1"/>
                          </a:solidFill>
                          <a:effectLst/>
                          <a:latin typeface="+mn-lt"/>
                        </a:rPr>
                        <a:t>similar a lo que se realiza en AAMB</a:t>
                      </a:r>
                      <a:r>
                        <a:rPr lang="es-ES" sz="1200" b="0" i="0" u="none" strike="noStrike" baseline="0" dirty="0" smtClean="0">
                          <a:solidFill>
                            <a:schemeClr val="tx1"/>
                          </a:solidFill>
                          <a:effectLst/>
                          <a:latin typeface="Calibri"/>
                        </a:rPr>
                        <a:t>.</a:t>
                      </a:r>
                      <a:endParaRPr lang="es-ES" sz="1200" b="0" i="0" u="none" strike="noStrike" dirty="0">
                        <a:solidFill>
                          <a:schemeClr val="tx1"/>
                        </a:solidFill>
                        <a:effectLst/>
                        <a:latin typeface="Calibri"/>
                      </a:endParaRPr>
                    </a:p>
                  </a:txBody>
                  <a:tcPr marL="9525" marR="9525" marT="9525" marB="0"/>
                </a:tc>
                <a:tc>
                  <a:txBody>
                    <a:bodyPr/>
                    <a:lstStyle/>
                    <a:p>
                      <a:pPr algn="ctr" fontAlgn="t"/>
                      <a:r>
                        <a:rPr lang="es-ES" sz="1600" b="0" i="0" u="none" strike="noStrike" dirty="0" smtClean="0">
                          <a:solidFill>
                            <a:srgbClr val="000000"/>
                          </a:solidFill>
                          <a:effectLst/>
                          <a:latin typeface="Calibri"/>
                        </a:rPr>
                        <a:t>Resultados encuesta de satisfacción</a:t>
                      </a:r>
                      <a:r>
                        <a:rPr lang="es-ES" sz="1600" b="0" i="0" u="none" strike="noStrike" baseline="0" dirty="0" smtClean="0">
                          <a:solidFill>
                            <a:srgbClr val="000000"/>
                          </a:solidFill>
                          <a:effectLst/>
                          <a:latin typeface="Calibri"/>
                        </a:rPr>
                        <a:t> de clientes. Marzo</a:t>
                      </a:r>
                      <a:r>
                        <a:rPr lang="es-ES" sz="1600" b="0" i="0" u="none" strike="noStrike" dirty="0" smtClean="0">
                          <a:solidFill>
                            <a:srgbClr val="000000"/>
                          </a:solidFill>
                          <a:effectLst/>
                          <a:latin typeface="Calibri"/>
                        </a:rPr>
                        <a:t> 2012. </a:t>
                      </a:r>
                      <a:endParaRPr lang="es-ES" sz="1600" b="0" i="0" u="none" strike="noStrike" dirty="0">
                        <a:solidFill>
                          <a:srgbClr val="000000"/>
                        </a:solidFill>
                        <a:effectLst/>
                        <a:latin typeface="Calibri"/>
                      </a:endParaRPr>
                    </a:p>
                  </a:txBody>
                  <a:tcPr marL="9525" marR="9525" marT="9525" marB="0"/>
                </a:tc>
                <a:tc>
                  <a:txBody>
                    <a:bodyPr/>
                    <a:lstStyle/>
                    <a:p>
                      <a:pPr algn="ctr" fontAlgn="t"/>
                      <a:r>
                        <a:rPr lang="es-ES" sz="1600" b="0" i="0" u="none" strike="noStrike" dirty="0">
                          <a:solidFill>
                            <a:srgbClr val="000000"/>
                          </a:solidFill>
                          <a:effectLst/>
                          <a:latin typeface="Calibri"/>
                        </a:rPr>
                        <a:t>Encuesta </a:t>
                      </a:r>
                      <a:r>
                        <a:rPr lang="es-ES" sz="1600" b="0" i="0" u="none" strike="noStrike" dirty="0" smtClean="0">
                          <a:solidFill>
                            <a:srgbClr val="000000"/>
                          </a:solidFill>
                          <a:effectLst/>
                          <a:latin typeface="Calibri"/>
                        </a:rPr>
                        <a:t>SAG </a:t>
                      </a:r>
                      <a:r>
                        <a:rPr lang="es-ES" sz="1600" b="0" i="0" u="none" strike="noStrike" dirty="0">
                          <a:solidFill>
                            <a:srgbClr val="000000"/>
                          </a:solidFill>
                          <a:effectLst/>
                          <a:latin typeface="Calibri"/>
                        </a:rPr>
                        <a:t>se realiza una vez al año en los controles de mayor flujo de ingreso de pasajeros</a:t>
                      </a:r>
                      <a:r>
                        <a:rPr lang="es-ES" sz="1600" b="0" i="0" u="none" strike="noStrike" dirty="0" smtClean="0">
                          <a:solidFill>
                            <a:srgbClr val="000000"/>
                          </a:solidFill>
                          <a:effectLst/>
                          <a:latin typeface="Calibri"/>
                        </a:rPr>
                        <a:t>.</a:t>
                      </a:r>
                      <a:endParaRPr lang="es-ES" sz="1600" b="0" i="0" u="none" strike="noStrike" dirty="0">
                        <a:solidFill>
                          <a:srgbClr val="000000"/>
                        </a:solidFill>
                        <a:effectLst/>
                        <a:latin typeface="Calibri"/>
                      </a:endParaRPr>
                    </a:p>
                  </a:txBody>
                  <a:tcPr marL="9525" marR="9525" marT="9525" marB="0"/>
                </a:tc>
              </a:tr>
            </a:tbl>
          </a:graphicData>
        </a:graphic>
      </p:graphicFrame>
    </p:spTree>
    <p:extLst>
      <p:ext uri="{BB962C8B-B14F-4D97-AF65-F5344CB8AC3E}">
        <p14:creationId xmlns:p14="http://schemas.microsoft.com/office/powerpoint/2010/main" val="1396001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569501132"/>
              </p:ext>
            </p:extLst>
          </p:nvPr>
        </p:nvGraphicFramePr>
        <p:xfrm>
          <a:off x="251520" y="908720"/>
          <a:ext cx="8568952" cy="5112568"/>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1088655">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023913">
                <a:tc>
                  <a:txBody>
                    <a:bodyPr/>
                    <a:lstStyle/>
                    <a:p>
                      <a:pPr algn="ctr"/>
                      <a:r>
                        <a:rPr lang="es-CL" sz="1600" b="1" dirty="0" smtClean="0"/>
                        <a:t>I.2.(29) Pasos Fronterizos :Operación</a:t>
                      </a:r>
                    </a:p>
                    <a:p>
                      <a:pPr algn="ctr"/>
                      <a:endParaRPr lang="es-CL" sz="1600" b="1" dirty="0"/>
                    </a:p>
                  </a:txBody>
                  <a:tcPr vert="vert270"/>
                </a:tc>
                <a:tc>
                  <a:txBody>
                    <a:bodyPr/>
                    <a:lstStyle/>
                    <a:p>
                      <a:pPr algn="ctr" fontAlgn="t"/>
                      <a:r>
                        <a:rPr lang="es-CL" sz="1600" b="0" i="0" u="none" strike="noStrike" dirty="0" smtClean="0">
                          <a:solidFill>
                            <a:srgbClr val="000000"/>
                          </a:solidFill>
                          <a:effectLst/>
                          <a:latin typeface="+mn-lt"/>
                        </a:rPr>
                        <a:t>Se solicitó</a:t>
                      </a:r>
                      <a:r>
                        <a:rPr lang="es-CL" sz="1600" b="0" i="0" u="none" strike="noStrike" baseline="0" dirty="0" smtClean="0">
                          <a:solidFill>
                            <a:srgbClr val="000000"/>
                          </a:solidFill>
                          <a:effectLst/>
                          <a:latin typeface="+mn-lt"/>
                        </a:rPr>
                        <a:t> a SERNATUR elaborar un programa de capacitación para los Inspectores del SAG de los Controles Fronterizos en materia de turismo.</a:t>
                      </a:r>
                      <a:endParaRPr lang="es-CL" sz="1600" b="0" i="0" u="none" strike="noStrike" dirty="0">
                        <a:solidFill>
                          <a:srgbClr val="000000"/>
                        </a:solidFill>
                        <a:effectLst/>
                        <a:latin typeface="+mn-lt"/>
                      </a:endParaRPr>
                    </a:p>
                  </a:txBody>
                  <a:tcPr marL="9525" marR="9525" marT="9525" marB="0"/>
                </a:tc>
                <a:tc>
                  <a:txBody>
                    <a:bodyPr/>
                    <a:lstStyle/>
                    <a:p>
                      <a:pPr algn="ctr" fontAlgn="t"/>
                      <a:r>
                        <a:rPr lang="es-ES" sz="1600" b="0" i="0" u="none" strike="noStrike" dirty="0" smtClean="0">
                          <a:solidFill>
                            <a:srgbClr val="000000"/>
                          </a:solidFill>
                          <a:effectLst/>
                          <a:latin typeface="Calibri"/>
                        </a:rPr>
                        <a:t>Director SAG se reunió con</a:t>
                      </a:r>
                      <a:r>
                        <a:rPr lang="es-ES" sz="1600" b="0" i="0" u="none" strike="noStrike" baseline="0" dirty="0" smtClean="0">
                          <a:solidFill>
                            <a:srgbClr val="000000"/>
                          </a:solidFill>
                          <a:effectLst/>
                          <a:latin typeface="Calibri"/>
                        </a:rPr>
                        <a:t> Director de Sernatur, para oficializar inicio de cooperación en la realización de</a:t>
                      </a:r>
                      <a:r>
                        <a:rPr lang="es-ES" sz="1600" b="0" i="0" u="none" strike="noStrike" dirty="0" smtClean="0">
                          <a:solidFill>
                            <a:srgbClr val="000000"/>
                          </a:solidFill>
                          <a:effectLst/>
                          <a:latin typeface="Calibri"/>
                        </a:rPr>
                        <a:t> </a:t>
                      </a:r>
                      <a:r>
                        <a:rPr lang="es-ES" sz="1600" b="0" i="0" u="none" strike="noStrike" dirty="0">
                          <a:solidFill>
                            <a:srgbClr val="000000"/>
                          </a:solidFill>
                          <a:effectLst/>
                          <a:latin typeface="Calibri"/>
                        </a:rPr>
                        <a:t>cursos o talleres con el </a:t>
                      </a:r>
                      <a:r>
                        <a:rPr lang="es-ES" sz="1600" b="0" i="0" u="none" strike="noStrike" dirty="0" smtClean="0">
                          <a:solidFill>
                            <a:srgbClr val="000000"/>
                          </a:solidFill>
                          <a:effectLst/>
                          <a:latin typeface="Calibri"/>
                        </a:rPr>
                        <a:t>tema «conciencia Turística».</a:t>
                      </a:r>
                    </a:p>
                    <a:p>
                      <a:pPr algn="ctr" fontAlgn="t"/>
                      <a:r>
                        <a:rPr lang="es-ES" sz="1600" b="0" i="0" u="none" strike="noStrike" dirty="0" smtClean="0">
                          <a:solidFill>
                            <a:schemeClr val="tx1"/>
                          </a:solidFill>
                          <a:effectLst/>
                          <a:latin typeface="Calibri"/>
                        </a:rPr>
                        <a:t>Ambas instituciones han compartido material preliminar que será utilizado en la capacitación de funcionarios.</a:t>
                      </a:r>
                      <a:endParaRPr lang="es-ES" sz="1600" b="0" i="0" u="none" strike="noStrike" dirty="0">
                        <a:solidFill>
                          <a:schemeClr val="tx1"/>
                        </a:solidFill>
                        <a:effectLst/>
                        <a:latin typeface="Calibri"/>
                      </a:endParaRPr>
                    </a:p>
                  </a:txBody>
                  <a:tcPr marL="9525" marR="9525" marT="9525" marB="0"/>
                </a:tc>
                <a:tc>
                  <a:txBody>
                    <a:bodyPr/>
                    <a:lstStyle/>
                    <a:p>
                      <a:pPr algn="ctr" fontAlgn="t"/>
                      <a:r>
                        <a:rPr lang="es-ES" sz="1600" b="1" i="0" u="none" strike="noStrike" dirty="0" smtClean="0">
                          <a:solidFill>
                            <a:srgbClr val="000000"/>
                          </a:solidFill>
                          <a:effectLst/>
                          <a:latin typeface="Calibri"/>
                        </a:rPr>
                        <a:t>Inicio de Cursos :</a:t>
                      </a:r>
                      <a:r>
                        <a:rPr lang="es-ES" sz="1600" b="0" i="0" u="none" strike="noStrike" dirty="0" smtClean="0">
                          <a:solidFill>
                            <a:srgbClr val="000000"/>
                          </a:solidFill>
                          <a:effectLst/>
                          <a:latin typeface="Calibri"/>
                        </a:rPr>
                        <a:t> Primer </a:t>
                      </a:r>
                      <a:r>
                        <a:rPr lang="es-ES" sz="1600" b="0" i="0" u="none" strike="noStrike" dirty="0">
                          <a:solidFill>
                            <a:srgbClr val="000000"/>
                          </a:solidFill>
                          <a:effectLst/>
                          <a:latin typeface="Calibri"/>
                        </a:rPr>
                        <a:t>semestre 2012</a:t>
                      </a:r>
                    </a:p>
                  </a:txBody>
                  <a:tcPr marL="9525" marR="9525" marT="9525" marB="0"/>
                </a:tc>
                <a:tc>
                  <a:txBody>
                    <a:bodyPr/>
                    <a:lstStyle/>
                    <a:p>
                      <a:pPr algn="ctr" fontAlgn="t"/>
                      <a:r>
                        <a:rPr lang="es-ES" sz="1600" b="0" i="0" u="none" strike="noStrike" dirty="0">
                          <a:solidFill>
                            <a:srgbClr val="000000"/>
                          </a:solidFill>
                          <a:effectLst/>
                          <a:latin typeface="Calibri"/>
                        </a:rPr>
                        <a:t> </a:t>
                      </a:r>
                    </a:p>
                  </a:txBody>
                  <a:tcPr marL="9525" marR="9525" marT="9525" marB="0"/>
                </a:tc>
              </a:tr>
            </a:tbl>
          </a:graphicData>
        </a:graphic>
      </p:graphicFrame>
    </p:spTree>
    <p:extLst>
      <p:ext uri="{BB962C8B-B14F-4D97-AF65-F5344CB8AC3E}">
        <p14:creationId xmlns:p14="http://schemas.microsoft.com/office/powerpoint/2010/main" val="1857286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28817115"/>
              </p:ext>
            </p:extLst>
          </p:nvPr>
        </p:nvGraphicFramePr>
        <p:xfrm>
          <a:off x="467544" y="506503"/>
          <a:ext cx="7632848" cy="4921338"/>
        </p:xfrm>
        <a:graphic>
          <a:graphicData uri="http://schemas.openxmlformats.org/drawingml/2006/table">
            <a:tbl>
              <a:tblPr firstRow="1" bandRow="1">
                <a:tableStyleId>{5C22544A-7EE6-4342-B048-85BDC9FD1C3A}</a:tableStyleId>
              </a:tblPr>
              <a:tblGrid>
                <a:gridCol w="401729"/>
                <a:gridCol w="1941689"/>
                <a:gridCol w="2265094"/>
                <a:gridCol w="1350466"/>
                <a:gridCol w="1673870"/>
              </a:tblGrid>
              <a:tr h="4177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219744">
                <a:tc rowSpan="2">
                  <a:txBody>
                    <a:bodyPr/>
                    <a:lstStyle/>
                    <a:p>
                      <a:pPr algn="ctr"/>
                      <a:r>
                        <a:rPr lang="es-CL" sz="1600" b="1" dirty="0" smtClean="0"/>
                        <a:t>I.3.(30) Horarios</a:t>
                      </a:r>
                      <a:r>
                        <a:rPr lang="es-CL" sz="1600" b="1" baseline="0" dirty="0" smtClean="0"/>
                        <a:t> de atención</a:t>
                      </a:r>
                      <a:endParaRPr lang="es-CL" sz="1600" b="1" dirty="0" smtClean="0"/>
                    </a:p>
                    <a:p>
                      <a:pPr algn="ctr"/>
                      <a:endParaRPr lang="es-CL" sz="1600" b="1" dirty="0"/>
                    </a:p>
                  </a:txBody>
                  <a:tcPr vert="vert270"/>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Realizar cursos de capacitación para los funcionarios de las agencias de aduanas durante el último trimestre del presente año. </a:t>
                      </a:r>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ANAGENA </a:t>
                      </a:r>
                      <a:r>
                        <a:rPr lang="es-ES" sz="1400" b="0" i="0" u="none" strike="noStrike" kern="1200" dirty="0">
                          <a:solidFill>
                            <a:srgbClr val="000000"/>
                          </a:solidFill>
                          <a:effectLst/>
                          <a:latin typeface="Calibri"/>
                          <a:ea typeface="+mn-ea"/>
                          <a:cs typeface="+mn-cs"/>
                        </a:rPr>
                        <a:t>Y Cámara de Comercio son los encargados de coordinar este compromiso.</a:t>
                      </a:r>
                    </a:p>
                  </a:txBody>
                  <a:tcPr marL="9525" marR="9525" marT="9525" marB="0"/>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ANAGENA y Cámara de comercio lideraron organización de capacitación para funcionarios de agencias de aduana y de transporte que trabajan en Puerto terrestre Los Andes.</a:t>
                      </a:r>
                      <a:r>
                        <a:rPr lang="es-ES" sz="1400" b="0" i="0" u="none" strike="noStrike" kern="1200" baseline="0" dirty="0" smtClean="0">
                          <a:solidFill>
                            <a:srgbClr val="000000"/>
                          </a:solidFill>
                          <a:effectLst/>
                          <a:latin typeface="Calibri"/>
                          <a:ea typeface="+mn-ea"/>
                          <a:cs typeface="+mn-cs"/>
                        </a:rPr>
                        <a:t>  Esta capacitación se realizó el día 19 de enero de 2012 con la participación de</a:t>
                      </a:r>
                      <a:r>
                        <a:rPr lang="es-ES" sz="1400" b="0" i="0" u="none" strike="noStrike" kern="1200" dirty="0" smtClean="0">
                          <a:solidFill>
                            <a:srgbClr val="000000"/>
                          </a:solidFill>
                          <a:effectLst/>
                          <a:latin typeface="Calibri"/>
                          <a:ea typeface="+mn-ea"/>
                          <a:cs typeface="+mn-cs"/>
                        </a:rPr>
                        <a:t> los servicios SAG, Salud, empresa concesionaria </a:t>
                      </a:r>
                      <a:r>
                        <a:rPr lang="es-ES" sz="1400" b="0" i="0" u="none" strike="noStrike" kern="1200" dirty="0">
                          <a:solidFill>
                            <a:srgbClr val="000000"/>
                          </a:solidFill>
                          <a:effectLst/>
                          <a:latin typeface="Calibri"/>
                          <a:ea typeface="+mn-ea"/>
                          <a:cs typeface="+mn-cs"/>
                        </a:rPr>
                        <a:t>y ANAGENA.</a:t>
                      </a:r>
                    </a:p>
                  </a:txBody>
                  <a:tcPr marL="9525" marR="9525" marT="9525" marB="0"/>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19 Enero 2012. IMPLEMENTADO</a:t>
                      </a:r>
                      <a:endParaRPr lang="es-ES" sz="1400" b="0" i="0" u="none" strike="noStrike" kern="1200" dirty="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r>
                        <a:rPr lang="es-ES" sz="1400" b="0" i="0" u="none" strike="noStrike" kern="1200" baseline="0" dirty="0" smtClean="0">
                          <a:solidFill>
                            <a:srgbClr val="000000"/>
                          </a:solidFill>
                          <a:effectLst/>
                          <a:latin typeface="Calibri"/>
                          <a:ea typeface="+mn-ea"/>
                          <a:cs typeface="+mn-cs"/>
                        </a:rPr>
                        <a:t>Convocatoria de capacitación cumplió con expectativas logrando un gran interés y participación de los despachantes de agencias de Aduana. Todo un éxito.</a:t>
                      </a:r>
                    </a:p>
                    <a:p>
                      <a:pPr marL="0" algn="just" defTabSz="457200" rtl="0" eaLnBrk="1" fontAlgn="t" latinLnBrk="0" hangingPunct="1"/>
                      <a:endParaRPr lang="es-ES" sz="1400" b="0" i="0" u="none" strike="noStrike" kern="1200" dirty="0">
                        <a:solidFill>
                          <a:srgbClr val="000000"/>
                        </a:solidFill>
                        <a:effectLst/>
                        <a:latin typeface="Calibri"/>
                        <a:ea typeface="+mn-ea"/>
                        <a:cs typeface="+mn-cs"/>
                      </a:endParaRPr>
                    </a:p>
                  </a:txBody>
                  <a:tcPr marL="9525" marR="9525" marT="9525" marB="0"/>
                </a:tc>
              </a:tr>
              <a:tr h="0">
                <a:tc vMerge="1">
                  <a:txBody>
                    <a:bodyPr/>
                    <a:lstStyle/>
                    <a:p>
                      <a:endParaRPr lang="es-CL"/>
                    </a:p>
                  </a:txBody>
                  <a:tcPr/>
                </a:tc>
                <a:tc>
                  <a:txBody>
                    <a:bodyPr/>
                    <a:lstStyle/>
                    <a:p>
                      <a:endParaRPr lang="es-CL"/>
                    </a:p>
                  </a:txBody>
                  <a:tcPr marL="9525" marR="9525" marT="9525" marB="0" anchor="ctr"/>
                </a:tc>
                <a:tc>
                  <a:txBody>
                    <a:bodyPr/>
                    <a:lstStyle/>
                    <a:p>
                      <a:endParaRPr lang="es-CL"/>
                    </a:p>
                  </a:txBody>
                  <a:tcPr marL="9525" marR="9525" marT="9525" marB="0"/>
                </a:tc>
                <a:tc>
                  <a:txBody>
                    <a:bodyPr/>
                    <a:lstStyle/>
                    <a:p>
                      <a:endParaRPr lang="es-CL"/>
                    </a:p>
                  </a:txBody>
                  <a:tcPr marL="9525" marR="9525" marT="9525" marB="0"/>
                </a:tc>
                <a:tc>
                  <a:txBody>
                    <a:bodyPr/>
                    <a:lstStyle/>
                    <a:p>
                      <a:pPr marL="0" algn="ctr" defTabSz="457200" rtl="0" eaLnBrk="1" fontAlgn="t" latinLnBrk="0" hangingPunct="1"/>
                      <a:r>
                        <a:rPr lang="es-ES" sz="1400" b="0" i="0" u="none" strike="noStrike" kern="1200" baseline="0" dirty="0" smtClean="0">
                          <a:solidFill>
                            <a:srgbClr val="000000"/>
                          </a:solidFill>
                          <a:effectLst/>
                          <a:latin typeface="Calibri"/>
                          <a:ea typeface="+mn-ea"/>
                          <a:cs typeface="+mn-cs"/>
                        </a:rPr>
                        <a:t> </a:t>
                      </a:r>
                      <a:endParaRPr lang="es-ES" sz="1400" b="0" i="0" u="none" strike="noStrike" kern="1200" dirty="0">
                        <a:solidFill>
                          <a:srgbClr val="000000"/>
                        </a:solidFill>
                        <a:effectLst/>
                        <a:latin typeface="Calibri"/>
                        <a:ea typeface="+mn-ea"/>
                        <a:cs typeface="+mn-cs"/>
                      </a:endParaRPr>
                    </a:p>
                  </a:txBody>
                  <a:tcPr marL="9525" marR="9525" marT="9525" marB="0"/>
                </a:tc>
              </a:tr>
            </a:tbl>
          </a:graphicData>
        </a:graphic>
      </p:graphicFrame>
    </p:spTree>
    <p:extLst>
      <p:ext uri="{BB962C8B-B14F-4D97-AF65-F5344CB8AC3E}">
        <p14:creationId xmlns:p14="http://schemas.microsoft.com/office/powerpoint/2010/main" val="2624761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19578282"/>
              </p:ext>
            </p:extLst>
          </p:nvPr>
        </p:nvGraphicFramePr>
        <p:xfrm>
          <a:off x="467544" y="413546"/>
          <a:ext cx="7632848" cy="6045119"/>
        </p:xfrm>
        <a:graphic>
          <a:graphicData uri="http://schemas.openxmlformats.org/drawingml/2006/table">
            <a:tbl>
              <a:tblPr firstRow="1" bandRow="1">
                <a:tableStyleId>{5C22544A-7EE6-4342-B048-85BDC9FD1C3A}</a:tableStyleId>
              </a:tblPr>
              <a:tblGrid>
                <a:gridCol w="401729"/>
                <a:gridCol w="1941689"/>
                <a:gridCol w="2265094"/>
                <a:gridCol w="1350466"/>
                <a:gridCol w="1673870"/>
              </a:tblGrid>
              <a:tr h="4177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021069">
                <a:tc rowSpan="2">
                  <a:txBody>
                    <a:bodyPr/>
                    <a:lstStyle/>
                    <a:p>
                      <a:pPr algn="ctr"/>
                      <a:r>
                        <a:rPr lang="es-CL" sz="1600" b="1" dirty="0" smtClean="0"/>
                        <a:t>I.3.(30) Horarios</a:t>
                      </a:r>
                      <a:r>
                        <a:rPr lang="es-CL" sz="1600" b="1" baseline="0" dirty="0" smtClean="0"/>
                        <a:t> de atención</a:t>
                      </a:r>
                      <a:endParaRPr lang="es-CL" sz="1600" b="1" dirty="0" smtClean="0"/>
                    </a:p>
                    <a:p>
                      <a:pPr algn="ctr"/>
                      <a:endParaRPr lang="es-CL" sz="1600" b="1" dirty="0"/>
                    </a:p>
                  </a:txBody>
                  <a:tcPr vert="vert270"/>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Implementación de medidas para utilizar de mejor manera el horario hábil sobre la base de los resultados del estudio en enero de 2012. </a:t>
                      </a:r>
                    </a:p>
                  </a:txBody>
                  <a:tcPr marL="9525" marR="9525" marT="9525" marB="0" anchor="ctr"/>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Se reunió</a:t>
                      </a:r>
                      <a:r>
                        <a:rPr lang="es-ES" sz="1400" b="0" i="0" u="none" strike="noStrike" kern="1200" baseline="0" dirty="0" smtClean="0">
                          <a:solidFill>
                            <a:srgbClr val="000000"/>
                          </a:solidFill>
                          <a:effectLst/>
                          <a:latin typeface="Calibri"/>
                          <a:ea typeface="+mn-ea"/>
                          <a:cs typeface="+mn-cs"/>
                        </a:rPr>
                        <a:t> mesa</a:t>
                      </a:r>
                      <a:r>
                        <a:rPr lang="es-ES" sz="1400" b="0" i="0" u="none" strike="noStrike" kern="1200" dirty="0" smtClean="0">
                          <a:solidFill>
                            <a:srgbClr val="000000"/>
                          </a:solidFill>
                          <a:effectLst/>
                          <a:latin typeface="Calibri"/>
                          <a:ea typeface="+mn-ea"/>
                          <a:cs typeface="+mn-cs"/>
                        </a:rPr>
                        <a:t> público privada el día 26 de Enero.</a:t>
                      </a:r>
                      <a:r>
                        <a:rPr lang="es-ES" sz="1400" b="0" i="0" u="none" strike="noStrike" kern="1200" baseline="0" dirty="0" smtClean="0">
                          <a:solidFill>
                            <a:srgbClr val="000000"/>
                          </a:solidFill>
                          <a:effectLst/>
                          <a:latin typeface="Calibri"/>
                          <a:ea typeface="+mn-ea"/>
                          <a:cs typeface="+mn-cs"/>
                        </a:rPr>
                        <a:t> Las </a:t>
                      </a:r>
                      <a:r>
                        <a:rPr lang="es-ES" sz="1400" b="0" i="0" u="none" strike="noStrike" kern="1200" dirty="0" smtClean="0">
                          <a:solidFill>
                            <a:srgbClr val="000000"/>
                          </a:solidFill>
                          <a:effectLst/>
                          <a:latin typeface="Calibri"/>
                          <a:ea typeface="+mn-ea"/>
                          <a:cs typeface="+mn-cs"/>
                        </a:rPr>
                        <a:t>mesas</a:t>
                      </a:r>
                      <a:r>
                        <a:rPr lang="es-ES" sz="1400" b="0" i="0" u="none" strike="noStrike" kern="1200" baseline="0" dirty="0" smtClean="0">
                          <a:solidFill>
                            <a:srgbClr val="000000"/>
                          </a:solidFill>
                          <a:effectLst/>
                          <a:latin typeface="Calibri"/>
                          <a:ea typeface="+mn-ea"/>
                          <a:cs typeface="+mn-cs"/>
                        </a:rPr>
                        <a:t> chicas de trabajo correspondientes a  mesa despachos con inspección y de despachos sin inspección presentaron sus  resultados. Quedó pendiente trabajo de mesa 24/7. </a:t>
                      </a:r>
                    </a:p>
                    <a:p>
                      <a:pPr marL="0" algn="ctr" defTabSz="457200" rtl="0" eaLnBrk="1" fontAlgn="t" latinLnBrk="0" hangingPunct="1"/>
                      <a:r>
                        <a:rPr lang="es-ES" sz="1400" b="0" i="0" u="none" strike="noStrike" kern="1200" baseline="0" dirty="0" smtClean="0">
                          <a:solidFill>
                            <a:srgbClr val="000000"/>
                          </a:solidFill>
                          <a:effectLst/>
                          <a:latin typeface="Calibri"/>
                          <a:ea typeface="+mn-ea"/>
                          <a:cs typeface="+mn-cs"/>
                        </a:rPr>
                        <a:t>Como resultado del análisis de las mesas, se implementaron medidas importantes que ayudaran a mejorar los tiempos asociados a la importación: 1)</a:t>
                      </a:r>
                      <a:r>
                        <a:rPr lang="es-ES" sz="1400" b="0" i="0" u="none" strike="noStrike" kern="1200" baseline="0" dirty="0" err="1" smtClean="0">
                          <a:solidFill>
                            <a:srgbClr val="000000"/>
                          </a:solidFill>
                          <a:effectLst/>
                          <a:latin typeface="Calibri"/>
                          <a:ea typeface="+mn-ea"/>
                          <a:cs typeface="+mn-cs"/>
                        </a:rPr>
                        <a:t>Sag</a:t>
                      </a:r>
                      <a:r>
                        <a:rPr lang="es-ES" sz="1400" b="0" i="0" u="none" strike="noStrike" kern="1200" baseline="0" dirty="0" smtClean="0">
                          <a:solidFill>
                            <a:srgbClr val="000000"/>
                          </a:solidFill>
                          <a:effectLst/>
                          <a:latin typeface="Calibri"/>
                          <a:ea typeface="+mn-ea"/>
                          <a:cs typeface="+mn-cs"/>
                        </a:rPr>
                        <a:t> informa a agencias vía correo electrónico, el estado de aprobación o de trámite de los CDA. 2)representantes de transporte se sumaran al trabajo de mesa público privada.3)facilitación de tramitación de despacho al no requerir MIC(basta con papeleta).</a:t>
                      </a:r>
                      <a:endParaRPr lang="es-ES" sz="1400" b="0" i="0" u="none" strike="noStrike" kern="1200" dirty="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Dado que quedó pendiente el trabajo de una de las mesas, se da tiempo de un mes para volver a juntarse y conocer los</a:t>
                      </a:r>
                      <a:r>
                        <a:rPr lang="es-ES" sz="1400" b="0" i="0" u="none" strike="noStrike" kern="1200" baseline="0" dirty="0" smtClean="0">
                          <a:solidFill>
                            <a:srgbClr val="000000"/>
                          </a:solidFill>
                          <a:effectLst/>
                          <a:latin typeface="Calibri"/>
                          <a:ea typeface="+mn-ea"/>
                          <a:cs typeface="+mn-cs"/>
                        </a:rPr>
                        <a:t> resultados del trabajo de la mesa 24/7.</a:t>
                      </a:r>
                    </a:p>
                  </a:txBody>
                  <a:tcPr marL="9525" marR="9525" marT="9525" marB="0"/>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Independiente del trabajo de las mesas, se expusieron factores externos</a:t>
                      </a:r>
                      <a:r>
                        <a:rPr lang="es-ES" sz="1400" b="0" i="0" u="none" strike="noStrike" kern="1200" baseline="0" dirty="0" smtClean="0">
                          <a:solidFill>
                            <a:srgbClr val="000000"/>
                          </a:solidFill>
                          <a:effectLst/>
                          <a:latin typeface="Calibri"/>
                          <a:ea typeface="+mn-ea"/>
                          <a:cs typeface="+mn-cs"/>
                        </a:rPr>
                        <a:t> que limitan y dificultan el proceso de importación y de liberación de camiones.</a:t>
                      </a:r>
                    </a:p>
                    <a:p>
                      <a:pPr marL="0" algn="ctr" defTabSz="457200" rtl="0" eaLnBrk="1" fontAlgn="t" latinLnBrk="0" hangingPunct="1"/>
                      <a:r>
                        <a:rPr lang="es-ES" sz="1400" b="0" i="0" u="none" strike="noStrike" kern="1200" baseline="0" dirty="0" smtClean="0">
                          <a:solidFill>
                            <a:srgbClr val="000000"/>
                          </a:solidFill>
                          <a:effectLst/>
                          <a:latin typeface="Calibri"/>
                          <a:ea typeface="+mn-ea"/>
                          <a:cs typeface="+mn-cs"/>
                        </a:rPr>
                        <a:t>Muchos de ellos no pueden salir del PTLA,  por no tener bodega disponible, por no tener alguien que lo reciba(fines de semana, horario nocturno, etc.) o por situaciones personales de los conductores. Estas situaciones no siempre son conocidas por todos los participantes del proceso lo </a:t>
                      </a:r>
                      <a:r>
                        <a:rPr lang="es-ES" sz="1400" b="0" i="0" u="none" strike="noStrike" kern="1200" baseline="0" smtClean="0">
                          <a:solidFill>
                            <a:srgbClr val="000000"/>
                          </a:solidFill>
                          <a:effectLst/>
                          <a:latin typeface="Calibri"/>
                          <a:ea typeface="+mn-ea"/>
                          <a:cs typeface="+mn-cs"/>
                        </a:rPr>
                        <a:t>que genera </a:t>
                      </a:r>
                      <a:r>
                        <a:rPr lang="es-ES" sz="1400" b="0" i="0" u="none" strike="noStrike" kern="1200" baseline="0" dirty="0" smtClean="0">
                          <a:solidFill>
                            <a:srgbClr val="000000"/>
                          </a:solidFill>
                          <a:effectLst/>
                          <a:latin typeface="Calibri"/>
                          <a:ea typeface="+mn-ea"/>
                          <a:cs typeface="+mn-cs"/>
                        </a:rPr>
                        <a:t>culpabilidades y </a:t>
                      </a:r>
                      <a:r>
                        <a:rPr lang="es-ES" sz="1400" b="0" i="0" u="none" strike="noStrike" kern="1200" baseline="0" smtClean="0">
                          <a:solidFill>
                            <a:srgbClr val="000000"/>
                          </a:solidFill>
                          <a:effectLst/>
                          <a:latin typeface="Calibri"/>
                          <a:ea typeface="+mn-ea"/>
                          <a:cs typeface="+mn-cs"/>
                        </a:rPr>
                        <a:t>roces entre </a:t>
                      </a:r>
                      <a:r>
                        <a:rPr lang="es-ES" sz="1400" b="0" i="0" u="none" strike="noStrike" kern="1200" baseline="0" dirty="0" smtClean="0">
                          <a:solidFill>
                            <a:srgbClr val="000000"/>
                          </a:solidFill>
                          <a:effectLst/>
                          <a:latin typeface="Calibri"/>
                          <a:ea typeface="+mn-ea"/>
                          <a:cs typeface="+mn-cs"/>
                        </a:rPr>
                        <a:t>las partes.</a:t>
                      </a:r>
                      <a:endParaRPr lang="es-ES" sz="1400" b="0" i="0" u="none" strike="noStrike" kern="1200" dirty="0">
                        <a:solidFill>
                          <a:srgbClr val="000000"/>
                        </a:solidFill>
                        <a:effectLst/>
                        <a:latin typeface="Calibri"/>
                        <a:ea typeface="+mn-ea"/>
                        <a:cs typeface="+mn-cs"/>
                      </a:endParaRPr>
                    </a:p>
                  </a:txBody>
                  <a:tcPr marL="9525" marR="9525" marT="9525" marB="0"/>
                </a:tc>
              </a:tr>
              <a:tr h="190887">
                <a:tc vMerge="1">
                  <a:txBody>
                    <a:bodyPr/>
                    <a:lstStyle/>
                    <a:p>
                      <a:pPr algn="ctr"/>
                      <a:endParaRPr lang="es-CL" sz="1600" b="1" dirty="0"/>
                    </a:p>
                  </a:txBody>
                  <a:tcPr vert="vert270"/>
                </a:tc>
                <a:tc>
                  <a:txBody>
                    <a:bodyPr/>
                    <a:lstStyle/>
                    <a:p>
                      <a:endParaRPr lang="es-CL"/>
                    </a:p>
                  </a:txBody>
                  <a:tcPr marL="9525" marR="9525" marT="9525" marB="0" anchor="ctr"/>
                </a:tc>
                <a:tc>
                  <a:txBody>
                    <a:bodyPr/>
                    <a:lstStyle/>
                    <a:p>
                      <a:endParaRPr lang="es-CL"/>
                    </a:p>
                  </a:txBody>
                  <a:tcPr marL="9525" marR="9525" marT="9525" marB="0"/>
                </a:tc>
                <a:tc>
                  <a:txBody>
                    <a:bodyPr/>
                    <a:lstStyle/>
                    <a:p>
                      <a:endParaRPr lang="es-CL" dirty="0"/>
                    </a:p>
                  </a:txBody>
                  <a:tcPr marL="9525" marR="9525" marT="9525" marB="0"/>
                </a:tc>
                <a:tc>
                  <a:txBody>
                    <a:bodyPr/>
                    <a:lstStyle/>
                    <a:p>
                      <a:pPr marL="0" algn="ctr" defTabSz="457200" rtl="0" eaLnBrk="1" fontAlgn="t" latinLnBrk="0" hangingPunct="1"/>
                      <a:r>
                        <a:rPr lang="es-ES" sz="1400" b="0" i="0" u="none" strike="noStrike" kern="1200" baseline="0" dirty="0" smtClean="0">
                          <a:solidFill>
                            <a:srgbClr val="000000"/>
                          </a:solidFill>
                          <a:effectLst/>
                          <a:latin typeface="Calibri"/>
                          <a:ea typeface="+mn-ea"/>
                          <a:cs typeface="+mn-cs"/>
                        </a:rPr>
                        <a:t> </a:t>
                      </a:r>
                      <a:endParaRPr lang="es-ES" sz="1400" b="0" i="0" u="none" strike="noStrike" kern="1200" dirty="0">
                        <a:solidFill>
                          <a:srgbClr val="000000"/>
                        </a:solidFill>
                        <a:effectLst/>
                        <a:latin typeface="Calibri"/>
                        <a:ea typeface="+mn-ea"/>
                        <a:cs typeface="+mn-cs"/>
                      </a:endParaRPr>
                    </a:p>
                  </a:txBody>
                  <a:tcPr marL="9525" marR="9525" marT="9525" marB="0"/>
                </a:tc>
              </a:tr>
            </a:tbl>
          </a:graphicData>
        </a:graphic>
      </p:graphicFrame>
    </p:spTree>
    <p:extLst>
      <p:ext uri="{BB962C8B-B14F-4D97-AF65-F5344CB8AC3E}">
        <p14:creationId xmlns:p14="http://schemas.microsoft.com/office/powerpoint/2010/main" val="894023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011344704"/>
              </p:ext>
            </p:extLst>
          </p:nvPr>
        </p:nvGraphicFramePr>
        <p:xfrm>
          <a:off x="467544" y="506503"/>
          <a:ext cx="7632848" cy="3841034"/>
        </p:xfrm>
        <a:graphic>
          <a:graphicData uri="http://schemas.openxmlformats.org/drawingml/2006/table">
            <a:tbl>
              <a:tblPr firstRow="1" bandRow="1">
                <a:tableStyleId>{5C22544A-7EE6-4342-B048-85BDC9FD1C3A}</a:tableStyleId>
              </a:tblPr>
              <a:tblGrid>
                <a:gridCol w="401729"/>
                <a:gridCol w="1941689"/>
                <a:gridCol w="2265094"/>
                <a:gridCol w="1350466"/>
                <a:gridCol w="1673870"/>
              </a:tblGrid>
              <a:tr h="4177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021069">
                <a:tc>
                  <a:txBody>
                    <a:bodyPr/>
                    <a:lstStyle/>
                    <a:p>
                      <a:pPr algn="ctr"/>
                      <a:r>
                        <a:rPr lang="es-CL" sz="1600" b="1" dirty="0" smtClean="0"/>
                        <a:t>I.3.(30) Horarios</a:t>
                      </a:r>
                      <a:r>
                        <a:rPr lang="es-CL" sz="1600" b="1" baseline="0" dirty="0" smtClean="0"/>
                        <a:t> de atención</a:t>
                      </a:r>
                      <a:endParaRPr lang="es-CL" sz="1600" b="1" dirty="0" smtClean="0"/>
                    </a:p>
                    <a:p>
                      <a:pPr algn="ctr"/>
                      <a:endParaRPr lang="es-CL" sz="1600" b="1" dirty="0"/>
                    </a:p>
                  </a:txBody>
                  <a:tcPr vert="vert270"/>
                </a:tc>
                <a:tc>
                  <a:txBody>
                    <a:bodyPr/>
                    <a:lstStyle/>
                    <a:p>
                      <a:pPr marL="0" algn="ctr" defTabSz="457200" rtl="0" eaLnBrk="1" fontAlgn="t" latinLnBrk="0" hangingPunct="1"/>
                      <a:r>
                        <a:rPr lang="es-ES" sz="1600" b="0" i="0" u="none" strike="noStrike" kern="1200" dirty="0" smtClean="0">
                          <a:solidFill>
                            <a:srgbClr val="000000"/>
                          </a:solidFill>
                          <a:effectLst/>
                          <a:latin typeface="Calibri"/>
                          <a:ea typeface="+mn-ea"/>
                          <a:cs typeface="+mn-cs"/>
                        </a:rPr>
                        <a:t>El compromiso </a:t>
                      </a:r>
                      <a:r>
                        <a:rPr lang="es-ES" sz="1600" b="0" i="0" u="none" strike="noStrike" kern="1200" dirty="0">
                          <a:solidFill>
                            <a:srgbClr val="000000"/>
                          </a:solidFill>
                          <a:effectLst/>
                          <a:latin typeface="Calibri"/>
                          <a:ea typeface="+mn-ea"/>
                          <a:cs typeface="+mn-cs"/>
                        </a:rPr>
                        <a:t>de la reunión mesa público privada en PTLA  es completar planilla de trazabilidad agregando información de los actores privados del sistema. El plazo para este compromiso vence el día 24 de Noviembre fecha en que se ha convocado a una nueva reunión.</a:t>
                      </a:r>
                    </a:p>
                  </a:txBody>
                  <a:tcPr marL="9525" marR="9525" marT="9525" marB="0" anchor="ctr"/>
                </a:tc>
                <a:tc>
                  <a:txBody>
                    <a:bodyPr/>
                    <a:lstStyle/>
                    <a:p>
                      <a:pPr marL="0" algn="ctr" defTabSz="457200" rtl="0" eaLnBrk="1" fontAlgn="t" latinLnBrk="0" hangingPunct="1"/>
                      <a:r>
                        <a:rPr lang="es-CL" sz="1600" b="0" i="0" u="none" strike="noStrike" kern="1200" dirty="0" smtClean="0">
                          <a:solidFill>
                            <a:srgbClr val="000000"/>
                          </a:solidFill>
                          <a:effectLst/>
                          <a:latin typeface="+mn-lt"/>
                          <a:ea typeface="+mn-ea"/>
                          <a:cs typeface="+mn-cs"/>
                        </a:rPr>
                        <a:t>Mesa público privada sesionó </a:t>
                      </a:r>
                      <a:r>
                        <a:rPr lang="es-CL" sz="1600" b="0" i="0" u="none" strike="noStrike" kern="1200" baseline="0" dirty="0" smtClean="0">
                          <a:solidFill>
                            <a:srgbClr val="000000"/>
                          </a:solidFill>
                          <a:effectLst/>
                          <a:latin typeface="+mn-lt"/>
                          <a:ea typeface="+mn-ea"/>
                          <a:cs typeface="+mn-cs"/>
                        </a:rPr>
                        <a:t>el día </a:t>
                      </a:r>
                      <a:r>
                        <a:rPr lang="es-CL" sz="1600" b="0" i="0" u="none" strike="noStrike" kern="1200" dirty="0" smtClean="0">
                          <a:solidFill>
                            <a:srgbClr val="000000"/>
                          </a:solidFill>
                          <a:effectLst/>
                          <a:latin typeface="+mn-lt"/>
                          <a:ea typeface="+mn-ea"/>
                          <a:cs typeface="+mn-cs"/>
                        </a:rPr>
                        <a:t>26 de Enero de 2012. En la ocasión se presentaron los trabajos de las mesas levantadas en reunión del 5 de Diciembre,</a:t>
                      </a:r>
                      <a:r>
                        <a:rPr lang="es-CL" sz="1600" b="0" i="0" u="none" strike="noStrike" kern="1200" baseline="0" dirty="0" smtClean="0">
                          <a:solidFill>
                            <a:srgbClr val="000000"/>
                          </a:solidFill>
                          <a:effectLst/>
                          <a:latin typeface="+mn-lt"/>
                          <a:ea typeface="+mn-ea"/>
                          <a:cs typeface="+mn-cs"/>
                        </a:rPr>
                        <a:t> que corresponden a mesa de</a:t>
                      </a:r>
                      <a:r>
                        <a:rPr lang="es-CL" sz="1600" b="0" i="0" u="none" strike="noStrike" kern="1200" dirty="0" smtClean="0">
                          <a:solidFill>
                            <a:srgbClr val="000000"/>
                          </a:solidFill>
                          <a:effectLst/>
                          <a:latin typeface="+mn-lt"/>
                          <a:ea typeface="+mn-ea"/>
                          <a:cs typeface="+mn-cs"/>
                        </a:rPr>
                        <a:t>  despachos con inspección </a:t>
                      </a:r>
                      <a:r>
                        <a:rPr lang="es-CL" sz="1600" b="0" i="0" u="none" strike="noStrike" kern="1200" baseline="0" dirty="0" smtClean="0">
                          <a:solidFill>
                            <a:srgbClr val="000000"/>
                          </a:solidFill>
                          <a:effectLst/>
                          <a:latin typeface="+mn-lt"/>
                          <a:ea typeface="+mn-ea"/>
                          <a:cs typeface="+mn-cs"/>
                        </a:rPr>
                        <a:t> y</a:t>
                      </a:r>
                      <a:r>
                        <a:rPr lang="es-CL" sz="1600" b="0" i="0" u="none" strike="noStrike" kern="1200" dirty="0" smtClean="0">
                          <a:solidFill>
                            <a:srgbClr val="000000"/>
                          </a:solidFill>
                          <a:effectLst/>
                          <a:latin typeface="+mn-lt"/>
                          <a:ea typeface="+mn-ea"/>
                          <a:cs typeface="+mn-cs"/>
                        </a:rPr>
                        <a:t> mesa de despachos sin inspección.</a:t>
                      </a:r>
                    </a:p>
                    <a:p>
                      <a:pPr marL="0" algn="ctr" defTabSz="457200" rtl="0" eaLnBrk="1" fontAlgn="t" latinLnBrk="0" hangingPunct="1"/>
                      <a:r>
                        <a:rPr lang="es-CL" sz="1600" b="0" i="0" u="none" strike="noStrike" kern="1200" dirty="0" smtClean="0">
                          <a:solidFill>
                            <a:srgbClr val="000000"/>
                          </a:solidFill>
                          <a:effectLst/>
                          <a:latin typeface="+mn-lt"/>
                          <a:ea typeface="+mn-ea"/>
                          <a:cs typeface="+mn-cs"/>
                        </a:rPr>
                        <a:t>Queda pendiente trabajo de mesa 24/7. </a:t>
                      </a:r>
                    </a:p>
                    <a:p>
                      <a:pPr marL="0" algn="ctr" defTabSz="457200" rtl="0" eaLnBrk="1" fontAlgn="t" latinLnBrk="0" hangingPunct="1"/>
                      <a:endParaRPr lang="es-ES" sz="1600" b="0" i="0" u="none" strike="noStrike" kern="1200" dirty="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r>
                        <a:rPr lang="es-ES" sz="1600" b="0" i="0" u="none" strike="noStrike" kern="1200" dirty="0" smtClean="0">
                          <a:solidFill>
                            <a:srgbClr val="000000"/>
                          </a:solidFill>
                          <a:effectLst/>
                          <a:latin typeface="Calibri"/>
                          <a:ea typeface="+mn-ea"/>
                          <a:cs typeface="+mn-cs"/>
                        </a:rPr>
                        <a:t>Marzo 2012</a:t>
                      </a:r>
                      <a:endParaRPr lang="es-ES" sz="1600" b="0" i="0" u="none" strike="noStrike" kern="1200" dirty="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r>
                        <a:rPr lang="es-ES" sz="1600" b="0" i="0" u="none" strike="noStrike" kern="1200" dirty="0" smtClean="0">
                          <a:solidFill>
                            <a:srgbClr val="000000"/>
                          </a:solidFill>
                          <a:effectLst/>
                          <a:latin typeface="Calibri"/>
                          <a:ea typeface="+mn-ea"/>
                          <a:cs typeface="+mn-cs"/>
                        </a:rPr>
                        <a:t>Avances de  mesa 24/7 deberán presentarse en reunión de  Marzo 2012</a:t>
                      </a:r>
                      <a:endParaRPr lang="es-ES" sz="1600" b="0" i="0" u="none" strike="noStrike" kern="1200" dirty="0">
                        <a:solidFill>
                          <a:srgbClr val="000000"/>
                        </a:solidFill>
                        <a:effectLst/>
                        <a:latin typeface="Calibri"/>
                        <a:ea typeface="+mn-ea"/>
                        <a:cs typeface="+mn-cs"/>
                      </a:endParaRPr>
                    </a:p>
                  </a:txBody>
                  <a:tcPr marL="9525" marR="9525" marT="9525" marB="0"/>
                </a:tc>
              </a:tr>
            </a:tbl>
          </a:graphicData>
        </a:graphic>
      </p:graphicFrame>
    </p:spTree>
    <p:extLst>
      <p:ext uri="{BB962C8B-B14F-4D97-AF65-F5344CB8AC3E}">
        <p14:creationId xmlns:p14="http://schemas.microsoft.com/office/powerpoint/2010/main" val="3716723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4171839877"/>
              </p:ext>
            </p:extLst>
          </p:nvPr>
        </p:nvGraphicFramePr>
        <p:xfrm>
          <a:off x="179512" y="1124745"/>
          <a:ext cx="8640961" cy="4113932"/>
        </p:xfrm>
        <a:graphic>
          <a:graphicData uri="http://schemas.openxmlformats.org/drawingml/2006/table">
            <a:tbl>
              <a:tblPr firstRow="1" bandRow="1">
                <a:tableStyleId>{5C22544A-7EE6-4342-B048-85BDC9FD1C3A}</a:tableStyleId>
              </a:tblPr>
              <a:tblGrid>
                <a:gridCol w="454788"/>
                <a:gridCol w="2198139"/>
                <a:gridCol w="2273937"/>
                <a:gridCol w="1819151"/>
                <a:gridCol w="1894946"/>
              </a:tblGrid>
              <a:tr h="44680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657648">
                <a:tc>
                  <a:txBody>
                    <a:bodyPr/>
                    <a:lstStyle/>
                    <a:p>
                      <a:pPr algn="ctr"/>
                      <a:r>
                        <a:rPr lang="es-CL" sz="1600" b="1" baseline="0" dirty="0" smtClean="0"/>
                        <a:t>I.5 Recepción e inspección de graneles</a:t>
                      </a:r>
                      <a:endParaRPr lang="es-CL" sz="1600" b="1" dirty="0"/>
                    </a:p>
                  </a:txBody>
                  <a:tcPr vert="vert270"/>
                </a:tc>
                <a:tc>
                  <a:txBody>
                    <a:bodyPr/>
                    <a:lstStyle/>
                    <a:p>
                      <a:pPr algn="ctr" fontAlgn="ctr"/>
                      <a:r>
                        <a:rPr lang="es-ES" sz="1600" b="0" i="0" u="none" strike="noStrike" dirty="0" smtClean="0">
                          <a:solidFill>
                            <a:srgbClr val="000000"/>
                          </a:solidFill>
                          <a:effectLst/>
                          <a:latin typeface="Calibri"/>
                        </a:rPr>
                        <a:t>Los gremios </a:t>
                      </a:r>
                      <a:r>
                        <a:rPr lang="es-ES" sz="1600" b="0" i="0" u="none" strike="noStrike" dirty="0">
                          <a:solidFill>
                            <a:srgbClr val="000000"/>
                          </a:solidFill>
                          <a:effectLst/>
                          <a:latin typeface="Calibri"/>
                        </a:rPr>
                        <a:t>enviarán un listado con los puertos más importantes donde se presentan estos problemas y un análisis </a:t>
                      </a:r>
                      <a:r>
                        <a:rPr lang="es-ES" sz="1600" b="0" i="0" u="none" strike="noStrike" dirty="0" smtClean="0">
                          <a:solidFill>
                            <a:srgbClr val="000000"/>
                          </a:solidFill>
                          <a:effectLst/>
                          <a:latin typeface="Calibri"/>
                        </a:rPr>
                        <a:t>individual respecto </a:t>
                      </a:r>
                      <a:r>
                        <a:rPr lang="es-ES" sz="1600" b="0" i="0" u="none" strike="noStrike" dirty="0">
                          <a:solidFill>
                            <a:srgbClr val="000000"/>
                          </a:solidFill>
                          <a:effectLst/>
                          <a:latin typeface="Calibri"/>
                        </a:rPr>
                        <a:t>a distancias de los sitios de atraque de estos puertos con el continente y sitios poblados. Lo anterior para evaluar las condiciones que permitan hacer fumigación sin tener que salir “a la gira”.</a:t>
                      </a:r>
                    </a:p>
                  </a:txBody>
                  <a:tcPr marL="9525" marR="9525" marT="9525" marB="0" anchor="ctr"/>
                </a:tc>
                <a:tc>
                  <a:txBody>
                    <a:bodyPr/>
                    <a:lstStyle/>
                    <a:p>
                      <a:pPr algn="ctr" fontAlgn="ctr"/>
                      <a:r>
                        <a:rPr lang="es-ES" sz="1600" b="0" i="0" u="none" strike="noStrike" dirty="0" smtClean="0">
                          <a:solidFill>
                            <a:srgbClr val="000000"/>
                          </a:solidFill>
                          <a:effectLst/>
                          <a:latin typeface="Calibri"/>
                        </a:rPr>
                        <a:t>Gremios </a:t>
                      </a:r>
                      <a:r>
                        <a:rPr lang="es-ES" sz="1600" b="0" i="0" u="none" strike="noStrike" dirty="0">
                          <a:solidFill>
                            <a:srgbClr val="000000"/>
                          </a:solidFill>
                          <a:effectLst/>
                          <a:latin typeface="Calibri"/>
                        </a:rPr>
                        <a:t>no </a:t>
                      </a:r>
                      <a:r>
                        <a:rPr lang="es-ES" sz="1600" b="0" i="0" u="none" strike="noStrike" dirty="0" smtClean="0">
                          <a:solidFill>
                            <a:srgbClr val="000000"/>
                          </a:solidFill>
                          <a:effectLst/>
                          <a:latin typeface="Calibri"/>
                        </a:rPr>
                        <a:t>han</a:t>
                      </a:r>
                      <a:r>
                        <a:rPr lang="es-ES" sz="1600" b="0" i="0" u="none" strike="noStrike" baseline="0" dirty="0" smtClean="0">
                          <a:solidFill>
                            <a:srgbClr val="000000"/>
                          </a:solidFill>
                          <a:effectLst/>
                          <a:latin typeface="Calibri"/>
                        </a:rPr>
                        <a:t> participado en las dos reuniones anteriores.</a:t>
                      </a:r>
                      <a:r>
                        <a:rPr lang="es-ES" sz="1600" b="0" i="0" u="none" strike="noStrike" dirty="0" smtClean="0">
                          <a:solidFill>
                            <a:srgbClr val="000000"/>
                          </a:solidFill>
                          <a:effectLst/>
                          <a:latin typeface="Calibri"/>
                        </a:rPr>
                        <a:t> En reunión de  Noviembre se </a:t>
                      </a:r>
                      <a:r>
                        <a:rPr lang="es-ES" sz="1600" b="0" i="0" u="none" strike="noStrike" dirty="0">
                          <a:solidFill>
                            <a:srgbClr val="000000"/>
                          </a:solidFill>
                          <a:effectLst/>
                          <a:latin typeface="Calibri"/>
                        </a:rPr>
                        <a:t>comprometieron a levantar un estudio de distancias entre embarcaciones y el territorio y entre embarcaciones y poblados aledaños</a:t>
                      </a:r>
                      <a:r>
                        <a:rPr lang="es-ES" sz="1600" b="0" i="0" u="none" strike="noStrike" dirty="0" smtClean="0">
                          <a:solidFill>
                            <a:srgbClr val="000000"/>
                          </a:solidFill>
                          <a:effectLst/>
                          <a:latin typeface="Calibri"/>
                        </a:rPr>
                        <a:t>.</a:t>
                      </a:r>
                    </a:p>
                    <a:p>
                      <a:pPr algn="ctr" fontAlgn="ctr"/>
                      <a:r>
                        <a:rPr lang="es-ES" sz="1600" b="0" i="0" u="none" strike="noStrike" dirty="0" smtClean="0">
                          <a:solidFill>
                            <a:srgbClr val="000000"/>
                          </a:solidFill>
                          <a:effectLst/>
                          <a:latin typeface="Calibri"/>
                        </a:rPr>
                        <a:t>SAG ha recopilado antecedentes que explican los por que de la fumigación a la gira.</a:t>
                      </a:r>
                      <a:endParaRPr lang="es-ES" sz="1600" b="0" i="0" u="none" strike="noStrike" dirty="0">
                        <a:solidFill>
                          <a:srgbClr val="000000"/>
                        </a:solidFill>
                        <a:effectLst/>
                        <a:latin typeface="Calibri"/>
                      </a:endParaRPr>
                    </a:p>
                  </a:txBody>
                  <a:tcPr marL="9525" marR="9525" marT="9525" marB="0" anchor="ctr"/>
                </a:tc>
                <a:tc>
                  <a:txBody>
                    <a:bodyPr/>
                    <a:lstStyle/>
                    <a:p>
                      <a:pPr algn="ctr" fontAlgn="ctr"/>
                      <a:r>
                        <a:rPr lang="es-ES" sz="1600" b="0" i="0" u="none" strike="noStrike" dirty="0">
                          <a:solidFill>
                            <a:srgbClr val="000000"/>
                          </a:solidFill>
                          <a:effectLst/>
                          <a:latin typeface="Calibri"/>
                        </a:rPr>
                        <a:t>Entrega de </a:t>
                      </a:r>
                      <a:r>
                        <a:rPr lang="es-ES" sz="1600" b="0" i="0" u="none" strike="noStrike" dirty="0" smtClean="0">
                          <a:solidFill>
                            <a:srgbClr val="000000"/>
                          </a:solidFill>
                          <a:effectLst/>
                          <a:latin typeface="Calibri"/>
                        </a:rPr>
                        <a:t>información </a:t>
                      </a:r>
                      <a:r>
                        <a:rPr lang="es-ES" sz="1600" b="0" i="0" u="none" strike="noStrike" dirty="0">
                          <a:solidFill>
                            <a:srgbClr val="000000"/>
                          </a:solidFill>
                          <a:effectLst/>
                          <a:latin typeface="Calibri"/>
                        </a:rPr>
                        <a:t>en </a:t>
                      </a:r>
                      <a:r>
                        <a:rPr lang="es-ES" sz="1600" b="0" i="0" u="none" strike="noStrike" dirty="0" smtClean="0">
                          <a:solidFill>
                            <a:srgbClr val="000000"/>
                          </a:solidFill>
                          <a:effectLst/>
                          <a:latin typeface="Calibri"/>
                        </a:rPr>
                        <a:t>la próxima reunión de Marzo de 2012.</a:t>
                      </a:r>
                      <a:endParaRPr lang="es-ES" sz="1600" b="0" i="0" u="none" strike="noStrike" dirty="0">
                        <a:solidFill>
                          <a:srgbClr val="000000"/>
                        </a:solidFill>
                        <a:effectLst/>
                        <a:latin typeface="Calibri"/>
                      </a:endParaRPr>
                    </a:p>
                  </a:txBody>
                  <a:tcPr marL="9525" marR="9525" marT="9525" marB="0" anchor="ct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647524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236132840"/>
              </p:ext>
            </p:extLst>
          </p:nvPr>
        </p:nvGraphicFramePr>
        <p:xfrm>
          <a:off x="323528" y="1052737"/>
          <a:ext cx="8424937" cy="3960440"/>
        </p:xfrm>
        <a:graphic>
          <a:graphicData uri="http://schemas.openxmlformats.org/drawingml/2006/table">
            <a:tbl>
              <a:tblPr firstRow="1" bandRow="1">
                <a:tableStyleId>{5C22544A-7EE6-4342-B048-85BDC9FD1C3A}</a:tableStyleId>
              </a:tblPr>
              <a:tblGrid>
                <a:gridCol w="443418"/>
                <a:gridCol w="2143186"/>
                <a:gridCol w="2217088"/>
                <a:gridCol w="1773672"/>
                <a:gridCol w="1847573"/>
              </a:tblGrid>
              <a:tr h="668956">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291484">
                <a:tc>
                  <a:txBody>
                    <a:bodyPr/>
                    <a:lstStyle/>
                    <a:p>
                      <a:pPr algn="ctr"/>
                      <a:r>
                        <a:rPr lang="es-CL" sz="1600" b="1" dirty="0" smtClean="0"/>
                        <a:t>I.6 Apertura de store.</a:t>
                      </a:r>
                      <a:endParaRPr lang="es-CL" sz="1600" b="1" dirty="0"/>
                    </a:p>
                  </a:txBody>
                  <a:tcPr vert="vert270"/>
                </a:tc>
                <a:tc>
                  <a:txBody>
                    <a:bodyPr/>
                    <a:lstStyle/>
                    <a:p>
                      <a:pPr algn="ctr" fontAlgn="ctr"/>
                      <a:r>
                        <a:rPr lang="es-ES" sz="1600" b="0" i="0" u="none" strike="noStrike" dirty="0">
                          <a:solidFill>
                            <a:srgbClr val="000000"/>
                          </a:solidFill>
                          <a:effectLst/>
                          <a:latin typeface="Calibri"/>
                        </a:rPr>
                        <a:t>Coordinar charla conceptual para explicar las principales plagas y alimentos que no pueden ingresar al país. </a:t>
                      </a:r>
                      <a:endParaRPr lang="es-ES" sz="1600" b="0" i="0" u="none" strike="noStrike" dirty="0" smtClean="0">
                        <a:solidFill>
                          <a:srgbClr val="000000"/>
                        </a:solidFill>
                        <a:effectLst/>
                        <a:latin typeface="Calibri"/>
                      </a:endParaRPr>
                    </a:p>
                    <a:p>
                      <a:pPr algn="ctr" fontAlgn="ctr"/>
                      <a:endParaRPr lang="es-ES" sz="1600" b="0" i="0" u="none" strike="noStrike" dirty="0" smtClean="0">
                        <a:solidFill>
                          <a:srgbClr val="000000"/>
                        </a:solidFill>
                        <a:effectLst/>
                        <a:latin typeface="Calibri"/>
                      </a:endParaRPr>
                    </a:p>
                    <a:p>
                      <a:pPr algn="ctr" fontAlgn="ctr"/>
                      <a:r>
                        <a:rPr lang="es-ES" sz="1600" b="0" i="0" u="none" strike="noStrike" dirty="0" smtClean="0">
                          <a:solidFill>
                            <a:srgbClr val="000000"/>
                          </a:solidFill>
                          <a:effectLst/>
                          <a:latin typeface="Calibri"/>
                        </a:rPr>
                        <a:t>Los</a:t>
                      </a:r>
                      <a:r>
                        <a:rPr lang="es-ES" sz="1600" b="0" i="0" u="none" strike="noStrike" baseline="0" dirty="0" smtClean="0">
                          <a:solidFill>
                            <a:srgbClr val="000000"/>
                          </a:solidFill>
                          <a:effectLst/>
                          <a:latin typeface="Calibri"/>
                        </a:rPr>
                        <a:t> g</a:t>
                      </a:r>
                      <a:r>
                        <a:rPr lang="es-ES" sz="1600" b="0" i="0" u="none" strike="noStrike" dirty="0" smtClean="0">
                          <a:solidFill>
                            <a:srgbClr val="000000"/>
                          </a:solidFill>
                          <a:effectLst/>
                          <a:latin typeface="Calibri"/>
                        </a:rPr>
                        <a:t>remios </a:t>
                      </a:r>
                      <a:r>
                        <a:rPr lang="es-ES" sz="1600" b="0" i="0" u="none" strike="noStrike" dirty="0">
                          <a:solidFill>
                            <a:srgbClr val="000000"/>
                          </a:solidFill>
                          <a:effectLst/>
                          <a:latin typeface="Calibri"/>
                        </a:rPr>
                        <a:t>se comprometen a indicar fecha y lugar en que pueden desarrollarse estas charlas.</a:t>
                      </a:r>
                    </a:p>
                  </a:txBody>
                  <a:tcPr marL="9525" marR="9525" marT="9525" marB="0" anchor="ctr"/>
                </a:tc>
                <a:tc>
                  <a:txBody>
                    <a:bodyPr/>
                    <a:lstStyle/>
                    <a:p>
                      <a:pPr algn="ctr" fontAlgn="ctr"/>
                      <a:r>
                        <a:rPr lang="es-ES" sz="1600" b="0" i="0" u="none" strike="noStrike" dirty="0" smtClean="0">
                          <a:solidFill>
                            <a:srgbClr val="000000"/>
                          </a:solidFill>
                          <a:effectLst/>
                          <a:latin typeface="Calibri"/>
                        </a:rPr>
                        <a:t>Fecha de capacitación: Pendiente</a:t>
                      </a:r>
                      <a:endParaRPr lang="es-ES" sz="1600" b="0" i="0" u="none" strike="noStrike" dirty="0">
                        <a:solidFill>
                          <a:srgbClr val="000000"/>
                        </a:solidFill>
                        <a:effectLst/>
                        <a:latin typeface="Calibri"/>
                      </a:endParaRPr>
                    </a:p>
                  </a:txBody>
                  <a:tcPr marL="9525" marR="9525" marT="9525" marB="0" anchor="ctr"/>
                </a:tc>
                <a:tc>
                  <a:txBody>
                    <a:bodyPr/>
                    <a:lstStyle/>
                    <a:p>
                      <a:pPr algn="ctr" fontAlgn="ctr"/>
                      <a:r>
                        <a:rPr lang="es-ES" sz="1600" b="0" i="0" u="none" strike="noStrike" dirty="0" smtClean="0">
                          <a:solidFill>
                            <a:srgbClr val="000000"/>
                          </a:solidFill>
                          <a:effectLst/>
                          <a:latin typeface="Calibri"/>
                        </a:rPr>
                        <a:t>Próxima </a:t>
                      </a:r>
                      <a:r>
                        <a:rPr lang="es-ES" sz="1600" b="0" i="0" u="none" strike="noStrike" dirty="0">
                          <a:solidFill>
                            <a:srgbClr val="000000"/>
                          </a:solidFill>
                          <a:effectLst/>
                          <a:latin typeface="Calibri"/>
                        </a:rPr>
                        <a:t>reunión impulso competitivo.</a:t>
                      </a:r>
                    </a:p>
                  </a:txBody>
                  <a:tcPr marL="9525" marR="9525" marT="9525" marB="0" anchor="ctr"/>
                </a:tc>
                <a:tc>
                  <a:txBody>
                    <a:bodyPr/>
                    <a:lstStyle/>
                    <a:p>
                      <a:pPr algn="ctr" fontAlgn="t"/>
                      <a:endParaRPr lang="es-CL" sz="1600" b="1" i="1" u="none" strike="noStrike" dirty="0">
                        <a:solidFill>
                          <a:srgbClr val="000000"/>
                        </a:solidFill>
                        <a:effectLst/>
                        <a:latin typeface="+mn-lt"/>
                      </a:endParaRPr>
                    </a:p>
                  </a:txBody>
                  <a:tcPr marL="9525" marR="9525" marT="9525" marB="0"/>
                </a:tc>
              </a:tr>
            </a:tbl>
          </a:graphicData>
        </a:graphic>
      </p:graphicFrame>
    </p:spTree>
    <p:extLst>
      <p:ext uri="{BB962C8B-B14F-4D97-AF65-F5344CB8AC3E}">
        <p14:creationId xmlns:p14="http://schemas.microsoft.com/office/powerpoint/2010/main" val="3453400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TotalTime>
  <Words>957</Words>
  <Application>Microsoft Office PowerPoint</Application>
  <PresentationFormat>Presentación en pantalla (4:3)</PresentationFormat>
  <Paragraphs>109</Paragraphs>
  <Slides>10</Slides>
  <Notes>3</Notes>
  <HiddenSlides>0</HiddenSlides>
  <MMClips>0</MMClips>
  <ScaleCrop>false</ScaleCrop>
  <HeadingPairs>
    <vt:vector size="4" baseType="variant">
      <vt:variant>
        <vt:lpstr>Tema</vt:lpstr>
      </vt:variant>
      <vt:variant>
        <vt:i4>3</vt:i4>
      </vt:variant>
      <vt:variant>
        <vt:lpstr>Títulos de diapositiva</vt:lpstr>
      </vt:variant>
      <vt:variant>
        <vt:i4>10</vt:i4>
      </vt:variant>
    </vt:vector>
  </HeadingPairs>
  <TitlesOfParts>
    <vt:vector size="13" baseType="lpstr">
      <vt:lpstr>1_Office Theme</vt:lpstr>
      <vt:lpstr>Office Theme</vt:lpstr>
      <vt:lpstr>2_Office Theme</vt:lpstr>
      <vt:lpstr>Impulso Competitivo Servicio Agrícola y Ganadero</vt:lpstr>
      <vt:lpstr>MESA INTERNACIONAL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Andrés Guerra Rojas</dc:creator>
  <cp:lastModifiedBy>Nicolas Jose Cristi Le-Fort</cp:lastModifiedBy>
  <cp:revision>30</cp:revision>
  <dcterms:created xsi:type="dcterms:W3CDTF">2011-09-27T13:24:11Z</dcterms:created>
  <dcterms:modified xsi:type="dcterms:W3CDTF">2012-03-27T12:41:55Z</dcterms:modified>
</cp:coreProperties>
</file>