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77" r:id="rId3"/>
  </p:sldMasterIdLst>
  <p:notesMasterIdLst>
    <p:notesMasterId r:id="rId14"/>
  </p:notesMasterIdLst>
  <p:sldIdLst>
    <p:sldId id="268" r:id="rId4"/>
    <p:sldId id="270" r:id="rId5"/>
    <p:sldId id="278" r:id="rId6"/>
    <p:sldId id="272" r:id="rId7"/>
    <p:sldId id="273" r:id="rId8"/>
    <p:sldId id="274" r:id="rId9"/>
    <p:sldId id="275" r:id="rId10"/>
    <p:sldId id="276" r:id="rId11"/>
    <p:sldId id="277" r:id="rId12"/>
    <p:sldId id="269" r:id="rId13"/>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4144"/>
    <a:srgbClr val="006C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202B0CA-FC54-4496-8BCA-5EF66A818D29}" styleName="Estilo o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0" autoAdjust="0"/>
    <p:restoredTop sz="94671" autoAdjust="0"/>
  </p:normalViewPr>
  <p:slideViewPr>
    <p:cSldViewPr>
      <p:cViewPr>
        <p:scale>
          <a:sx n="83" d="100"/>
          <a:sy n="83" d="100"/>
        </p:scale>
        <p:origin x="-12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F05E62-4764-4889-9785-9194590A0F17}" type="datetimeFigureOut">
              <a:rPr lang="es-CL" smtClean="0"/>
              <a:t>09-01-2012</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E7806F-208F-4CA0-B57C-16DE7CEA0026}" type="slidenum">
              <a:rPr lang="es-CL" smtClean="0"/>
              <a:t>‹Nº›</a:t>
            </a:fld>
            <a:endParaRPr lang="es-CL"/>
          </a:p>
        </p:txBody>
      </p:sp>
    </p:spTree>
    <p:extLst>
      <p:ext uri="{BB962C8B-B14F-4D97-AF65-F5344CB8AC3E}">
        <p14:creationId xmlns:p14="http://schemas.microsoft.com/office/powerpoint/2010/main" val="3327354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2 Marcador de notas"/>
          <p:cNvSpPr>
            <a:spLocks noGrp="1"/>
          </p:cNvSpPr>
          <p:nvPr>
            <p:ph type="body" idx="1"/>
          </p:nvPr>
        </p:nvSpPr>
        <p:spPr/>
        <p:txBody>
          <a:bodyPr>
            <a:normAutofit fontScale="92500" lnSpcReduction="10000"/>
          </a:bodyPr>
          <a:lstStyle/>
          <a:p>
            <a:pPr>
              <a:defRPr/>
            </a:pPr>
            <a:r>
              <a:rPr lang="es-CL" b="1" dirty="0" smtClean="0"/>
              <a:t>Preámbulo</a:t>
            </a:r>
            <a:endParaRPr lang="es-CL" dirty="0" smtClean="0"/>
          </a:p>
          <a:p>
            <a:pPr>
              <a:defRPr/>
            </a:pPr>
            <a:r>
              <a:rPr lang="es-CL" dirty="0" smtClean="0"/>
              <a:t> </a:t>
            </a:r>
          </a:p>
          <a:p>
            <a:pPr>
              <a:defRPr/>
            </a:pPr>
            <a:r>
              <a:rPr lang="es-CL" dirty="0" smtClean="0"/>
              <a:t>SAG tiene 61 medidas entre Impulso Competitivo (50) y Plan de Control Estratégico (11), las cuales se relacionan con las diferentes áreas en las cuales actúa el servicio, tales como:</a:t>
            </a:r>
          </a:p>
          <a:p>
            <a:pPr>
              <a:defRPr/>
            </a:pPr>
            <a:r>
              <a:rPr lang="es-CL" dirty="0" smtClean="0"/>
              <a:t>Agrícola</a:t>
            </a:r>
          </a:p>
          <a:p>
            <a:pPr>
              <a:defRPr/>
            </a:pPr>
            <a:r>
              <a:rPr lang="es-CL" dirty="0" smtClean="0"/>
              <a:t>Forestal</a:t>
            </a:r>
          </a:p>
          <a:p>
            <a:pPr>
              <a:defRPr/>
            </a:pPr>
            <a:r>
              <a:rPr lang="es-CL" dirty="0" smtClean="0"/>
              <a:t>Vitivinícola</a:t>
            </a:r>
          </a:p>
          <a:p>
            <a:pPr>
              <a:defRPr/>
            </a:pPr>
            <a:r>
              <a:rPr lang="es-CL" dirty="0" smtClean="0"/>
              <a:t>Asuntos Internacionales</a:t>
            </a:r>
          </a:p>
          <a:p>
            <a:pPr>
              <a:defRPr/>
            </a:pPr>
            <a:r>
              <a:rPr lang="es-CL" dirty="0" smtClean="0"/>
              <a:t>Protección de Recursos Naturales</a:t>
            </a:r>
          </a:p>
          <a:p>
            <a:pPr>
              <a:defRPr/>
            </a:pPr>
            <a:r>
              <a:rPr lang="es-CL" dirty="0" smtClean="0"/>
              <a:t>Inocuidad e insumos</a:t>
            </a:r>
          </a:p>
          <a:p>
            <a:pPr>
              <a:defRPr/>
            </a:pPr>
            <a:r>
              <a:rPr lang="es-CL" dirty="0" smtClean="0"/>
              <a:t> </a:t>
            </a:r>
          </a:p>
          <a:p>
            <a:pPr>
              <a:defRPr/>
            </a:pPr>
            <a:r>
              <a:rPr lang="es-CL" dirty="0" smtClean="0"/>
              <a:t>Para abarcar estos temas de la mejor manera, el Servicio realiza mesas de trabajo en conjunto con los gremios del sector privado una vez al mes, de manera de enfocar las soluciones a los requerimientos de los usuarios del SAG. Por otro lado, internamente tenemos un seguimiento a los compromisos que surgen en cada una de estas mesas mensuales, el cual se registra semanalmente, de manera de asegurar su cumplimiento para la siguiente reunión. </a:t>
            </a:r>
          </a:p>
          <a:p>
            <a:pPr>
              <a:defRPr/>
            </a:pPr>
            <a:r>
              <a:rPr lang="es-CL" dirty="0" smtClean="0"/>
              <a:t>A la fecha, </a:t>
            </a:r>
            <a:r>
              <a:rPr lang="es-CL" b="1" dirty="0" smtClean="0"/>
              <a:t>contamos con 12 medidas implementadas </a:t>
            </a:r>
            <a:r>
              <a:rPr lang="es-CL" dirty="0" smtClean="0"/>
              <a:t> y otras cercanas a ser implementadas. </a:t>
            </a:r>
          </a:p>
          <a:p>
            <a:pPr>
              <a:defRPr/>
            </a:pPr>
            <a:r>
              <a:rPr lang="es-CL" dirty="0" smtClean="0"/>
              <a:t>En la presentación del día de hoy nos centraremos en las 7 medidas denominadas como emblemáticas por parte del Ministerio de Economía. </a:t>
            </a:r>
          </a:p>
          <a:p>
            <a:pPr>
              <a:defRPr/>
            </a:pPr>
            <a:endParaRPr lang="es-CL" dirty="0"/>
          </a:p>
        </p:txBody>
      </p:sp>
      <p:sp>
        <p:nvSpPr>
          <p:cNvPr id="5325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E7192ECD-F74D-4442-992E-C7645D44500B}" type="slidenum">
              <a:rPr lang="en-US">
                <a:solidFill>
                  <a:prstClr val="black"/>
                </a:solidFill>
                <a:latin typeface="Calibri" pitchFamily="34" charset="0"/>
              </a:rPr>
              <a:pPr eaLnBrk="1" hangingPunct="1"/>
              <a:t>1</a:t>
            </a:fld>
            <a:endParaRPr lang="en-US">
              <a:solidFill>
                <a:prstClr val="black"/>
              </a:solidFill>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smtClean="0"/>
          </a:p>
        </p:txBody>
      </p:sp>
      <p:sp>
        <p:nvSpPr>
          <p:cNvPr id="51204"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42950" indent="-285750" eaLnBrk="0" hangingPunct="0">
              <a:defRPr>
                <a:solidFill>
                  <a:schemeClr val="tx1"/>
                </a:solidFill>
                <a:latin typeface="Arial" charset="0"/>
                <a:ea typeface="ヒラギノ角ゴ Pro W3" charset="-128"/>
              </a:defRPr>
            </a:lvl2pPr>
            <a:lvl3pPr marL="1143000" indent="-228600" eaLnBrk="0" hangingPunct="0">
              <a:defRPr>
                <a:solidFill>
                  <a:schemeClr val="tx1"/>
                </a:solidFill>
                <a:latin typeface="Arial" charset="0"/>
                <a:ea typeface="ヒラギノ角ゴ Pro W3" charset="-128"/>
              </a:defRPr>
            </a:lvl3pPr>
            <a:lvl4pPr marL="1600200" indent="-228600" eaLnBrk="0" hangingPunct="0">
              <a:defRPr>
                <a:solidFill>
                  <a:schemeClr val="tx1"/>
                </a:solidFill>
                <a:latin typeface="Arial" charset="0"/>
                <a:ea typeface="ヒラギノ角ゴ Pro W3" charset="-128"/>
              </a:defRPr>
            </a:lvl4pPr>
            <a:lvl5pPr marL="2057400" indent="-2286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fld id="{D1FB4285-7B60-4850-9359-E4CBBF3B8028}" type="slidenum">
              <a:rPr lang="en-US">
                <a:solidFill>
                  <a:prstClr val="black"/>
                </a:solidFill>
                <a:latin typeface="Calibri" pitchFamily="34" charset="0"/>
              </a:rPr>
              <a:pPr eaLnBrk="1" hangingPunct="1"/>
              <a:t>10</a:t>
            </a:fld>
            <a:endParaRPr lang="en-US">
              <a:solidFill>
                <a:prstClr val="black"/>
              </a:solidFill>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7441" indent="-227441">
              <a:buFontTx/>
              <a:buAutoNum type="arabicPeriod"/>
            </a:pPr>
            <a:endParaRPr lang="es-CL" smtClean="0">
              <a:ea typeface="ヒラギノ角ゴ Pro W3"/>
              <a:cs typeface="ヒラギノ角ゴ Pro W3"/>
            </a:endParaRPr>
          </a:p>
        </p:txBody>
      </p:sp>
      <p:sp>
        <p:nvSpPr>
          <p:cNvPr id="67588"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9DCEF822-6A1D-4889-9F97-06A2851D258F}" type="slidenum">
              <a:rPr lang="en-US">
                <a:solidFill>
                  <a:prstClr val="black"/>
                </a:solidFill>
                <a:latin typeface="Calibri" pitchFamily="34" charset="0"/>
              </a:rPr>
              <a:pPr eaLnBrk="1" hangingPunct="1"/>
              <a:t>2</a:t>
            </a:fld>
            <a:endParaRPr lang="en-US">
              <a:solidFill>
                <a:prstClr val="black"/>
              </a:solidFill>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7441" indent="-227441">
              <a:buFontTx/>
              <a:buAutoNum type="arabicPeriod"/>
            </a:pPr>
            <a:endParaRPr lang="es-CL" smtClean="0">
              <a:ea typeface="ヒラギノ角ゴ Pro W3"/>
              <a:cs typeface="ヒラギノ角ゴ Pro W3"/>
            </a:endParaRPr>
          </a:p>
        </p:txBody>
      </p:sp>
      <p:sp>
        <p:nvSpPr>
          <p:cNvPr id="67588"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9DCEF822-6A1D-4889-9F97-06A2851D258F}" type="slidenum">
              <a:rPr lang="en-US">
                <a:solidFill>
                  <a:prstClr val="black"/>
                </a:solidFill>
                <a:latin typeface="Calibri" pitchFamily="34" charset="0"/>
              </a:rPr>
              <a:pPr eaLnBrk="1" hangingPunct="1"/>
              <a:t>3</a:t>
            </a:fld>
            <a:endParaRPr lang="en-US">
              <a:solidFill>
                <a:prstClr val="black"/>
              </a:solidFill>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fld id="{B2E7806F-208F-4CA0-B57C-16DE7CEA0026}" type="slidenum">
              <a:rPr lang="es-CL" smtClean="0"/>
              <a:t>4</a:t>
            </a:fld>
            <a:endParaRPr lang="es-CL"/>
          </a:p>
        </p:txBody>
      </p:sp>
    </p:spTree>
    <p:extLst>
      <p:ext uri="{BB962C8B-B14F-4D97-AF65-F5344CB8AC3E}">
        <p14:creationId xmlns:p14="http://schemas.microsoft.com/office/powerpoint/2010/main" val="3096148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fld id="{B2E7806F-208F-4CA0-B57C-16DE7CEA0026}" type="slidenum">
              <a:rPr lang="es-CL" smtClean="0"/>
              <a:t>5</a:t>
            </a:fld>
            <a:endParaRPr lang="es-CL"/>
          </a:p>
        </p:txBody>
      </p:sp>
    </p:spTree>
    <p:extLst>
      <p:ext uri="{BB962C8B-B14F-4D97-AF65-F5344CB8AC3E}">
        <p14:creationId xmlns:p14="http://schemas.microsoft.com/office/powerpoint/2010/main" val="1272259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fld id="{B2E7806F-208F-4CA0-B57C-16DE7CEA0026}" type="slidenum">
              <a:rPr lang="es-CL" smtClean="0"/>
              <a:t>6</a:t>
            </a:fld>
            <a:endParaRPr lang="es-CL"/>
          </a:p>
        </p:txBody>
      </p:sp>
    </p:spTree>
    <p:extLst>
      <p:ext uri="{BB962C8B-B14F-4D97-AF65-F5344CB8AC3E}">
        <p14:creationId xmlns:p14="http://schemas.microsoft.com/office/powerpoint/2010/main" val="4107766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fld id="{B2E7806F-208F-4CA0-B57C-16DE7CEA0026}" type="slidenum">
              <a:rPr lang="es-CL" smtClean="0"/>
              <a:t>7</a:t>
            </a:fld>
            <a:endParaRPr lang="es-CL"/>
          </a:p>
        </p:txBody>
      </p:sp>
    </p:spTree>
    <p:extLst>
      <p:ext uri="{BB962C8B-B14F-4D97-AF65-F5344CB8AC3E}">
        <p14:creationId xmlns:p14="http://schemas.microsoft.com/office/powerpoint/2010/main" val="5570796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fld id="{B2E7806F-208F-4CA0-B57C-16DE7CEA0026}" type="slidenum">
              <a:rPr lang="es-CL" smtClean="0"/>
              <a:t>8</a:t>
            </a:fld>
            <a:endParaRPr lang="es-CL"/>
          </a:p>
        </p:txBody>
      </p:sp>
    </p:spTree>
    <p:extLst>
      <p:ext uri="{BB962C8B-B14F-4D97-AF65-F5344CB8AC3E}">
        <p14:creationId xmlns:p14="http://schemas.microsoft.com/office/powerpoint/2010/main" val="6054305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fld id="{B2E7806F-208F-4CA0-B57C-16DE7CEA0026}" type="slidenum">
              <a:rPr lang="es-CL" smtClean="0"/>
              <a:t>9</a:t>
            </a:fld>
            <a:endParaRPr lang="es-CL"/>
          </a:p>
        </p:txBody>
      </p:sp>
    </p:spTree>
    <p:extLst>
      <p:ext uri="{BB962C8B-B14F-4D97-AF65-F5344CB8AC3E}">
        <p14:creationId xmlns:p14="http://schemas.microsoft.com/office/powerpoint/2010/main" val="3200972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B63C4976-B975-4B59-9CCC-64DCD45AC48C}" type="datetime1">
              <a:rPr lang="en-US">
                <a:solidFill>
                  <a:prstClr val="black"/>
                </a:solidFill>
                <a:ea typeface="ヒラギノ角ゴ Pro W3" charset="-128"/>
              </a:rPr>
              <a:pPr defTabSz="457200" fontAlgn="base">
                <a:spcBef>
                  <a:spcPct val="0"/>
                </a:spcBef>
                <a:spcAft>
                  <a:spcPct val="0"/>
                </a:spcAft>
                <a:defRPr/>
              </a:pPr>
              <a:t>1/9/2012</a:t>
            </a:fld>
            <a:endParaRPr lang="en-US">
              <a:solidFill>
                <a:prstClr val="black"/>
              </a:solidFill>
              <a:ea typeface="ヒラギノ角ゴ Pro W3" charset="-128"/>
            </a:endParaRP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p:txBody>
          <a:bodyPr/>
          <a:lstStyle>
            <a:lvl1pPr>
              <a:defRPr/>
            </a:lvl1pPr>
          </a:lstStyle>
          <a:p>
            <a:pPr>
              <a:defRPr/>
            </a:pPr>
            <a:fld id="{E0A8B4DC-72AB-4652-B03C-A946C038FA60}" type="slidenum">
              <a:rPr lang="en-US"/>
              <a:pPr>
                <a:defRPr/>
              </a:pPr>
              <a:t>‹Nº›</a:t>
            </a:fld>
            <a:endParaRPr lang="en-US"/>
          </a:p>
        </p:txBody>
      </p:sp>
    </p:spTree>
    <p:extLst>
      <p:ext uri="{BB962C8B-B14F-4D97-AF65-F5344CB8AC3E}">
        <p14:creationId xmlns:p14="http://schemas.microsoft.com/office/powerpoint/2010/main" val="1165996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AR"/>
          </a:p>
        </p:txBody>
      </p:sp>
      <p:sp>
        <p:nvSpPr>
          <p:cNvPr id="5" name="Slide Number Placeholder 5"/>
          <p:cNvSpPr>
            <a:spLocks noGrp="1"/>
          </p:cNvSpPr>
          <p:nvPr>
            <p:ph type="sldNum" sz="quarter" idx="11"/>
          </p:nvPr>
        </p:nvSpPr>
        <p:spPr/>
        <p:txBody>
          <a:bodyPr/>
          <a:lstStyle>
            <a:lvl1pPr>
              <a:defRPr/>
            </a:lvl1pPr>
          </a:lstStyle>
          <a:p>
            <a:pPr>
              <a:defRPr/>
            </a:pPr>
            <a:fld id="{AC5A8E1C-978C-4807-8EEA-7B04796848AD}" type="slidenum">
              <a:rPr lang="en-US"/>
              <a:pPr>
                <a:defRPr/>
              </a:pPr>
              <a:t>‹Nº›</a:t>
            </a:fld>
            <a:endParaRPr lang="en-US"/>
          </a:p>
        </p:txBody>
      </p:sp>
    </p:spTree>
    <p:extLst>
      <p:ext uri="{BB962C8B-B14F-4D97-AF65-F5344CB8AC3E}">
        <p14:creationId xmlns:p14="http://schemas.microsoft.com/office/powerpoint/2010/main" val="956464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AR"/>
          </a:p>
        </p:txBody>
      </p:sp>
      <p:sp>
        <p:nvSpPr>
          <p:cNvPr id="5" name="Slide Number Placeholder 5"/>
          <p:cNvSpPr>
            <a:spLocks noGrp="1"/>
          </p:cNvSpPr>
          <p:nvPr>
            <p:ph type="sldNum" sz="quarter" idx="11"/>
          </p:nvPr>
        </p:nvSpPr>
        <p:spPr/>
        <p:txBody>
          <a:bodyPr/>
          <a:lstStyle>
            <a:lvl1pPr>
              <a:defRPr/>
            </a:lvl1pPr>
          </a:lstStyle>
          <a:p>
            <a:pPr>
              <a:defRPr/>
            </a:pPr>
            <a:fld id="{3586E83F-E85A-4FDA-9A6D-7508828FAB8E}" type="slidenum">
              <a:rPr lang="en-US"/>
              <a:pPr>
                <a:defRPr/>
              </a:pPr>
              <a:t>‹Nº›</a:t>
            </a:fld>
            <a:endParaRPr lang="en-US"/>
          </a:p>
        </p:txBody>
      </p:sp>
    </p:spTree>
    <p:extLst>
      <p:ext uri="{BB962C8B-B14F-4D97-AF65-F5344CB8AC3E}">
        <p14:creationId xmlns:p14="http://schemas.microsoft.com/office/powerpoint/2010/main" val="3499200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n-US" noProof="0" dirty="0" smtClean="0"/>
              <a:t>Click to edit Master title style</a:t>
            </a:r>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882BCEB-DB33-4BC3-99FC-B8725879E143}" type="datetime1">
              <a:rPr lang="en-US">
                <a:solidFill>
                  <a:prstClr val="white"/>
                </a:solidFill>
              </a:rPr>
              <a:pPr defTabSz="457200" fontAlgn="base">
                <a:spcBef>
                  <a:spcPct val="0"/>
                </a:spcBef>
                <a:spcAft>
                  <a:spcPct val="0"/>
                </a:spcAft>
                <a:defRPr/>
              </a:pPr>
              <a:t>1/9/2012</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EB5720D4-4C81-4B29-BF71-9DB473F6A1E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10919689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71695D-2813-4786-8A01-4C597836B678}" type="datetime1">
              <a:rPr lang="en-US">
                <a:solidFill>
                  <a:prstClr val="white"/>
                </a:solidFill>
              </a:rPr>
              <a:pPr defTabSz="457200" fontAlgn="base">
                <a:spcBef>
                  <a:spcPct val="0"/>
                </a:spcBef>
                <a:spcAft>
                  <a:spcPct val="0"/>
                </a:spcAft>
                <a:defRPr/>
              </a:pPr>
              <a:t>1/9/2012</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30A4F9FA-07C1-48E0-B8D2-48A5BA65A9C4}"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31923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1E1628F5-0021-4173-A8B2-5F08E5379955}" type="datetime1">
              <a:rPr lang="en-US">
                <a:solidFill>
                  <a:prstClr val="white"/>
                </a:solidFill>
              </a:rPr>
              <a:pPr defTabSz="457200" fontAlgn="base">
                <a:spcBef>
                  <a:spcPct val="0"/>
                </a:spcBef>
                <a:spcAft>
                  <a:spcPct val="0"/>
                </a:spcAft>
                <a:defRPr/>
              </a:pPr>
              <a:t>1/9/2012</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CBF502-6857-453E-AF1A-62980284000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9765959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24EB8E63-9105-4991-A306-8795372C223D}" type="datetime1">
              <a:rPr lang="en-US">
                <a:solidFill>
                  <a:prstClr val="white"/>
                </a:solidFill>
              </a:rPr>
              <a:pPr defTabSz="457200" fontAlgn="base">
                <a:spcBef>
                  <a:spcPct val="0"/>
                </a:spcBef>
                <a:spcAft>
                  <a:spcPct val="0"/>
                </a:spcAft>
                <a:defRPr/>
              </a:pPr>
              <a:t>1/9/2012</a:t>
            </a:fld>
            <a:endParaRPr lang="en-US">
              <a:solidFill>
                <a:prstClr val="white"/>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5822B76-F510-4300-980D-0FF7BDEB388B}"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559578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D99A6294-F3FA-465C-9B64-2007B33AF99F}" type="datetime1">
              <a:rPr lang="en-US">
                <a:solidFill>
                  <a:prstClr val="black"/>
                </a:solidFill>
              </a:rPr>
              <a:pPr defTabSz="457200" fontAlgn="base">
                <a:spcBef>
                  <a:spcPct val="0"/>
                </a:spcBef>
                <a:spcAft>
                  <a:spcPct val="0"/>
                </a:spcAft>
                <a:defRPr/>
              </a:pPr>
              <a:t>1/9/2012</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B9C8797D-8391-4142-87F1-B03D8436FF18}"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9418576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B17B95FB-85B5-4609-A1A3-CE36CB44E9B7}" type="datetime1">
              <a:rPr lang="en-US">
                <a:solidFill>
                  <a:prstClr val="black"/>
                </a:solidFill>
              </a:rPr>
              <a:pPr defTabSz="457200" fontAlgn="base">
                <a:spcBef>
                  <a:spcPct val="0"/>
                </a:spcBef>
                <a:spcAft>
                  <a:spcPct val="0"/>
                </a:spcAft>
                <a:defRPr/>
              </a:pPr>
              <a:t>1/9/2012</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301E58DF-6C94-4AD1-A198-5D3F63D2E8F2}"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17873065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125AF27-139C-49DE-BBE2-7FCB92455B1A}" type="datetime1">
              <a:rPr lang="en-US">
                <a:solidFill>
                  <a:prstClr val="black"/>
                </a:solidFill>
              </a:rPr>
              <a:pPr defTabSz="457200" fontAlgn="base">
                <a:spcBef>
                  <a:spcPct val="0"/>
                </a:spcBef>
                <a:spcAft>
                  <a:spcPct val="0"/>
                </a:spcAft>
                <a:defRPr/>
              </a:pPr>
              <a:t>1/9/2012</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20E98030-D5D8-4DEF-92E5-50B39157E692}"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1623600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C0AA0454-25BC-485C-9319-5D003D237148}" type="datetime1">
              <a:rPr lang="en-US">
                <a:solidFill>
                  <a:prstClr val="black"/>
                </a:solidFill>
              </a:rPr>
              <a:pPr defTabSz="457200" fontAlgn="base">
                <a:spcBef>
                  <a:spcPct val="0"/>
                </a:spcBef>
                <a:spcAft>
                  <a:spcPct val="0"/>
                </a:spcAft>
                <a:defRPr/>
              </a:pPr>
              <a:t>1/9/2012</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926EA4BF-52CD-41D7-8EC5-7CB066F030E2}"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277792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B5C7A638-175B-43D9-B643-51A833FBE6BA}" type="slidenum">
              <a:rPr lang="en-US"/>
              <a:pPr>
                <a:defRPr/>
              </a:pPr>
              <a:t>‹Nº›</a:t>
            </a:fld>
            <a:endParaRPr lang="en-US"/>
          </a:p>
        </p:txBody>
      </p:sp>
    </p:spTree>
    <p:extLst>
      <p:ext uri="{BB962C8B-B14F-4D97-AF65-F5344CB8AC3E}">
        <p14:creationId xmlns:p14="http://schemas.microsoft.com/office/powerpoint/2010/main" val="1700487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AC116B67-8598-4BD2-B76B-E271BABF20DD}" type="datetime1">
              <a:rPr lang="en-US">
                <a:solidFill>
                  <a:prstClr val="black"/>
                </a:solidFill>
              </a:rPr>
              <a:pPr defTabSz="457200" fontAlgn="base">
                <a:spcBef>
                  <a:spcPct val="0"/>
                </a:spcBef>
                <a:spcAft>
                  <a:spcPct val="0"/>
                </a:spcAft>
                <a:defRPr/>
              </a:pPr>
              <a:t>1/9/2012</a:t>
            </a:fld>
            <a:endParaRPr lang="en-US">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E5978B9B-ACC7-4454-A548-26838612BEEA}"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8774708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690D4A18-FAA9-49B5-A0D3-45096FCB759B}" type="datetime1">
              <a:rPr lang="en-US">
                <a:solidFill>
                  <a:prstClr val="black"/>
                </a:solidFill>
              </a:rPr>
              <a:pPr defTabSz="457200" fontAlgn="base">
                <a:spcBef>
                  <a:spcPct val="0"/>
                </a:spcBef>
                <a:spcAft>
                  <a:spcPct val="0"/>
                </a:spcAft>
                <a:defRPr/>
              </a:pPr>
              <a:t>1/9/2012</a:t>
            </a:fld>
            <a:endParaRPr lang="en-US">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1B3AEB44-4D93-4F2C-9D81-D84C965E39EE}"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17091325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5831AA47-4E21-4864-B98B-64C0B58D5DA0}" type="datetime1">
              <a:rPr lang="en-US">
                <a:solidFill>
                  <a:prstClr val="black"/>
                </a:solidFill>
              </a:rPr>
              <a:pPr defTabSz="457200" fontAlgn="base">
                <a:spcBef>
                  <a:spcPct val="0"/>
                </a:spcBef>
                <a:spcAft>
                  <a:spcPct val="0"/>
                </a:spcAft>
                <a:defRPr/>
              </a:pPr>
              <a:t>1/9/2012</a:t>
            </a:fld>
            <a:endParaRPr lang="en-US">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317C1D21-E20E-4CC8-B01B-4AD915E47F6E}"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31437258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30D859EE-26B0-47D5-8750-9BAFDE283F74}" type="datetime1">
              <a:rPr lang="en-US">
                <a:solidFill>
                  <a:prstClr val="black"/>
                </a:solidFill>
              </a:rPr>
              <a:pPr defTabSz="457200" fontAlgn="base">
                <a:spcBef>
                  <a:spcPct val="0"/>
                </a:spcBef>
                <a:spcAft>
                  <a:spcPct val="0"/>
                </a:spcAft>
                <a:defRPr/>
              </a:pPr>
              <a:t>1/9/2012</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4AC78A5-B6AA-4590-9172-F2AE15556002}"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19516462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0801C9EF-124D-4130-8B18-891AE27EFF29}" type="datetime1">
              <a:rPr lang="en-US">
                <a:solidFill>
                  <a:prstClr val="black"/>
                </a:solidFill>
              </a:rPr>
              <a:pPr defTabSz="457200" fontAlgn="base">
                <a:spcBef>
                  <a:spcPct val="0"/>
                </a:spcBef>
                <a:spcAft>
                  <a:spcPct val="0"/>
                </a:spcAft>
                <a:defRPr/>
              </a:pPr>
              <a:t>1/9/2012</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C2C4122-329C-4C06-9786-BAA397B529F3}"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3905145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0351248B-98B9-434F-B8C3-362AB733DC24}" type="datetime1">
              <a:rPr lang="en-US">
                <a:solidFill>
                  <a:prstClr val="black"/>
                </a:solidFill>
              </a:rPr>
              <a:pPr defTabSz="457200" fontAlgn="base">
                <a:spcBef>
                  <a:spcPct val="0"/>
                </a:spcBef>
                <a:spcAft>
                  <a:spcPct val="0"/>
                </a:spcAft>
                <a:defRPr/>
              </a:pPr>
              <a:t>1/9/2012</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94BE561F-E96E-4185-9CF4-198728E6133A}"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2503662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DE9CADCA-78E7-469D-AF94-C52CE97B5EEB}" type="datetime1">
              <a:rPr lang="en-US">
                <a:solidFill>
                  <a:prstClr val="black"/>
                </a:solidFill>
              </a:rPr>
              <a:pPr defTabSz="457200" fontAlgn="base">
                <a:spcBef>
                  <a:spcPct val="0"/>
                </a:spcBef>
                <a:spcAft>
                  <a:spcPct val="0"/>
                </a:spcAft>
                <a:defRPr/>
              </a:pPr>
              <a:t>1/9/2012</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53E06E06-944B-4CFD-BD7B-CAC9BE6F087F}"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1399393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438CF028-4C67-4356-8CDD-F8093E17C8FF}" type="datetime1">
              <a:rPr lang="en-US">
                <a:solidFill>
                  <a:prstClr val="black"/>
                </a:solidFill>
                <a:ea typeface="ヒラギノ角ゴ Pro W3" charset="-128"/>
              </a:rPr>
              <a:pPr defTabSz="457200" fontAlgn="base">
                <a:spcBef>
                  <a:spcPct val="0"/>
                </a:spcBef>
                <a:spcAft>
                  <a:spcPct val="0"/>
                </a:spcAft>
                <a:defRPr/>
              </a:pPr>
              <a:t>1/9/2012</a:t>
            </a:fld>
            <a:endParaRPr lang="en-US">
              <a:solidFill>
                <a:prstClr val="black"/>
              </a:solidFill>
              <a:ea typeface="ヒラギノ角ゴ Pro W3" charset="-128"/>
            </a:endParaRP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p:txBody>
          <a:bodyPr/>
          <a:lstStyle>
            <a:lvl1pPr>
              <a:defRPr/>
            </a:lvl1pPr>
          </a:lstStyle>
          <a:p>
            <a:pPr>
              <a:defRPr/>
            </a:pPr>
            <a:fld id="{5D8504C7-7C5F-4280-AF6E-85C192A42F15}" type="slidenum">
              <a:rPr lang="en-US"/>
              <a:pPr>
                <a:defRPr/>
              </a:pPr>
              <a:t>‹Nº›</a:t>
            </a:fld>
            <a:endParaRPr lang="en-US"/>
          </a:p>
        </p:txBody>
      </p:sp>
    </p:spTree>
    <p:extLst>
      <p:ext uri="{BB962C8B-B14F-4D97-AF65-F5344CB8AC3E}">
        <p14:creationId xmlns:p14="http://schemas.microsoft.com/office/powerpoint/2010/main" val="1894917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0968A952-EDF1-4775-919C-58D35ACF22AE}" type="datetime1">
              <a:rPr lang="en-US">
                <a:solidFill>
                  <a:prstClr val="black"/>
                </a:solidFill>
                <a:ea typeface="ヒラギノ角ゴ Pro W3" charset="-128"/>
              </a:rPr>
              <a:pPr defTabSz="457200" fontAlgn="base">
                <a:spcBef>
                  <a:spcPct val="0"/>
                </a:spcBef>
                <a:spcAft>
                  <a:spcPct val="0"/>
                </a:spcAft>
                <a:defRPr/>
              </a:pPr>
              <a:t>1/9/2012</a:t>
            </a:fld>
            <a:endParaRPr lang="en-US">
              <a:solidFill>
                <a:prstClr val="black"/>
              </a:solidFill>
              <a:ea typeface="ヒラギノ角ゴ Pro W3" charset="-128"/>
            </a:endParaRPr>
          </a:p>
        </p:txBody>
      </p:sp>
      <p:sp>
        <p:nvSpPr>
          <p:cNvPr id="6" name="Footer Placeholder 5"/>
          <p:cNvSpPr>
            <a:spLocks noGrp="1"/>
          </p:cNvSpPr>
          <p:nvPr>
            <p:ph type="ftr" sz="quarter" idx="11"/>
          </p:nvPr>
        </p:nvSpPr>
        <p:spPr/>
        <p:txBody>
          <a:bodyPr/>
          <a:lstStyle>
            <a:lvl1pPr>
              <a:defRPr/>
            </a:lvl1pPr>
          </a:lstStyle>
          <a:p>
            <a:pPr>
              <a:defRPr/>
            </a:pPr>
            <a:endParaRPr lang="es-AR"/>
          </a:p>
        </p:txBody>
      </p:sp>
      <p:sp>
        <p:nvSpPr>
          <p:cNvPr id="7" name="Slide Number Placeholder 6"/>
          <p:cNvSpPr>
            <a:spLocks noGrp="1"/>
          </p:cNvSpPr>
          <p:nvPr>
            <p:ph type="sldNum" sz="quarter" idx="12"/>
          </p:nvPr>
        </p:nvSpPr>
        <p:spPr/>
        <p:txBody>
          <a:bodyPr/>
          <a:lstStyle>
            <a:lvl1pPr>
              <a:defRPr/>
            </a:lvl1pPr>
          </a:lstStyle>
          <a:p>
            <a:pPr>
              <a:defRPr/>
            </a:pPr>
            <a:fld id="{4DC8695D-C30A-4ABF-A9CA-2B89012F2C1B}" type="slidenum">
              <a:rPr lang="en-US"/>
              <a:pPr>
                <a:defRPr/>
              </a:pPr>
              <a:t>‹Nº›</a:t>
            </a:fld>
            <a:endParaRPr lang="en-US"/>
          </a:p>
        </p:txBody>
      </p:sp>
    </p:spTree>
    <p:extLst>
      <p:ext uri="{BB962C8B-B14F-4D97-AF65-F5344CB8AC3E}">
        <p14:creationId xmlns:p14="http://schemas.microsoft.com/office/powerpoint/2010/main" val="2035615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7AC4F1F-AFB5-46F7-B9C1-48876CD92731}" type="datetime1">
              <a:rPr lang="en-US">
                <a:solidFill>
                  <a:prstClr val="black"/>
                </a:solidFill>
                <a:ea typeface="ヒラギノ角ゴ Pro W3" charset="-128"/>
              </a:rPr>
              <a:pPr defTabSz="457200" fontAlgn="base">
                <a:spcBef>
                  <a:spcPct val="0"/>
                </a:spcBef>
                <a:spcAft>
                  <a:spcPct val="0"/>
                </a:spcAft>
                <a:defRPr/>
              </a:pPr>
              <a:t>1/9/2012</a:t>
            </a:fld>
            <a:endParaRPr lang="en-US">
              <a:solidFill>
                <a:prstClr val="black"/>
              </a:solidFill>
              <a:ea typeface="ヒラギノ角ゴ Pro W3" charset="-128"/>
            </a:endParaRPr>
          </a:p>
        </p:txBody>
      </p:sp>
      <p:sp>
        <p:nvSpPr>
          <p:cNvPr id="8" name="Footer Placeholder 7"/>
          <p:cNvSpPr>
            <a:spLocks noGrp="1"/>
          </p:cNvSpPr>
          <p:nvPr>
            <p:ph type="ftr" sz="quarter" idx="11"/>
          </p:nvPr>
        </p:nvSpPr>
        <p:spPr/>
        <p:txBody>
          <a:bodyPr/>
          <a:lstStyle>
            <a:lvl1pPr>
              <a:defRPr/>
            </a:lvl1pPr>
          </a:lstStyle>
          <a:p>
            <a:pPr>
              <a:defRPr/>
            </a:pPr>
            <a:endParaRPr lang="es-AR"/>
          </a:p>
        </p:txBody>
      </p:sp>
      <p:sp>
        <p:nvSpPr>
          <p:cNvPr id="9" name="Slide Number Placeholder 8"/>
          <p:cNvSpPr>
            <a:spLocks noGrp="1"/>
          </p:cNvSpPr>
          <p:nvPr>
            <p:ph type="sldNum" sz="quarter" idx="12"/>
          </p:nvPr>
        </p:nvSpPr>
        <p:spPr/>
        <p:txBody>
          <a:bodyPr/>
          <a:lstStyle>
            <a:lvl1pPr>
              <a:defRPr/>
            </a:lvl1pPr>
          </a:lstStyle>
          <a:p>
            <a:pPr>
              <a:defRPr/>
            </a:pPr>
            <a:fld id="{7DD7C1C7-7E6A-419A-8BF9-E22F162D2E2B}" type="slidenum">
              <a:rPr lang="en-US"/>
              <a:pPr>
                <a:defRPr/>
              </a:pPr>
              <a:t>‹Nº›</a:t>
            </a:fld>
            <a:endParaRPr lang="en-US"/>
          </a:p>
        </p:txBody>
      </p:sp>
    </p:spTree>
    <p:extLst>
      <p:ext uri="{BB962C8B-B14F-4D97-AF65-F5344CB8AC3E}">
        <p14:creationId xmlns:p14="http://schemas.microsoft.com/office/powerpoint/2010/main" val="2050577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vl1pPr>
          </a:lstStyle>
          <a:p>
            <a:pPr>
              <a:defRPr/>
            </a:pPr>
            <a:endParaRPr lang="es-AR"/>
          </a:p>
        </p:txBody>
      </p:sp>
      <p:sp>
        <p:nvSpPr>
          <p:cNvPr id="4" name="Slide Number Placeholder 4"/>
          <p:cNvSpPr>
            <a:spLocks noGrp="1"/>
          </p:cNvSpPr>
          <p:nvPr>
            <p:ph type="sldNum" sz="quarter" idx="11"/>
          </p:nvPr>
        </p:nvSpPr>
        <p:spPr/>
        <p:txBody>
          <a:bodyPr/>
          <a:lstStyle>
            <a:lvl1pPr>
              <a:defRPr/>
            </a:lvl1pPr>
          </a:lstStyle>
          <a:p>
            <a:pPr>
              <a:defRPr/>
            </a:pPr>
            <a:fld id="{71C4C0DF-1D51-4871-9456-39ABABE51B2E}" type="slidenum">
              <a:rPr lang="en-US"/>
              <a:pPr>
                <a:defRPr/>
              </a:pPr>
              <a:t>‹Nº›</a:t>
            </a:fld>
            <a:endParaRPr lang="en-US"/>
          </a:p>
        </p:txBody>
      </p:sp>
    </p:spTree>
    <p:extLst>
      <p:ext uri="{BB962C8B-B14F-4D97-AF65-F5344CB8AC3E}">
        <p14:creationId xmlns:p14="http://schemas.microsoft.com/office/powerpoint/2010/main" val="3156687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s-AR"/>
          </a:p>
        </p:txBody>
      </p:sp>
      <p:sp>
        <p:nvSpPr>
          <p:cNvPr id="3" name="Slide Number Placeholder 3"/>
          <p:cNvSpPr>
            <a:spLocks noGrp="1"/>
          </p:cNvSpPr>
          <p:nvPr>
            <p:ph type="sldNum" sz="quarter" idx="11"/>
          </p:nvPr>
        </p:nvSpPr>
        <p:spPr/>
        <p:txBody>
          <a:bodyPr/>
          <a:lstStyle>
            <a:lvl1pPr>
              <a:defRPr/>
            </a:lvl1pPr>
          </a:lstStyle>
          <a:p>
            <a:pPr>
              <a:defRPr/>
            </a:pPr>
            <a:fld id="{4F91431E-5567-4C6B-9414-0A55475F65CF}" type="slidenum">
              <a:rPr lang="en-US"/>
              <a:pPr>
                <a:defRPr/>
              </a:pPr>
              <a:t>‹Nº›</a:t>
            </a:fld>
            <a:endParaRPr lang="en-US"/>
          </a:p>
        </p:txBody>
      </p:sp>
    </p:spTree>
    <p:extLst>
      <p:ext uri="{BB962C8B-B14F-4D97-AF65-F5344CB8AC3E}">
        <p14:creationId xmlns:p14="http://schemas.microsoft.com/office/powerpoint/2010/main" val="3237592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AR"/>
          </a:p>
        </p:txBody>
      </p:sp>
      <p:sp>
        <p:nvSpPr>
          <p:cNvPr id="6" name="Slide Number Placeholder 6"/>
          <p:cNvSpPr>
            <a:spLocks noGrp="1"/>
          </p:cNvSpPr>
          <p:nvPr>
            <p:ph type="sldNum" sz="quarter" idx="11"/>
          </p:nvPr>
        </p:nvSpPr>
        <p:spPr/>
        <p:txBody>
          <a:bodyPr/>
          <a:lstStyle>
            <a:lvl1pPr>
              <a:defRPr/>
            </a:lvl1pPr>
          </a:lstStyle>
          <a:p>
            <a:pPr>
              <a:defRPr/>
            </a:pPr>
            <a:fld id="{8C8AE175-F217-42FE-A617-AA8141E94EFC}" type="slidenum">
              <a:rPr lang="en-US"/>
              <a:pPr>
                <a:defRPr/>
              </a:pPr>
              <a:t>‹Nº›</a:t>
            </a:fld>
            <a:endParaRPr lang="en-US"/>
          </a:p>
        </p:txBody>
      </p:sp>
    </p:spTree>
    <p:extLst>
      <p:ext uri="{BB962C8B-B14F-4D97-AF65-F5344CB8AC3E}">
        <p14:creationId xmlns:p14="http://schemas.microsoft.com/office/powerpoint/2010/main" val="2776884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AR"/>
          </a:p>
        </p:txBody>
      </p:sp>
      <p:sp>
        <p:nvSpPr>
          <p:cNvPr id="6" name="Slide Number Placeholder 6"/>
          <p:cNvSpPr>
            <a:spLocks noGrp="1"/>
          </p:cNvSpPr>
          <p:nvPr>
            <p:ph type="sldNum" sz="quarter" idx="11"/>
          </p:nvPr>
        </p:nvSpPr>
        <p:spPr/>
        <p:txBody>
          <a:bodyPr/>
          <a:lstStyle>
            <a:lvl1pPr>
              <a:defRPr/>
            </a:lvl1pPr>
          </a:lstStyle>
          <a:p>
            <a:pPr>
              <a:defRPr/>
            </a:pPr>
            <a:fld id="{CD03FD3B-DB65-4872-92DA-1B8AC3394568}" type="slidenum">
              <a:rPr lang="en-US"/>
              <a:pPr>
                <a:defRPr/>
              </a:pPr>
              <a:t>‹Nº›</a:t>
            </a:fld>
            <a:endParaRPr lang="en-US"/>
          </a:p>
        </p:txBody>
      </p:sp>
    </p:spTree>
    <p:extLst>
      <p:ext uri="{BB962C8B-B14F-4D97-AF65-F5344CB8AC3E}">
        <p14:creationId xmlns:p14="http://schemas.microsoft.com/office/powerpoint/2010/main" val="3284838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3.pn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image" Target="../media/image5.png"/><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52400" y="152400"/>
            <a:ext cx="8164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152400" y="1477963"/>
            <a:ext cx="81772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sz="900">
                <a:solidFill>
                  <a:srgbClr val="898989"/>
                </a:solidFill>
                <a:latin typeface="Verdana" pitchFamily="34" charset="0"/>
              </a:defRPr>
            </a:lvl1pPr>
          </a:lstStyle>
          <a:p>
            <a:pPr defTabSz="457200" fontAlgn="base">
              <a:spcBef>
                <a:spcPct val="0"/>
              </a:spcBef>
              <a:spcAft>
                <a:spcPct val="0"/>
              </a:spcAft>
              <a:defRPr/>
            </a:pPr>
            <a:r>
              <a:rPr lang="es-ES_tradnl">
                <a:ea typeface="ヒラギノ角ゴ Pro W3" charset="-128"/>
              </a:rPr>
              <a:t>Gobierno de Chile | Ministerio del Interior</a:t>
            </a:r>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itchFamily="34" charset="0"/>
              </a:defRPr>
            </a:lvl1pPr>
          </a:lstStyle>
          <a:p>
            <a:pPr defTabSz="457200" fontAlgn="base">
              <a:spcBef>
                <a:spcPct val="0"/>
              </a:spcBef>
              <a:spcAft>
                <a:spcPct val="0"/>
              </a:spcAft>
              <a:defRPr/>
            </a:pPr>
            <a:fld id="{C8D532AA-CAF7-40B1-A5BF-05CB1FEEE0E2}" type="slidenum">
              <a:rPr lang="en-US">
                <a:ea typeface="ヒラギノ角ゴ Pro W3" charset="-128"/>
              </a:rPr>
              <a:pPr defTabSz="457200" fontAlgn="base">
                <a:spcBef>
                  <a:spcPct val="0"/>
                </a:spcBef>
                <a:spcAft>
                  <a:spcPct val="0"/>
                </a:spcAft>
                <a:defRPr/>
              </a:pPr>
              <a:t>‹Nº›</a:t>
            </a:fld>
            <a:endParaRPr lang="en-US">
              <a:ea typeface="ヒラギノ角ゴ Pro W3" charset="-128"/>
            </a:endParaRPr>
          </a:p>
        </p:txBody>
      </p:sp>
      <p:sp>
        <p:nvSpPr>
          <p:cNvPr id="2054" name="Rectangle 6"/>
          <p:cNvSpPr>
            <a:spLocks noChangeArrowheads="1"/>
          </p:cNvSpPr>
          <p:nvPr userDrawn="1"/>
        </p:nvSpPr>
        <p:spPr bwMode="auto">
          <a:xfrm>
            <a:off x="8413750" y="-6350"/>
            <a:ext cx="284163" cy="866775"/>
          </a:xfrm>
          <a:prstGeom prst="rect">
            <a:avLst/>
          </a:prstGeom>
          <a:solidFill>
            <a:srgbClr val="006CB7"/>
          </a:solidFill>
          <a:ln>
            <a:noFill/>
          </a:ln>
          <a:effectLst>
            <a:outerShdw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5" name="Rectangle 7"/>
          <p:cNvSpPr>
            <a:spLocks noChangeArrowheads="1"/>
          </p:cNvSpPr>
          <p:nvPr userDrawn="1"/>
        </p:nvSpPr>
        <p:spPr bwMode="auto">
          <a:xfrm>
            <a:off x="8697913" y="0"/>
            <a:ext cx="347662" cy="860425"/>
          </a:xfrm>
          <a:prstGeom prst="rect">
            <a:avLst/>
          </a:prstGeom>
          <a:solidFill>
            <a:srgbClr val="EF4144"/>
          </a:solidFill>
          <a:ln>
            <a:noFill/>
          </a:ln>
          <a:effectLst>
            <a:outerShdw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6" name="Rectangle 9"/>
          <p:cNvSpPr>
            <a:spLocks noChangeArrowheads="1"/>
          </p:cNvSpPr>
          <p:nvPr userDrawn="1"/>
        </p:nvSpPr>
        <p:spPr bwMode="auto">
          <a:xfrm>
            <a:off x="8413750" y="6400800"/>
            <a:ext cx="284163" cy="457200"/>
          </a:xfrm>
          <a:prstGeom prst="rect">
            <a:avLst/>
          </a:prstGeom>
          <a:solidFill>
            <a:srgbClr val="006CB7"/>
          </a:solidFill>
          <a:ln>
            <a:noFill/>
          </a:ln>
          <a:effectLst>
            <a:outerShdw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7" name="Rectangle 10"/>
          <p:cNvSpPr>
            <a:spLocks noChangeArrowheads="1"/>
          </p:cNvSpPr>
          <p:nvPr userDrawn="1"/>
        </p:nvSpPr>
        <p:spPr bwMode="auto">
          <a:xfrm>
            <a:off x="8697913" y="6400800"/>
            <a:ext cx="347662" cy="457200"/>
          </a:xfrm>
          <a:prstGeom prst="rect">
            <a:avLst/>
          </a:prstGeom>
          <a:solidFill>
            <a:srgbClr val="EF4144"/>
          </a:solidFill>
          <a:ln>
            <a:noFill/>
          </a:ln>
          <a:effectLst>
            <a:outerShdw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Tree>
    <p:extLst>
      <p:ext uri="{BB962C8B-B14F-4D97-AF65-F5344CB8AC3E}">
        <p14:creationId xmlns:p14="http://schemas.microsoft.com/office/powerpoint/2010/main" val="14546597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rgbClr val="595959"/>
          </a:solidFill>
          <a:latin typeface="+mn-lt"/>
          <a:ea typeface="ヒラギノ角ゴ Pro W3" charset="-128"/>
          <a:cs typeface="+mn-cs"/>
        </a:defRPr>
      </a:lvl2pPr>
      <a:lvl3pPr marL="1143000" indent="-228600" algn="l" defTabSz="457200" rtl="0" eaLnBrk="0" fontAlgn="base" hangingPunct="0">
        <a:spcBef>
          <a:spcPct val="20000"/>
        </a:spcBef>
        <a:spcAft>
          <a:spcPct val="0"/>
        </a:spcAft>
        <a:buFont typeface="Arial" charset="0"/>
        <a:buChar char="•"/>
        <a:defRPr sz="1600" kern="1200">
          <a:solidFill>
            <a:srgbClr val="595959"/>
          </a:solidFill>
          <a:latin typeface="+mn-lt"/>
          <a:ea typeface="ヒラギノ角ゴ Pro W3" charset="-128"/>
          <a:cs typeface="+mn-cs"/>
        </a:defRPr>
      </a:lvl3pPr>
      <a:lvl4pPr marL="16002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mn-cs"/>
        </a:defRPr>
      </a:lvl4pPr>
      <a:lvl5pPr marL="20574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65" name="Rectangle 64"/>
          <p:cNvSpPr>
            <a:spLocks noChangeArrowheads="1"/>
          </p:cNvSpPr>
          <p:nvPr userDrawn="1"/>
        </p:nvSpPr>
        <p:spPr bwMode="auto">
          <a:xfrm>
            <a:off x="533400" y="3333750"/>
            <a:ext cx="1033463" cy="3524250"/>
          </a:xfrm>
          <a:prstGeom prst="rect">
            <a:avLst/>
          </a:prstGeom>
          <a:solidFill>
            <a:srgbClr val="006CB7"/>
          </a:solidFill>
          <a:ln>
            <a:noFill/>
          </a:ln>
          <a:effectLst>
            <a:outerShdw blurRad="254000"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66" name="Rectangle 65"/>
          <p:cNvSpPr>
            <a:spLocks noChangeArrowheads="1"/>
          </p:cNvSpPr>
          <p:nvPr userDrawn="1"/>
        </p:nvSpPr>
        <p:spPr bwMode="auto">
          <a:xfrm>
            <a:off x="1566863" y="3333750"/>
            <a:ext cx="1260475" cy="3524250"/>
          </a:xfrm>
          <a:prstGeom prst="rect">
            <a:avLst/>
          </a:prstGeom>
          <a:solidFill>
            <a:srgbClr val="EF4144"/>
          </a:solidFill>
          <a:ln>
            <a:noFill/>
          </a:ln>
          <a:effectLst>
            <a:outerShdw blurRad="254000"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pic>
        <p:nvPicPr>
          <p:cNvPr id="1028" name="Picture 1"/>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9" name="Picture 1"/>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1" name="Rectangle 70"/>
          <p:cNvSpPr>
            <a:spLocks noChangeArrowheads="1"/>
          </p:cNvSpPr>
          <p:nvPr userDrawn="1"/>
        </p:nvSpPr>
        <p:spPr bwMode="auto">
          <a:xfrm>
            <a:off x="533400" y="0"/>
            <a:ext cx="1033463" cy="1371600"/>
          </a:xfrm>
          <a:prstGeom prst="rect">
            <a:avLst/>
          </a:prstGeom>
          <a:solidFill>
            <a:srgbClr val="006CB7"/>
          </a:solidFill>
          <a:ln>
            <a:noFill/>
          </a:ln>
          <a:effectLst>
            <a:outerShdw blurRad="254000"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72" name="Rectangle 71"/>
          <p:cNvSpPr>
            <a:spLocks noChangeArrowheads="1"/>
          </p:cNvSpPr>
          <p:nvPr userDrawn="1"/>
        </p:nvSpPr>
        <p:spPr bwMode="auto">
          <a:xfrm>
            <a:off x="1566863" y="0"/>
            <a:ext cx="1260475" cy="1371600"/>
          </a:xfrm>
          <a:prstGeom prst="rect">
            <a:avLst/>
          </a:prstGeom>
          <a:solidFill>
            <a:srgbClr val="EF4144"/>
          </a:solidFill>
          <a:ln>
            <a:noFill/>
          </a:ln>
          <a:effectLst>
            <a:outerShdw blurRad="254000"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Tree>
    <p:extLst>
      <p:ext uri="{BB962C8B-B14F-4D97-AF65-F5344CB8AC3E}">
        <p14:creationId xmlns:p14="http://schemas.microsoft.com/office/powerpoint/2010/main" val="384301857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tangle 14"/>
          <p:cNvSpPr/>
          <p:nvPr userDrawn="1"/>
        </p:nvSpPr>
        <p:spPr>
          <a:xfrm>
            <a:off x="0" y="6629400"/>
            <a:ext cx="9144000" cy="2286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14" name="Rectangle 13"/>
          <p:cNvSpPr>
            <a:spLocks noChangeArrowheads="1"/>
          </p:cNvSpPr>
          <p:nvPr userDrawn="1"/>
        </p:nvSpPr>
        <p:spPr bwMode="auto">
          <a:xfrm>
            <a:off x="7153275" y="0"/>
            <a:ext cx="1990725" cy="6629400"/>
          </a:xfrm>
          <a:prstGeom prst="rect">
            <a:avLst/>
          </a:prstGeom>
          <a:solidFill>
            <a:schemeClr val="bg1"/>
          </a:solidFill>
          <a:ln>
            <a:noFill/>
          </a:ln>
          <a:effectLst>
            <a:outerShdw blurRad="254000" dist="38100" dir="5640026"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ndParaRPr>
          </a:p>
        </p:txBody>
      </p:sp>
      <p:grpSp>
        <p:nvGrpSpPr>
          <p:cNvPr id="3076" name="Group 11"/>
          <p:cNvGrpSpPr>
            <a:grpSpLocks/>
          </p:cNvGrpSpPr>
          <p:nvPr userDrawn="1"/>
        </p:nvGrpSpPr>
        <p:grpSpPr bwMode="auto">
          <a:xfrm>
            <a:off x="7153275" y="2058988"/>
            <a:ext cx="1990725" cy="2038350"/>
            <a:chOff x="3511550" y="2133600"/>
            <a:chExt cx="2976563" cy="3048000"/>
          </a:xfrm>
        </p:grpSpPr>
        <p:sp>
          <p:nvSpPr>
            <p:cNvPr id="7" name="Rectangle 6"/>
            <p:cNvSpPr/>
            <p:nvPr userDrawn="1"/>
          </p:nvSpPr>
          <p:spPr>
            <a:xfrm>
              <a:off x="3511550" y="2133600"/>
              <a:ext cx="1338741" cy="3048000"/>
            </a:xfrm>
            <a:prstGeom prst="rect">
              <a:avLst/>
            </a:prstGeom>
            <a:solidFill>
              <a:srgbClr val="006CB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8" name="Rectangle 7"/>
            <p:cNvSpPr/>
            <p:nvPr userDrawn="1"/>
          </p:nvSpPr>
          <p:spPr>
            <a:xfrm>
              <a:off x="4850291" y="2133600"/>
              <a:ext cx="1637822" cy="30480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pic>
          <p:nvPicPr>
            <p:cNvPr id="3081" name="Picture 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660775" y="2287588"/>
              <a:ext cx="1041400" cy="76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2" name="Picture 1"/>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995863" y="2287588"/>
              <a:ext cx="1339850" cy="54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3" name="Picture 1"/>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5003800" y="4851400"/>
              <a:ext cx="1336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
        <p:nvSpPr>
          <p:cNvPr id="13" name="Rectangle 12"/>
          <p:cNvSpPr>
            <a:spLocks noChangeArrowheads="1"/>
          </p:cNvSpPr>
          <p:nvPr userDrawn="1"/>
        </p:nvSpPr>
        <p:spPr bwMode="auto">
          <a:xfrm>
            <a:off x="4763" y="0"/>
            <a:ext cx="7148512" cy="6629400"/>
          </a:xfrm>
          <a:prstGeom prst="rect">
            <a:avLst/>
          </a:prstGeom>
          <a:solidFill>
            <a:srgbClr val="006CB7"/>
          </a:solidFill>
          <a:ln>
            <a:noFill/>
          </a:ln>
          <a:effectLst>
            <a:outerShdw blurRad="508000" dist="38100" dir="3779989" algn="br" rotWithShape="0">
              <a:srgbClr val="808080">
                <a:alpha val="7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ndParaRPr>
          </a:p>
        </p:txBody>
      </p:sp>
      <p:sp>
        <p:nvSpPr>
          <p:cNvPr id="3078" name="Title Placeholder 1"/>
          <p:cNvSpPr>
            <a:spLocks noGrp="1"/>
          </p:cNvSpPr>
          <p:nvPr>
            <p:ph type="title"/>
          </p:nvPr>
        </p:nvSpPr>
        <p:spPr bwMode="auto">
          <a:xfrm>
            <a:off x="457200" y="2525713"/>
            <a:ext cx="6477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extLst>
      <p:ext uri="{BB962C8B-B14F-4D97-AF65-F5344CB8AC3E}">
        <p14:creationId xmlns:p14="http://schemas.microsoft.com/office/powerpoint/2010/main" val="411376979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457200" rtl="0" eaLnBrk="0" fontAlgn="base" hangingPunct="0">
        <a:spcBef>
          <a:spcPct val="0"/>
        </a:spcBef>
        <a:spcAft>
          <a:spcPct val="0"/>
        </a:spcAft>
        <a:defRPr sz="4400" b="1" kern="1200">
          <a:solidFill>
            <a:schemeClr val="tx1"/>
          </a:solidFill>
          <a:latin typeface="Verdana"/>
          <a:ea typeface="ヒラギノ角ゴ Pro W3" charset="-128"/>
          <a:cs typeface="Verdana"/>
        </a:defRPr>
      </a:lvl1pPr>
      <a:lvl2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4400" b="1">
          <a:solidFill>
            <a:schemeClr val="tx1"/>
          </a:solidFill>
          <a:latin typeface="Verdana" charset="0"/>
          <a:ea typeface="ヒラギノ角ゴ Pro W3" charset="-128"/>
        </a:defRPr>
      </a:lvl6pPr>
      <a:lvl7pPr marL="914400" algn="l" defTabSz="457200" rtl="0" fontAlgn="base">
        <a:spcBef>
          <a:spcPct val="0"/>
        </a:spcBef>
        <a:spcAft>
          <a:spcPct val="0"/>
        </a:spcAft>
        <a:defRPr sz="4400" b="1">
          <a:solidFill>
            <a:schemeClr val="tx1"/>
          </a:solidFill>
          <a:latin typeface="Verdana" charset="0"/>
          <a:ea typeface="ヒラギノ角ゴ Pro W3" charset="-128"/>
        </a:defRPr>
      </a:lvl7pPr>
      <a:lvl8pPr marL="1371600" algn="l" defTabSz="457200" rtl="0" fontAlgn="base">
        <a:spcBef>
          <a:spcPct val="0"/>
        </a:spcBef>
        <a:spcAft>
          <a:spcPct val="0"/>
        </a:spcAft>
        <a:defRPr sz="4400" b="1">
          <a:solidFill>
            <a:schemeClr val="tx1"/>
          </a:solidFill>
          <a:latin typeface="Verdana" charset="0"/>
          <a:ea typeface="ヒラギノ角ゴ Pro W3" charset="-128"/>
        </a:defRPr>
      </a:lvl8pPr>
      <a:lvl9pPr marL="1828800" algn="l" defTabSz="457200" rtl="0" fontAlgn="base">
        <a:spcBef>
          <a:spcPct val="0"/>
        </a:spcBef>
        <a:spcAft>
          <a:spcPct val="0"/>
        </a:spcAft>
        <a:defRPr sz="4400" b="1">
          <a:solidFill>
            <a:schemeClr val="tx1"/>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ヒラギノ角ゴ Pro W3"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ヒラギノ角ゴ Pro W3"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bwMode="auto">
          <a:xfrm>
            <a:off x="452438" y="1412875"/>
            <a:ext cx="7772400" cy="936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pPr>
            <a:r>
              <a:rPr lang="es-ES_tradnl" sz="3200" b="1" dirty="0" smtClean="0">
                <a:solidFill>
                  <a:srgbClr val="FFFFFF"/>
                </a:solidFill>
                <a:latin typeface="Verdana" pitchFamily="34" charset="0"/>
                <a:ea typeface="ヒラギノ角ゴ Pro W3"/>
                <a:cs typeface="ヒラギノ角ゴ Pro W3"/>
                <a:sym typeface="Verdana Bold" charset="0"/>
              </a:rPr>
              <a:t>Impulso Competitivo</a:t>
            </a:r>
            <a:br>
              <a:rPr lang="es-ES_tradnl" sz="3200" b="1" dirty="0" smtClean="0">
                <a:solidFill>
                  <a:srgbClr val="FFFFFF"/>
                </a:solidFill>
                <a:latin typeface="Verdana" pitchFamily="34" charset="0"/>
                <a:ea typeface="ヒラギノ角ゴ Pro W3"/>
                <a:cs typeface="ヒラギノ角ゴ Pro W3"/>
                <a:sym typeface="Verdana Bold" charset="0"/>
              </a:rPr>
            </a:br>
            <a:r>
              <a:rPr lang="es-ES_tradnl" sz="3200" b="1" dirty="0" smtClean="0">
                <a:solidFill>
                  <a:srgbClr val="FFFFFF"/>
                </a:solidFill>
                <a:latin typeface="Verdana" pitchFamily="34" charset="0"/>
                <a:ea typeface="ヒラギノ角ゴ Pro W3"/>
                <a:cs typeface="ヒラギノ角ゴ Pro W3"/>
                <a:sym typeface="Verdana Bold" charset="0"/>
              </a:rPr>
              <a:t>Servicio Agrícola y Ganadero</a:t>
            </a:r>
          </a:p>
        </p:txBody>
      </p:sp>
      <p:sp>
        <p:nvSpPr>
          <p:cNvPr id="30723" name="Subtitle 2"/>
          <p:cNvSpPr>
            <a:spLocks noGrp="1"/>
          </p:cNvSpPr>
          <p:nvPr>
            <p:ph type="subTitle" idx="1"/>
          </p:nvPr>
        </p:nvSpPr>
        <p:spPr bwMode="auto">
          <a:xfrm>
            <a:off x="457200" y="2400300"/>
            <a:ext cx="77724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buFont typeface="Arial" pitchFamily="34" charset="0"/>
              <a:buNone/>
            </a:pPr>
            <a:r>
              <a:rPr lang="es-ES_tradnl" sz="2400" dirty="0" smtClean="0">
                <a:solidFill>
                  <a:srgbClr val="FFFFFF"/>
                </a:solidFill>
                <a:latin typeface="Verdana" pitchFamily="34" charset="0"/>
                <a:ea typeface="ヒラギノ角ゴ Pro W3"/>
                <a:cs typeface="ヒラギノ角ゴ Pro W3"/>
                <a:sym typeface="Verdana" pitchFamily="34" charset="0"/>
              </a:rPr>
              <a:t>Mesa Internacional</a:t>
            </a:r>
            <a:endParaRPr lang="es-ES_tradnl" sz="18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s-ES_tradnl" sz="24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n-US" sz="2400" dirty="0" smtClean="0">
              <a:solidFill>
                <a:srgbClr val="FFFFFF"/>
              </a:solidFill>
              <a:ea typeface="ヒラギノ角ゴ Pro W3"/>
              <a:cs typeface="ヒラギノ角ゴ Pro W3"/>
            </a:endParaRPr>
          </a:p>
        </p:txBody>
      </p:sp>
    </p:spTree>
    <p:extLst>
      <p:ext uri="{BB962C8B-B14F-4D97-AF65-F5344CB8AC3E}">
        <p14:creationId xmlns:p14="http://schemas.microsoft.com/office/powerpoint/2010/main" val="257044674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3"/>
          <p:cNvSpPr>
            <a:spLocks noGrp="1"/>
          </p:cNvSpPr>
          <p:nvPr>
            <p:ph type="ctrTitle"/>
          </p:nvPr>
        </p:nvSpPr>
        <p:spPr>
          <a:xfrm>
            <a:off x="685800" y="2339975"/>
            <a:ext cx="7772400" cy="1470025"/>
          </a:xfrm>
        </p:spPr>
        <p:txBody>
          <a:bodyPr/>
          <a:lstStyle/>
          <a:p>
            <a:pPr eaLnBrk="1" hangingPunct="1"/>
            <a:r>
              <a:rPr lang="en-US" sz="9200" smtClean="0">
                <a:solidFill>
                  <a:schemeClr val="bg1"/>
                </a:solidFill>
                <a:latin typeface="Verdana" pitchFamily="34" charset="0"/>
                <a:cs typeface="Verdana" pitchFamily="34" charset="0"/>
              </a:rPr>
              <a:t>Gracias.</a:t>
            </a:r>
          </a:p>
        </p:txBody>
      </p:sp>
    </p:spTree>
    <p:extLst>
      <p:ext uri="{BB962C8B-B14F-4D97-AF65-F5344CB8AC3E}">
        <p14:creationId xmlns:p14="http://schemas.microsoft.com/office/powerpoint/2010/main" val="63997958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Título"/>
          <p:cNvSpPr>
            <a:spLocks noGrp="1"/>
          </p:cNvSpPr>
          <p:nvPr>
            <p:ph type="title"/>
          </p:nvPr>
        </p:nvSpPr>
        <p:spPr/>
        <p:txBody>
          <a:bodyPr>
            <a:normAutofit/>
          </a:bodyPr>
          <a:lstStyle/>
          <a:p>
            <a:pPr algn="ctr"/>
            <a:r>
              <a:rPr lang="es-CL" sz="2700" b="1" dirty="0">
                <a:solidFill>
                  <a:srgbClr val="006CB7"/>
                </a:solidFill>
                <a:latin typeface="Verdana" pitchFamily="34" charset="0"/>
                <a:ea typeface="+mn-ea"/>
                <a:cs typeface="+mn-cs"/>
              </a:rPr>
              <a:t>MESA INTERNACIONAL</a:t>
            </a:r>
            <a:r>
              <a:rPr lang="es-CL" b="1" dirty="0" smtClean="0">
                <a:latin typeface="Verdana" pitchFamily="34" charset="0"/>
                <a:ea typeface="ヒラギノ角ゴ Pro W3"/>
                <a:cs typeface="Verdana" pitchFamily="34" charset="0"/>
              </a:rPr>
              <a:t/>
            </a:r>
            <a:br>
              <a:rPr lang="es-CL" b="1" dirty="0" smtClean="0">
                <a:latin typeface="Verdana" pitchFamily="34" charset="0"/>
                <a:ea typeface="ヒラギノ角ゴ Pro W3"/>
                <a:cs typeface="Verdana" pitchFamily="34" charset="0"/>
              </a:rPr>
            </a:br>
            <a:endParaRPr lang="es-CL" b="1" dirty="0" smtClean="0">
              <a:latin typeface="Verdana" pitchFamily="34" charset="0"/>
              <a:ea typeface="ヒラギノ角ゴ Pro W3"/>
              <a:cs typeface="Verdana" pitchFamily="34" charset="0"/>
            </a:endParaRPr>
          </a:p>
        </p:txBody>
      </p:sp>
      <p:sp>
        <p:nvSpPr>
          <p:cNvPr id="3" name="2 Marcador de contenido"/>
          <p:cNvSpPr>
            <a:spLocks noGrp="1"/>
          </p:cNvSpPr>
          <p:nvPr>
            <p:ph idx="1"/>
          </p:nvPr>
        </p:nvSpPr>
        <p:spPr>
          <a:xfrm>
            <a:off x="96664" y="1052736"/>
            <a:ext cx="8177213" cy="4525962"/>
          </a:xfrm>
        </p:spPr>
        <p:txBody>
          <a:bodyPr/>
          <a:lstStyle/>
          <a:p>
            <a:pPr marL="0" indent="0" algn="just" eaLnBrk="1" fontAlgn="auto" hangingPunct="1">
              <a:spcAft>
                <a:spcPts val="0"/>
              </a:spcAft>
              <a:buFont typeface="Arial" pitchFamily="34" charset="0"/>
              <a:buNone/>
              <a:defRPr/>
            </a:pPr>
            <a:endParaRPr lang="es-CL" sz="1800" dirty="0"/>
          </a:p>
          <a:p>
            <a:pPr marL="0" indent="0" eaLnBrk="1" hangingPunct="1">
              <a:buClr>
                <a:srgbClr val="006CB7"/>
              </a:buClr>
              <a:buNone/>
            </a:pPr>
            <a:r>
              <a:rPr lang="es-CL" sz="1800" b="1" dirty="0">
                <a:solidFill>
                  <a:schemeClr val="tx1"/>
                </a:solidFill>
                <a:ea typeface="ヒラギノ角ゴ Pro W3"/>
                <a:cs typeface="ヒラギノ角ゴ Pro W3"/>
              </a:rPr>
              <a:t>60 MEDIDAS </a:t>
            </a:r>
          </a:p>
          <a:p>
            <a:pPr marL="0" indent="0" eaLnBrk="1" hangingPunct="1">
              <a:buClr>
                <a:srgbClr val="006CB7"/>
              </a:buClr>
              <a:buNone/>
            </a:pPr>
            <a:endParaRPr lang="es-CL" sz="1800" b="1" dirty="0">
              <a:solidFill>
                <a:schemeClr val="tx1"/>
              </a:solidFill>
              <a:ea typeface="ヒラギノ角ゴ Pro W3"/>
              <a:cs typeface="ヒラギノ角ゴ Pro W3"/>
            </a:endParaRPr>
          </a:p>
          <a:p>
            <a:pPr marL="0" indent="0" eaLnBrk="1" hangingPunct="1">
              <a:buClr>
                <a:srgbClr val="006CB7"/>
              </a:buClr>
            </a:pPr>
            <a:r>
              <a:rPr lang="es-CL" sz="1800" dirty="0">
                <a:solidFill>
                  <a:schemeClr val="tx1"/>
                </a:solidFill>
                <a:ea typeface="ヒラギノ角ゴ Pro W3"/>
                <a:cs typeface="ヒラギノ角ゴ Pro W3"/>
              </a:rPr>
              <a:t>	49 Medidas Impulso Competitivo</a:t>
            </a:r>
          </a:p>
          <a:p>
            <a:pPr marL="0" indent="0" eaLnBrk="1" hangingPunct="1">
              <a:buClr>
                <a:srgbClr val="006CB7"/>
              </a:buClr>
            </a:pPr>
            <a:r>
              <a:rPr lang="es-CL" sz="1800" dirty="0">
                <a:solidFill>
                  <a:schemeClr val="tx1"/>
                </a:solidFill>
                <a:ea typeface="ヒラギノ角ゴ Pro W3"/>
                <a:cs typeface="ヒラギノ角ゴ Pro W3"/>
              </a:rPr>
              <a:t>	11 Medidas PCE</a:t>
            </a:r>
          </a:p>
          <a:p>
            <a:pPr marL="0" indent="0" eaLnBrk="1" hangingPunct="1">
              <a:buClr>
                <a:srgbClr val="006CB7"/>
              </a:buClr>
              <a:buNone/>
            </a:pPr>
            <a:endParaRPr lang="es-CL" sz="1800" dirty="0">
              <a:solidFill>
                <a:schemeClr val="tx1"/>
              </a:solidFill>
              <a:ea typeface="ヒラギノ角ゴ Pro W3"/>
              <a:cs typeface="ヒラギノ角ゴ Pro W3"/>
            </a:endParaRPr>
          </a:p>
          <a:p>
            <a:pPr marL="0" indent="0" eaLnBrk="1" hangingPunct="1">
              <a:buClr>
                <a:srgbClr val="006CB7"/>
              </a:buClr>
              <a:buNone/>
            </a:pPr>
            <a:r>
              <a:rPr lang="es-CL" sz="1800" b="1" dirty="0">
                <a:solidFill>
                  <a:schemeClr val="tx1"/>
                </a:solidFill>
                <a:ea typeface="ヒラギノ角ゴ Pro W3"/>
                <a:cs typeface="ヒラギノ角ゴ Pro W3"/>
              </a:rPr>
              <a:t>58 Medidas tratadas en las mesas</a:t>
            </a:r>
          </a:p>
          <a:p>
            <a:pPr marL="0" indent="0" eaLnBrk="1" hangingPunct="1">
              <a:buClr>
                <a:srgbClr val="006CB7"/>
              </a:buClr>
              <a:buNone/>
            </a:pPr>
            <a:endParaRPr lang="es-CL" sz="1800" b="1" dirty="0">
              <a:solidFill>
                <a:schemeClr val="tx1"/>
              </a:solidFill>
              <a:ea typeface="ヒラギノ角ゴ Pro W3"/>
              <a:cs typeface="ヒラギノ角ゴ Pro W3"/>
            </a:endParaRPr>
          </a:p>
          <a:p>
            <a:pPr marL="0" indent="0">
              <a:buNone/>
            </a:pPr>
            <a:r>
              <a:rPr lang="es-CL" sz="1800" b="1" dirty="0">
                <a:solidFill>
                  <a:schemeClr val="tx1"/>
                </a:solidFill>
                <a:ea typeface="ヒラギノ角ゴ Pro W3"/>
                <a:cs typeface="ヒラギノ角ゴ Pro W3"/>
              </a:rPr>
              <a:t>Medidas</a:t>
            </a:r>
            <a:r>
              <a:rPr lang="es-CL" sz="1800" dirty="0">
                <a:solidFill>
                  <a:schemeClr val="tx1"/>
                </a:solidFill>
                <a:ea typeface="ヒラギノ角ゴ Pro W3"/>
                <a:cs typeface="ヒラギノ角ゴ Pro W3"/>
              </a:rPr>
              <a:t> </a:t>
            </a:r>
            <a:r>
              <a:rPr lang="es-CL" sz="1800" b="1" dirty="0">
                <a:solidFill>
                  <a:schemeClr val="tx1"/>
                </a:solidFill>
                <a:ea typeface="ヒラギノ角ゴ Pro W3"/>
                <a:cs typeface="ヒラギノ角ゴ Pro W3"/>
              </a:rPr>
              <a:t>nuevas incorporadas por los gremios en las mesas</a:t>
            </a:r>
            <a:endParaRPr lang="es-CL" sz="1800" dirty="0">
              <a:solidFill>
                <a:schemeClr val="tx1"/>
              </a:solidFill>
            </a:endParaRPr>
          </a:p>
          <a:p>
            <a:endParaRPr lang="es-CL" sz="1800" dirty="0">
              <a:solidFill>
                <a:schemeClr val="tx1"/>
              </a:solidFill>
            </a:endParaRPr>
          </a:p>
        </p:txBody>
      </p:sp>
      <p:sp>
        <p:nvSpPr>
          <p:cNvPr id="49155"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a:solidFill>
                  <a:prstClr val="black"/>
                </a:solidFill>
                <a:latin typeface="Verdana" pitchFamily="34" charset="0"/>
              </a:rPr>
              <a:t>Gobierno de Chile | Ministerio de Agricultura</a:t>
            </a:r>
          </a:p>
        </p:txBody>
      </p:sp>
      <p:pic>
        <p:nvPicPr>
          <p:cNvPr id="49156" name="4 Image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91238" y="5951538"/>
            <a:ext cx="2206625"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0611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Título"/>
          <p:cNvSpPr>
            <a:spLocks noGrp="1"/>
          </p:cNvSpPr>
          <p:nvPr>
            <p:ph type="title"/>
          </p:nvPr>
        </p:nvSpPr>
        <p:spPr>
          <a:xfrm>
            <a:off x="467544" y="0"/>
            <a:ext cx="8229600" cy="1143000"/>
          </a:xfrm>
        </p:spPr>
        <p:txBody>
          <a:bodyPr>
            <a:normAutofit/>
          </a:bodyPr>
          <a:lstStyle/>
          <a:p>
            <a:pPr algn="ctr"/>
            <a:r>
              <a:rPr lang="es-CL" sz="2700" b="1" dirty="0">
                <a:solidFill>
                  <a:srgbClr val="006CB7"/>
                </a:solidFill>
                <a:latin typeface="Verdana" pitchFamily="34" charset="0"/>
                <a:ea typeface="+mn-ea"/>
                <a:cs typeface="+mn-cs"/>
              </a:rPr>
              <a:t>MESA INTERNACIONAL</a:t>
            </a:r>
            <a:r>
              <a:rPr lang="es-CL" b="1" dirty="0" smtClean="0">
                <a:latin typeface="Verdana" pitchFamily="34" charset="0"/>
                <a:ea typeface="ヒラギノ角ゴ Pro W3"/>
                <a:cs typeface="Verdana" pitchFamily="34" charset="0"/>
              </a:rPr>
              <a:t/>
            </a:r>
            <a:br>
              <a:rPr lang="es-CL" b="1" dirty="0" smtClean="0">
                <a:latin typeface="Verdana" pitchFamily="34" charset="0"/>
                <a:ea typeface="ヒラギノ角ゴ Pro W3"/>
                <a:cs typeface="Verdana" pitchFamily="34" charset="0"/>
              </a:rPr>
            </a:br>
            <a:endParaRPr lang="es-CL" b="1" dirty="0" smtClean="0">
              <a:latin typeface="Verdana" pitchFamily="34" charset="0"/>
              <a:ea typeface="ヒラギノ角ゴ Pro W3"/>
              <a:cs typeface="Verdana" pitchFamily="34" charset="0"/>
            </a:endParaRPr>
          </a:p>
        </p:txBody>
      </p:sp>
      <p:sp>
        <p:nvSpPr>
          <p:cNvPr id="49155"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a:solidFill>
                  <a:prstClr val="black"/>
                </a:solidFill>
                <a:latin typeface="Verdana" pitchFamily="34" charset="0"/>
              </a:rPr>
              <a:t>Gobierno de Chile | Ministerio de Agricultura</a:t>
            </a:r>
          </a:p>
        </p:txBody>
      </p:sp>
      <p:pic>
        <p:nvPicPr>
          <p:cNvPr id="49156" name="4 Image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91238" y="5951538"/>
            <a:ext cx="2206625"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5 Tabla"/>
          <p:cNvGraphicFramePr>
            <a:graphicFrameLocks noGrp="1"/>
          </p:cNvGraphicFramePr>
          <p:nvPr>
            <p:extLst>
              <p:ext uri="{D42A27DB-BD31-4B8C-83A1-F6EECF244321}">
                <p14:modId xmlns:p14="http://schemas.microsoft.com/office/powerpoint/2010/main" val="2871386839"/>
              </p:ext>
            </p:extLst>
          </p:nvPr>
        </p:nvGraphicFramePr>
        <p:xfrm>
          <a:off x="1187624" y="1052736"/>
          <a:ext cx="6696744" cy="4608512"/>
        </p:xfrm>
        <a:graphic>
          <a:graphicData uri="http://schemas.openxmlformats.org/drawingml/2006/table">
            <a:tbl>
              <a:tblPr>
                <a:tableStyleId>{5C22544A-7EE6-4342-B048-85BDC9FD1C3A}</a:tableStyleId>
              </a:tblPr>
              <a:tblGrid>
                <a:gridCol w="1584176"/>
                <a:gridCol w="5112568"/>
              </a:tblGrid>
              <a:tr h="391595">
                <a:tc>
                  <a:txBody>
                    <a:bodyPr/>
                    <a:lstStyle/>
                    <a:p>
                      <a:pPr algn="ctr" fontAlgn="b"/>
                      <a:r>
                        <a:rPr lang="es-CL" sz="1800" b="1" u="none" strike="noStrike" dirty="0">
                          <a:effectLst/>
                        </a:rPr>
                        <a:t>ESTADO</a:t>
                      </a:r>
                      <a:endParaRPr lang="es-CL" sz="1800" b="1" i="0" u="none" strike="noStrike" dirty="0">
                        <a:solidFill>
                          <a:srgbClr val="366092"/>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b"/>
                      <a:r>
                        <a:rPr lang="es-CL" sz="1800" b="1" u="none" strike="noStrike" dirty="0">
                          <a:effectLst/>
                        </a:rPr>
                        <a:t>MEDIDA</a:t>
                      </a:r>
                      <a:endParaRPr lang="es-CL" sz="1800" b="1" i="0" u="none" strike="noStrike" dirty="0">
                        <a:solidFill>
                          <a:srgbClr val="366092"/>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932538">
                <a:tc>
                  <a:txBody>
                    <a:bodyPr/>
                    <a:lstStyle/>
                    <a:p>
                      <a:pPr algn="ctr" fontAlgn="ctr"/>
                      <a:r>
                        <a:rPr lang="es-CL" sz="1800" b="1" u="none" strike="noStrike" dirty="0">
                          <a:effectLst/>
                        </a:rPr>
                        <a:t>Implementada</a:t>
                      </a:r>
                      <a:endParaRPr lang="es-CL" sz="1800" b="1" i="0" u="none" strike="noStrike" dirty="0">
                        <a:solidFill>
                          <a:srgbClr val="366092"/>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es-CL" sz="1800" u="none" strike="noStrike" dirty="0">
                          <a:effectLst/>
                        </a:rPr>
                        <a:t>Inspección puertos </a:t>
                      </a:r>
                      <a:r>
                        <a:rPr lang="es-CL" sz="1800" u="none" strike="noStrike" dirty="0" smtClean="0">
                          <a:effectLst/>
                        </a:rPr>
                        <a:t>intermedios</a:t>
                      </a:r>
                    </a:p>
                    <a:p>
                      <a:pPr marL="0" marR="0" indent="0" algn="ctr" defTabSz="457200" rtl="0" eaLnBrk="1" fontAlgn="ctr" latinLnBrk="0" hangingPunct="1">
                        <a:lnSpc>
                          <a:spcPct val="100000"/>
                        </a:lnSpc>
                        <a:spcBef>
                          <a:spcPts val="0"/>
                        </a:spcBef>
                        <a:spcAft>
                          <a:spcPts val="0"/>
                        </a:spcAft>
                        <a:buClrTx/>
                        <a:buSzTx/>
                        <a:buFontTx/>
                        <a:buNone/>
                        <a:tabLst/>
                        <a:defRPr/>
                      </a:pPr>
                      <a:r>
                        <a:rPr lang="es-CL" sz="1800" u="none" strike="noStrike" dirty="0" smtClean="0">
                          <a:effectLst/>
                        </a:rPr>
                        <a:t>Pasos fronterizos: Dotación e Infraestructura</a:t>
                      </a:r>
                      <a:endParaRPr lang="es-CL" sz="1800" b="0" i="0" u="none" strike="noStrike" dirty="0" smtClean="0">
                        <a:solidFill>
                          <a:srgbClr val="366092"/>
                        </a:solidFill>
                        <a:effectLst/>
                        <a:latin typeface="+mn-lt"/>
                      </a:endParaRPr>
                    </a:p>
                    <a:p>
                      <a:pPr algn="ctr" fontAlgn="ctr"/>
                      <a:endParaRPr lang="es-CL" sz="1800" b="0" i="0" u="none" strike="noStrike" dirty="0">
                        <a:solidFill>
                          <a:srgbClr val="366092"/>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536612">
                <a:tc>
                  <a:txBody>
                    <a:bodyPr/>
                    <a:lstStyle/>
                    <a:p>
                      <a:pPr algn="ctr" fontAlgn="ctr"/>
                      <a:r>
                        <a:rPr lang="es-CL" sz="1800" b="1" u="none" strike="noStrike" dirty="0">
                          <a:effectLst/>
                        </a:rPr>
                        <a:t>Corto Plazo</a:t>
                      </a:r>
                      <a:endParaRPr lang="es-CL" sz="1800" b="1" i="0" u="none" strike="noStrike" dirty="0">
                        <a:solidFill>
                          <a:srgbClr val="366092"/>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s-CL" sz="1800" u="none" strike="noStrike" dirty="0">
                          <a:effectLst/>
                        </a:rPr>
                        <a:t>Horarios de Atención</a:t>
                      </a:r>
                      <a:endParaRPr lang="es-CL" sz="1800" b="0" i="0" u="none" strike="noStrike" dirty="0">
                        <a:solidFill>
                          <a:srgbClr val="366092"/>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747767">
                <a:tc>
                  <a:txBody>
                    <a:bodyPr/>
                    <a:lstStyle/>
                    <a:p>
                      <a:pPr algn="ctr" fontAlgn="ctr"/>
                      <a:r>
                        <a:rPr lang="es-CL" sz="1800" b="1" u="none" strike="noStrike" dirty="0">
                          <a:effectLst/>
                        </a:rPr>
                        <a:t>*</a:t>
                      </a:r>
                      <a:endParaRPr lang="es-CL" sz="1800" b="1" i="0" u="none" strike="noStrike" dirty="0">
                        <a:solidFill>
                          <a:srgbClr val="366092"/>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CL" sz="1800" u="none" strike="noStrike" dirty="0">
                          <a:effectLst/>
                        </a:rPr>
                        <a:t>Pasos fronterizos: Operación</a:t>
                      </a:r>
                      <a:endParaRPr lang="es-CL" sz="1800" b="0" i="0" u="none" strike="noStrike" dirty="0">
                        <a:solidFill>
                          <a:srgbClr val="366092"/>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38552358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017278434"/>
              </p:ext>
            </p:extLst>
          </p:nvPr>
        </p:nvGraphicFramePr>
        <p:xfrm>
          <a:off x="179512" y="1052736"/>
          <a:ext cx="8712969" cy="5201994"/>
        </p:xfrm>
        <a:graphic>
          <a:graphicData uri="http://schemas.openxmlformats.org/drawingml/2006/table">
            <a:tbl>
              <a:tblPr firstRow="1" bandRow="1">
                <a:tableStyleId>{5C22544A-7EE6-4342-B048-85BDC9FD1C3A}</a:tableStyleId>
              </a:tblPr>
              <a:tblGrid>
                <a:gridCol w="458578"/>
                <a:gridCol w="2216457"/>
                <a:gridCol w="2292886"/>
                <a:gridCol w="1656815"/>
                <a:gridCol w="2088233"/>
              </a:tblGrid>
              <a:tr h="803349">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4237211">
                <a:tc>
                  <a:txBody>
                    <a:bodyPr/>
                    <a:lstStyle/>
                    <a:p>
                      <a:pPr algn="ctr"/>
                      <a:r>
                        <a:rPr lang="es-CL" sz="1600" b="1" dirty="0" smtClean="0"/>
                        <a:t>I.2.(29) Pasos Fronterizos :Operación</a:t>
                      </a:r>
                      <a:endParaRPr lang="es-CL" sz="1600" b="1" dirty="0"/>
                    </a:p>
                  </a:txBody>
                  <a:tcPr vert="vert270"/>
                </a:tc>
                <a:tc>
                  <a:txBody>
                    <a:bodyPr/>
                    <a:lstStyle/>
                    <a:p>
                      <a:pPr algn="ctr"/>
                      <a:r>
                        <a:rPr lang="es-CL" sz="1600" dirty="0" smtClean="0"/>
                        <a:t>Realizar encuesta de satisfacción,</a:t>
                      </a:r>
                      <a:r>
                        <a:rPr lang="es-CL" sz="1600" baseline="0" dirty="0" smtClean="0"/>
                        <a:t> a través del sistema de gestión de calidad del SAG y cruzar información con estudios realizados por SERNATUR.</a:t>
                      </a:r>
                      <a:endParaRPr lang="es-CL" sz="1600" dirty="0" smtClean="0"/>
                    </a:p>
                    <a:p>
                      <a:pPr algn="ctr"/>
                      <a:endParaRPr lang="es-CL" sz="1600" dirty="0"/>
                    </a:p>
                  </a:txBody>
                  <a:tcPr/>
                </a:tc>
                <a:tc>
                  <a:txBody>
                    <a:bodyPr/>
                    <a:lstStyle/>
                    <a:p>
                      <a:pPr algn="just" fontAlgn="t"/>
                      <a:r>
                        <a:rPr lang="es-ES" sz="1200" b="0" i="0" u="none" strike="noStrike" dirty="0" smtClean="0">
                          <a:solidFill>
                            <a:srgbClr val="000000"/>
                          </a:solidFill>
                          <a:effectLst/>
                          <a:latin typeface="Calibri"/>
                        </a:rPr>
                        <a:t>En</a:t>
                      </a:r>
                      <a:r>
                        <a:rPr lang="es-ES" sz="1200" b="0" i="0" u="none" strike="noStrike" baseline="0" dirty="0" smtClean="0">
                          <a:solidFill>
                            <a:srgbClr val="000000"/>
                          </a:solidFill>
                          <a:effectLst/>
                          <a:latin typeface="Calibri"/>
                        </a:rPr>
                        <a:t> reunión anterior, se informó que </a:t>
                      </a:r>
                      <a:r>
                        <a:rPr lang="es-ES" sz="1200" b="0" i="0" u="none" strike="noStrike" dirty="0" smtClean="0">
                          <a:solidFill>
                            <a:srgbClr val="000000"/>
                          </a:solidFill>
                          <a:effectLst/>
                          <a:latin typeface="Calibri"/>
                        </a:rPr>
                        <a:t>SAG agregará </a:t>
                      </a:r>
                      <a:r>
                        <a:rPr lang="es-ES" sz="1200" b="0" i="0" u="none" strike="noStrike" dirty="0">
                          <a:solidFill>
                            <a:srgbClr val="000000"/>
                          </a:solidFill>
                          <a:effectLst/>
                          <a:latin typeface="Calibri"/>
                        </a:rPr>
                        <a:t>en su encuesta anual de satisfacción de clientes, algunas preguntas que permitan medir los tiempos o grado de satisfacción respecto a la duración del proceso de  inspección </a:t>
                      </a:r>
                      <a:r>
                        <a:rPr lang="es-ES" sz="1200" b="0" i="0" u="none" strike="noStrike" dirty="0" smtClean="0">
                          <a:solidFill>
                            <a:srgbClr val="000000"/>
                          </a:solidFill>
                          <a:effectLst/>
                          <a:latin typeface="Calibri"/>
                        </a:rPr>
                        <a:t>Fito zoosanitaria </a:t>
                      </a:r>
                      <a:r>
                        <a:rPr lang="es-ES" sz="1200" b="0" i="0" u="none" strike="noStrike" dirty="0">
                          <a:solidFill>
                            <a:srgbClr val="000000"/>
                          </a:solidFill>
                          <a:effectLst/>
                          <a:latin typeface="Calibri"/>
                        </a:rPr>
                        <a:t>de frontera. Del mismo </a:t>
                      </a:r>
                      <a:r>
                        <a:rPr lang="es-ES" sz="1200" b="0" i="0" u="none" strike="noStrike" dirty="0" smtClean="0">
                          <a:solidFill>
                            <a:srgbClr val="000000"/>
                          </a:solidFill>
                          <a:effectLst/>
                          <a:latin typeface="Calibri"/>
                        </a:rPr>
                        <a:t>modo, se acordó  realizar reunión de coordinación  con </a:t>
                      </a:r>
                      <a:r>
                        <a:rPr lang="es-ES" sz="1200" b="0" i="0" u="none" strike="noStrike" dirty="0">
                          <a:solidFill>
                            <a:srgbClr val="000000"/>
                          </a:solidFill>
                          <a:effectLst/>
                          <a:latin typeface="Calibri"/>
                        </a:rPr>
                        <a:t>Ministerio del </a:t>
                      </a:r>
                      <a:r>
                        <a:rPr lang="es-ES" sz="1200" b="0" i="0" u="none" strike="noStrike" dirty="0" smtClean="0">
                          <a:solidFill>
                            <a:srgbClr val="000000"/>
                          </a:solidFill>
                          <a:effectLst/>
                          <a:latin typeface="Calibri"/>
                        </a:rPr>
                        <a:t>Interior.</a:t>
                      </a:r>
                      <a:r>
                        <a:rPr lang="es-ES" sz="1200" b="0" i="0" u="none" strike="noStrike" baseline="0" dirty="0" smtClean="0">
                          <a:solidFill>
                            <a:srgbClr val="000000"/>
                          </a:solidFill>
                          <a:effectLst/>
                          <a:latin typeface="Calibri"/>
                        </a:rPr>
                        <a:t> Esta reunión </a:t>
                      </a:r>
                      <a:r>
                        <a:rPr lang="es-ES" sz="1200" b="0" i="0" u="none" strike="noStrike" dirty="0" smtClean="0">
                          <a:solidFill>
                            <a:srgbClr val="000000"/>
                          </a:solidFill>
                          <a:effectLst/>
                          <a:latin typeface="Calibri"/>
                        </a:rPr>
                        <a:t>se realizó el día  martes 13</a:t>
                      </a:r>
                      <a:r>
                        <a:rPr lang="es-ES" sz="1200" b="0" i="0" u="none" strike="noStrike" baseline="0" dirty="0" smtClean="0">
                          <a:solidFill>
                            <a:srgbClr val="000000"/>
                          </a:solidFill>
                          <a:effectLst/>
                          <a:latin typeface="Calibri"/>
                        </a:rPr>
                        <a:t> de Diciembre</a:t>
                      </a:r>
                      <a:r>
                        <a:rPr lang="es-ES" sz="1200" b="0" i="0" u="none" strike="noStrike" dirty="0" smtClean="0">
                          <a:solidFill>
                            <a:srgbClr val="000000"/>
                          </a:solidFill>
                          <a:effectLst/>
                          <a:latin typeface="Calibri"/>
                        </a:rPr>
                        <a:t>. En la oportunidad </a:t>
                      </a:r>
                      <a:r>
                        <a:rPr lang="es-ES" sz="1200" b="0" i="0" u="none" strike="noStrike" baseline="0" dirty="0" smtClean="0">
                          <a:solidFill>
                            <a:srgbClr val="000000"/>
                          </a:solidFill>
                          <a:effectLst/>
                          <a:latin typeface="Calibri"/>
                        </a:rPr>
                        <a:t> Ministerio interior estando de acuerdo con la iniciativa no pudo comprometer un trabajo o encuesta en los términos requeridos. Por lo anterior, se tomó contacto con la empresa que trabaja en </a:t>
                      </a:r>
                      <a:r>
                        <a:rPr lang="es-ES" sz="1200" b="0" i="0" u="none" strike="noStrike" baseline="0" dirty="0" smtClean="0">
                          <a:solidFill>
                            <a:srgbClr val="000000"/>
                          </a:solidFill>
                          <a:effectLst/>
                          <a:latin typeface="+mn-lt"/>
                        </a:rPr>
                        <a:t>Aeropuerto EOL </a:t>
                      </a:r>
                      <a:r>
                        <a:rPr lang="es-ES" sz="1200" b="0" i="0" u="none" strike="noStrike" baseline="0" dirty="0" err="1" smtClean="0">
                          <a:solidFill>
                            <a:srgbClr val="000000"/>
                          </a:solidFill>
                          <a:effectLst/>
                          <a:latin typeface="+mn-lt"/>
                        </a:rPr>
                        <a:t>Research</a:t>
                      </a:r>
                      <a:r>
                        <a:rPr lang="es-ES" sz="1200" b="0" i="0" u="none" strike="noStrike" baseline="0" dirty="0" smtClean="0">
                          <a:solidFill>
                            <a:srgbClr val="000000"/>
                          </a:solidFill>
                          <a:effectLst/>
                          <a:latin typeface="+mn-lt"/>
                        </a:rPr>
                        <a:t> </a:t>
                      </a:r>
                      <a:r>
                        <a:rPr lang="es-ES" sz="1200" b="0" i="0" u="none" strike="noStrike" baseline="0" dirty="0" smtClean="0">
                          <a:solidFill>
                            <a:srgbClr val="000000"/>
                          </a:solidFill>
                          <a:effectLst/>
                          <a:latin typeface="Calibri"/>
                        </a:rPr>
                        <a:t> para evaluar la factibilidad de implementar encuestas como las que hoy se realizan en Aeropuerto, en otros controles fronterizos del país.</a:t>
                      </a:r>
                      <a:endParaRPr lang="es-ES" sz="1200" b="0" i="0" u="none" strike="noStrike" dirty="0">
                        <a:solidFill>
                          <a:srgbClr val="000000"/>
                        </a:solidFill>
                        <a:effectLst/>
                        <a:latin typeface="Calibri"/>
                      </a:endParaRPr>
                    </a:p>
                  </a:txBody>
                  <a:tcPr marL="9525" marR="9525" marT="9525" marB="0"/>
                </a:tc>
                <a:tc>
                  <a:txBody>
                    <a:bodyPr/>
                    <a:lstStyle/>
                    <a:p>
                      <a:pPr algn="ctr" fontAlgn="t"/>
                      <a:r>
                        <a:rPr lang="es-ES" sz="1600" b="0" i="0" u="none" strike="noStrike" dirty="0">
                          <a:solidFill>
                            <a:srgbClr val="000000"/>
                          </a:solidFill>
                          <a:effectLst/>
                          <a:latin typeface="Calibri"/>
                        </a:rPr>
                        <a:t>Encuesta anual del SAG. Enero </a:t>
                      </a:r>
                      <a:r>
                        <a:rPr lang="es-ES" sz="1600" b="0" i="0" u="none" strike="noStrike" dirty="0" smtClean="0">
                          <a:solidFill>
                            <a:srgbClr val="000000"/>
                          </a:solidFill>
                          <a:effectLst/>
                          <a:latin typeface="Calibri"/>
                        </a:rPr>
                        <a:t>2012. A la espera de valorización de encuestas de satisfacción</a:t>
                      </a:r>
                      <a:r>
                        <a:rPr lang="es-ES" sz="1600" b="0" i="0" u="none" strike="noStrike" baseline="0" dirty="0" smtClean="0">
                          <a:solidFill>
                            <a:srgbClr val="000000"/>
                          </a:solidFill>
                          <a:effectLst/>
                          <a:latin typeface="Calibri"/>
                        </a:rPr>
                        <a:t> por parte </a:t>
                      </a:r>
                      <a:r>
                        <a:rPr lang="es-ES" sz="1600" b="0" i="0" u="none" strike="noStrike" baseline="0" dirty="0" smtClean="0">
                          <a:solidFill>
                            <a:srgbClr val="000000"/>
                          </a:solidFill>
                          <a:effectLst/>
                          <a:latin typeface="+mn-lt"/>
                        </a:rPr>
                        <a:t>de EOL </a:t>
                      </a:r>
                      <a:r>
                        <a:rPr lang="es-ES" sz="1600" b="0" i="0" u="none" strike="noStrike" baseline="0" dirty="0" err="1" smtClean="0">
                          <a:solidFill>
                            <a:srgbClr val="000000"/>
                          </a:solidFill>
                          <a:effectLst/>
                          <a:latin typeface="+mn-lt"/>
                        </a:rPr>
                        <a:t>Research</a:t>
                      </a:r>
                      <a:r>
                        <a:rPr lang="es-ES" sz="1600" b="0" i="0" u="none" strike="noStrike" baseline="0" dirty="0" smtClean="0">
                          <a:solidFill>
                            <a:srgbClr val="000000"/>
                          </a:solidFill>
                          <a:effectLst/>
                          <a:latin typeface="+mn-lt"/>
                        </a:rPr>
                        <a:t>.</a:t>
                      </a:r>
                      <a:endParaRPr lang="es-ES" sz="1600" b="0" i="0" u="none" strike="noStrike" dirty="0">
                        <a:solidFill>
                          <a:srgbClr val="000000"/>
                        </a:solidFill>
                        <a:effectLst/>
                        <a:latin typeface="Calibri"/>
                      </a:endParaRPr>
                    </a:p>
                  </a:txBody>
                  <a:tcPr marL="9525" marR="9525" marT="9525" marB="0"/>
                </a:tc>
                <a:tc>
                  <a:txBody>
                    <a:bodyPr/>
                    <a:lstStyle/>
                    <a:p>
                      <a:pPr algn="ctr" fontAlgn="t"/>
                      <a:r>
                        <a:rPr lang="es-ES" sz="1600" b="0" i="0" u="none" strike="noStrike" dirty="0">
                          <a:solidFill>
                            <a:srgbClr val="000000"/>
                          </a:solidFill>
                          <a:effectLst/>
                          <a:latin typeface="Calibri"/>
                        </a:rPr>
                        <a:t>Encuesta </a:t>
                      </a:r>
                      <a:r>
                        <a:rPr lang="es-ES" sz="1600" b="0" i="0" u="none" strike="noStrike" dirty="0" smtClean="0">
                          <a:solidFill>
                            <a:srgbClr val="000000"/>
                          </a:solidFill>
                          <a:effectLst/>
                          <a:latin typeface="Calibri"/>
                        </a:rPr>
                        <a:t>SAG </a:t>
                      </a:r>
                      <a:r>
                        <a:rPr lang="es-ES" sz="1600" b="0" i="0" u="none" strike="noStrike" dirty="0">
                          <a:solidFill>
                            <a:srgbClr val="000000"/>
                          </a:solidFill>
                          <a:effectLst/>
                          <a:latin typeface="Calibri"/>
                        </a:rPr>
                        <a:t>se realiza una vez al año en los controles de mayor flujo de ingreso de </a:t>
                      </a:r>
                      <a:r>
                        <a:rPr lang="es-ES" sz="1600" b="0" i="0" u="none" strike="noStrike">
                          <a:solidFill>
                            <a:srgbClr val="000000"/>
                          </a:solidFill>
                          <a:effectLst/>
                          <a:latin typeface="Calibri"/>
                        </a:rPr>
                        <a:t>pasajeros</a:t>
                      </a:r>
                      <a:r>
                        <a:rPr lang="es-ES" sz="1600" b="0" i="0" u="none" strike="noStrike" smtClean="0">
                          <a:solidFill>
                            <a:srgbClr val="000000"/>
                          </a:solidFill>
                          <a:effectLst/>
                          <a:latin typeface="Calibri"/>
                        </a:rPr>
                        <a:t>.</a:t>
                      </a:r>
                      <a:endParaRPr lang="es-ES" sz="1600" b="0" i="0" u="none" strike="noStrike" dirty="0">
                        <a:solidFill>
                          <a:srgbClr val="000000"/>
                        </a:solidFill>
                        <a:effectLst/>
                        <a:latin typeface="Calibri"/>
                      </a:endParaRPr>
                    </a:p>
                  </a:txBody>
                  <a:tcPr marL="9525" marR="9525" marT="9525" marB="0"/>
                </a:tc>
              </a:tr>
            </a:tbl>
          </a:graphicData>
        </a:graphic>
      </p:graphicFrame>
    </p:spTree>
    <p:extLst>
      <p:ext uri="{BB962C8B-B14F-4D97-AF65-F5344CB8AC3E}">
        <p14:creationId xmlns:p14="http://schemas.microsoft.com/office/powerpoint/2010/main" val="1396001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1747245186"/>
              </p:ext>
            </p:extLst>
          </p:nvPr>
        </p:nvGraphicFramePr>
        <p:xfrm>
          <a:off x="251520" y="908720"/>
          <a:ext cx="8568952" cy="5112568"/>
        </p:xfrm>
        <a:graphic>
          <a:graphicData uri="http://schemas.openxmlformats.org/drawingml/2006/table">
            <a:tbl>
              <a:tblPr firstRow="1" bandRow="1">
                <a:tableStyleId>{5C22544A-7EE6-4342-B048-85BDC9FD1C3A}</a:tableStyleId>
              </a:tblPr>
              <a:tblGrid>
                <a:gridCol w="450998"/>
                <a:gridCol w="2179821"/>
                <a:gridCol w="2254987"/>
                <a:gridCol w="1803991"/>
                <a:gridCol w="1879155"/>
              </a:tblGrid>
              <a:tr h="1088655">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4023913">
                <a:tc>
                  <a:txBody>
                    <a:bodyPr/>
                    <a:lstStyle/>
                    <a:p>
                      <a:pPr algn="ctr"/>
                      <a:r>
                        <a:rPr lang="es-CL" sz="1600" b="1" dirty="0" smtClean="0"/>
                        <a:t>I.2.(29) Pasos Fronterizos :Operación</a:t>
                      </a:r>
                    </a:p>
                    <a:p>
                      <a:pPr algn="ctr"/>
                      <a:endParaRPr lang="es-CL" sz="1600" b="1" dirty="0"/>
                    </a:p>
                  </a:txBody>
                  <a:tcPr vert="vert270"/>
                </a:tc>
                <a:tc>
                  <a:txBody>
                    <a:bodyPr/>
                    <a:lstStyle/>
                    <a:p>
                      <a:pPr algn="ctr" fontAlgn="t"/>
                      <a:r>
                        <a:rPr lang="es-CL" sz="1600" b="0" i="0" u="none" strike="noStrike" dirty="0" smtClean="0">
                          <a:solidFill>
                            <a:srgbClr val="000000"/>
                          </a:solidFill>
                          <a:effectLst/>
                          <a:latin typeface="+mn-lt"/>
                        </a:rPr>
                        <a:t>Se solicitó</a:t>
                      </a:r>
                      <a:r>
                        <a:rPr lang="es-CL" sz="1600" b="0" i="0" u="none" strike="noStrike" baseline="0" dirty="0" smtClean="0">
                          <a:solidFill>
                            <a:srgbClr val="000000"/>
                          </a:solidFill>
                          <a:effectLst/>
                          <a:latin typeface="+mn-lt"/>
                        </a:rPr>
                        <a:t> a SERNATUR elaborar un programa de capacitación para los Inspectores del SAG de los Controles Fronterizos en materia de turismo.</a:t>
                      </a:r>
                      <a:endParaRPr lang="es-CL" sz="1600" b="0" i="0" u="none" strike="noStrike" dirty="0">
                        <a:solidFill>
                          <a:srgbClr val="000000"/>
                        </a:solidFill>
                        <a:effectLst/>
                        <a:latin typeface="+mn-lt"/>
                      </a:endParaRPr>
                    </a:p>
                  </a:txBody>
                  <a:tcPr marL="9525" marR="9525" marT="9525" marB="0"/>
                </a:tc>
                <a:tc>
                  <a:txBody>
                    <a:bodyPr/>
                    <a:lstStyle/>
                    <a:p>
                      <a:pPr algn="ctr" fontAlgn="t"/>
                      <a:r>
                        <a:rPr lang="es-ES" sz="1600" b="0" i="0" u="none" strike="noStrike" dirty="0" smtClean="0">
                          <a:solidFill>
                            <a:srgbClr val="000000"/>
                          </a:solidFill>
                          <a:effectLst/>
                          <a:latin typeface="Calibri"/>
                        </a:rPr>
                        <a:t>Director SAG se reunió con</a:t>
                      </a:r>
                      <a:r>
                        <a:rPr lang="es-ES" sz="1600" b="0" i="0" u="none" strike="noStrike" baseline="0" dirty="0" smtClean="0">
                          <a:solidFill>
                            <a:srgbClr val="000000"/>
                          </a:solidFill>
                          <a:effectLst/>
                          <a:latin typeface="Calibri"/>
                        </a:rPr>
                        <a:t> Director de Sernatur, para oficializar inicio de cooperación en la realización de</a:t>
                      </a:r>
                      <a:r>
                        <a:rPr lang="es-ES" sz="1600" b="0" i="0" u="none" strike="noStrike" dirty="0" smtClean="0">
                          <a:solidFill>
                            <a:srgbClr val="000000"/>
                          </a:solidFill>
                          <a:effectLst/>
                          <a:latin typeface="Calibri"/>
                        </a:rPr>
                        <a:t> </a:t>
                      </a:r>
                      <a:r>
                        <a:rPr lang="es-ES" sz="1600" b="0" i="0" u="none" strike="noStrike" dirty="0">
                          <a:solidFill>
                            <a:srgbClr val="000000"/>
                          </a:solidFill>
                          <a:effectLst/>
                          <a:latin typeface="Calibri"/>
                        </a:rPr>
                        <a:t>cursos o talleres con el </a:t>
                      </a:r>
                      <a:r>
                        <a:rPr lang="es-ES" sz="1600" b="0" i="0" u="none" strike="noStrike" dirty="0" smtClean="0">
                          <a:solidFill>
                            <a:srgbClr val="000000"/>
                          </a:solidFill>
                          <a:effectLst/>
                          <a:latin typeface="Calibri"/>
                        </a:rPr>
                        <a:t>tema «conciencia Turística».</a:t>
                      </a:r>
                      <a:endParaRPr lang="es-ES" sz="1600" b="0" i="0" u="none" strike="noStrike" dirty="0">
                        <a:solidFill>
                          <a:srgbClr val="000000"/>
                        </a:solidFill>
                        <a:effectLst/>
                        <a:latin typeface="Calibri"/>
                      </a:endParaRPr>
                    </a:p>
                  </a:txBody>
                  <a:tcPr marL="9525" marR="9525" marT="9525" marB="0"/>
                </a:tc>
                <a:tc>
                  <a:txBody>
                    <a:bodyPr/>
                    <a:lstStyle/>
                    <a:p>
                      <a:pPr algn="ctr" fontAlgn="t"/>
                      <a:r>
                        <a:rPr lang="es-ES" sz="1600" b="1" i="0" u="none" strike="noStrike" dirty="0" smtClean="0">
                          <a:solidFill>
                            <a:srgbClr val="000000"/>
                          </a:solidFill>
                          <a:effectLst/>
                          <a:latin typeface="Calibri"/>
                        </a:rPr>
                        <a:t>Inicio de Cursos :</a:t>
                      </a:r>
                      <a:r>
                        <a:rPr lang="es-ES" sz="1600" b="0" i="0" u="none" strike="noStrike" dirty="0" smtClean="0">
                          <a:solidFill>
                            <a:srgbClr val="000000"/>
                          </a:solidFill>
                          <a:effectLst/>
                          <a:latin typeface="Calibri"/>
                        </a:rPr>
                        <a:t> Primer </a:t>
                      </a:r>
                      <a:r>
                        <a:rPr lang="es-ES" sz="1600" b="0" i="0" u="none" strike="noStrike" dirty="0">
                          <a:solidFill>
                            <a:srgbClr val="000000"/>
                          </a:solidFill>
                          <a:effectLst/>
                          <a:latin typeface="Calibri"/>
                        </a:rPr>
                        <a:t>semestre 2012</a:t>
                      </a:r>
                    </a:p>
                  </a:txBody>
                  <a:tcPr marL="9525" marR="9525" marT="9525" marB="0"/>
                </a:tc>
                <a:tc>
                  <a:txBody>
                    <a:bodyPr/>
                    <a:lstStyle/>
                    <a:p>
                      <a:pPr algn="ctr" fontAlgn="t"/>
                      <a:r>
                        <a:rPr lang="es-ES" sz="1600" b="0" i="0" u="none" strike="noStrike" dirty="0">
                          <a:solidFill>
                            <a:srgbClr val="000000"/>
                          </a:solidFill>
                          <a:effectLst/>
                          <a:latin typeface="Calibri"/>
                        </a:rPr>
                        <a:t> </a:t>
                      </a:r>
                    </a:p>
                  </a:txBody>
                  <a:tcPr marL="9525" marR="9525" marT="9525" marB="0"/>
                </a:tc>
              </a:tr>
            </a:tbl>
          </a:graphicData>
        </a:graphic>
      </p:graphicFrame>
    </p:spTree>
    <p:extLst>
      <p:ext uri="{BB962C8B-B14F-4D97-AF65-F5344CB8AC3E}">
        <p14:creationId xmlns:p14="http://schemas.microsoft.com/office/powerpoint/2010/main" val="1857286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1941791581"/>
              </p:ext>
            </p:extLst>
          </p:nvPr>
        </p:nvGraphicFramePr>
        <p:xfrm>
          <a:off x="467544" y="506503"/>
          <a:ext cx="7632848" cy="6008663"/>
        </p:xfrm>
        <a:graphic>
          <a:graphicData uri="http://schemas.openxmlformats.org/drawingml/2006/table">
            <a:tbl>
              <a:tblPr firstRow="1" bandRow="1">
                <a:tableStyleId>{5C22544A-7EE6-4342-B048-85BDC9FD1C3A}</a:tableStyleId>
              </a:tblPr>
              <a:tblGrid>
                <a:gridCol w="401729"/>
                <a:gridCol w="1941689"/>
                <a:gridCol w="2265094"/>
                <a:gridCol w="1350466"/>
                <a:gridCol w="1673870"/>
              </a:tblGrid>
              <a:tr h="417749">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021069">
                <a:tc rowSpan="2">
                  <a:txBody>
                    <a:bodyPr/>
                    <a:lstStyle/>
                    <a:p>
                      <a:pPr algn="ctr"/>
                      <a:r>
                        <a:rPr lang="es-CL" sz="1600" b="1" dirty="0" smtClean="0"/>
                        <a:t>I.3.(30) Horarios</a:t>
                      </a:r>
                      <a:r>
                        <a:rPr lang="es-CL" sz="1600" b="1" baseline="0" dirty="0" smtClean="0"/>
                        <a:t> de atención</a:t>
                      </a:r>
                      <a:endParaRPr lang="es-CL" sz="1600" b="1" dirty="0" smtClean="0"/>
                    </a:p>
                    <a:p>
                      <a:pPr algn="ctr"/>
                      <a:endParaRPr lang="es-CL" sz="1600" b="1" dirty="0"/>
                    </a:p>
                  </a:txBody>
                  <a:tcPr vert="vert270"/>
                </a:tc>
                <a:tc>
                  <a:txBody>
                    <a:bodyPr/>
                    <a:lstStyle/>
                    <a:p>
                      <a:pPr marL="0" algn="ctr" defTabSz="457200" rtl="0" eaLnBrk="1" fontAlgn="t" latinLnBrk="0" hangingPunct="1"/>
                      <a:r>
                        <a:rPr lang="es-ES" sz="1400" b="0" i="0" u="none" strike="noStrike" kern="1200" dirty="0">
                          <a:solidFill>
                            <a:srgbClr val="000000"/>
                          </a:solidFill>
                          <a:effectLst/>
                          <a:latin typeface="Calibri"/>
                          <a:ea typeface="+mn-ea"/>
                          <a:cs typeface="+mn-cs"/>
                        </a:rPr>
                        <a:t>Realizar cursos de capacitación para los funcionarios de las agencias de aduanas durante el último trimestre del presente año. </a:t>
                      </a:r>
                      <a:endParaRPr lang="es-ES" sz="1400" b="0" i="0" u="none" strike="noStrike" kern="1200" dirty="0" smtClean="0">
                        <a:solidFill>
                          <a:srgbClr val="000000"/>
                        </a:solidFill>
                        <a:effectLst/>
                        <a:latin typeface="Calibri"/>
                        <a:ea typeface="+mn-ea"/>
                        <a:cs typeface="+mn-cs"/>
                      </a:endParaRPr>
                    </a:p>
                    <a:p>
                      <a:pPr marL="0" algn="ctr" defTabSz="457200" rtl="0" eaLnBrk="1" fontAlgn="t" latinLnBrk="0" hangingPunct="1"/>
                      <a:endParaRPr lang="es-ES" sz="1400" b="0" i="0" u="none" strike="noStrike" kern="1200" dirty="0" smtClean="0">
                        <a:solidFill>
                          <a:srgbClr val="000000"/>
                        </a:solidFill>
                        <a:effectLst/>
                        <a:latin typeface="Calibri"/>
                        <a:ea typeface="+mn-ea"/>
                        <a:cs typeface="+mn-cs"/>
                      </a:endParaRPr>
                    </a:p>
                    <a:p>
                      <a:pPr marL="0" algn="ctr" defTabSz="457200" rtl="0" eaLnBrk="1" fontAlgn="t" latinLnBrk="0" hangingPunct="1"/>
                      <a:r>
                        <a:rPr lang="es-ES" sz="1400" b="0" i="0" u="none" strike="noStrike" kern="1200" dirty="0" smtClean="0">
                          <a:solidFill>
                            <a:srgbClr val="000000"/>
                          </a:solidFill>
                          <a:effectLst/>
                          <a:latin typeface="Calibri"/>
                          <a:ea typeface="+mn-ea"/>
                          <a:cs typeface="+mn-cs"/>
                        </a:rPr>
                        <a:t>ANAGENA </a:t>
                      </a:r>
                      <a:r>
                        <a:rPr lang="es-ES" sz="1400" b="0" i="0" u="none" strike="noStrike" kern="1200" dirty="0">
                          <a:solidFill>
                            <a:srgbClr val="000000"/>
                          </a:solidFill>
                          <a:effectLst/>
                          <a:latin typeface="Calibri"/>
                          <a:ea typeface="+mn-ea"/>
                          <a:cs typeface="+mn-cs"/>
                        </a:rPr>
                        <a:t>Y Cámara de Comercio son los encargados de coordinar este compromiso.</a:t>
                      </a:r>
                    </a:p>
                  </a:txBody>
                  <a:tcPr marL="9525" marR="9525" marT="9525" marB="0"/>
                </a:tc>
                <a:tc>
                  <a:txBody>
                    <a:bodyPr/>
                    <a:lstStyle/>
                    <a:p>
                      <a:pPr marL="0" algn="ctr" defTabSz="457200" rtl="0" eaLnBrk="1" fontAlgn="t" latinLnBrk="0" hangingPunct="1"/>
                      <a:r>
                        <a:rPr lang="es-ES" sz="1400" b="0" i="0" u="none" strike="noStrike" kern="1200" dirty="0" smtClean="0">
                          <a:solidFill>
                            <a:srgbClr val="000000"/>
                          </a:solidFill>
                          <a:effectLst/>
                          <a:latin typeface="Calibri"/>
                          <a:ea typeface="+mn-ea"/>
                          <a:cs typeface="+mn-cs"/>
                        </a:rPr>
                        <a:t>ANAGENA</a:t>
                      </a:r>
                      <a:r>
                        <a:rPr lang="es-ES" sz="1400" b="0" i="0" u="none" strike="noStrike" kern="1200" baseline="0" dirty="0" smtClean="0">
                          <a:solidFill>
                            <a:srgbClr val="000000"/>
                          </a:solidFill>
                          <a:effectLst/>
                          <a:latin typeface="Calibri"/>
                          <a:ea typeface="+mn-ea"/>
                          <a:cs typeface="+mn-cs"/>
                        </a:rPr>
                        <a:t> comprometió nueva convocatoria a capacitación. Esta se realizará el día 19 de Enero de 2012.</a:t>
                      </a:r>
                      <a:r>
                        <a:rPr lang="es-ES" sz="1400" b="0" i="0" u="none" strike="noStrike" kern="1200" dirty="0" smtClean="0">
                          <a:solidFill>
                            <a:srgbClr val="000000"/>
                          </a:solidFill>
                          <a:effectLst/>
                          <a:latin typeface="Calibri"/>
                          <a:ea typeface="+mn-ea"/>
                          <a:cs typeface="+mn-cs"/>
                        </a:rPr>
                        <a:t> </a:t>
                      </a:r>
                      <a:r>
                        <a:rPr lang="es-ES" sz="1400" b="0" i="0" u="none" strike="noStrike" kern="1200" dirty="0">
                          <a:solidFill>
                            <a:srgbClr val="000000"/>
                          </a:solidFill>
                          <a:effectLst/>
                          <a:latin typeface="Calibri"/>
                          <a:ea typeface="+mn-ea"/>
                          <a:cs typeface="+mn-cs"/>
                        </a:rPr>
                        <a:t>En la oportunidad </a:t>
                      </a:r>
                      <a:r>
                        <a:rPr lang="es-ES" sz="1400" b="0" i="0" u="none" strike="noStrike" kern="1200" dirty="0" smtClean="0">
                          <a:solidFill>
                            <a:srgbClr val="000000"/>
                          </a:solidFill>
                          <a:effectLst/>
                          <a:latin typeface="Calibri"/>
                          <a:ea typeface="+mn-ea"/>
                          <a:cs typeface="+mn-cs"/>
                        </a:rPr>
                        <a:t>expondrán nuevamente, los servicios SAG, Salud, empresa concesionaria </a:t>
                      </a:r>
                      <a:r>
                        <a:rPr lang="es-ES" sz="1400" b="0" i="0" u="none" strike="noStrike" kern="1200" dirty="0">
                          <a:solidFill>
                            <a:srgbClr val="000000"/>
                          </a:solidFill>
                          <a:effectLst/>
                          <a:latin typeface="Calibri"/>
                          <a:ea typeface="+mn-ea"/>
                          <a:cs typeface="+mn-cs"/>
                        </a:rPr>
                        <a:t>y ANAGENA.</a:t>
                      </a:r>
                    </a:p>
                  </a:txBody>
                  <a:tcPr marL="9525" marR="9525" marT="9525" marB="0"/>
                </a:tc>
                <a:tc>
                  <a:txBody>
                    <a:bodyPr/>
                    <a:lstStyle/>
                    <a:p>
                      <a:pPr marL="0" algn="ctr" defTabSz="457200" rtl="0" eaLnBrk="1" fontAlgn="t" latinLnBrk="0" hangingPunct="1"/>
                      <a:r>
                        <a:rPr lang="es-ES" sz="1400" b="0" i="0" u="none" strike="noStrike" kern="1200" dirty="0" smtClean="0">
                          <a:solidFill>
                            <a:srgbClr val="000000"/>
                          </a:solidFill>
                          <a:effectLst/>
                          <a:latin typeface="Calibri"/>
                          <a:ea typeface="+mn-ea"/>
                          <a:cs typeface="+mn-cs"/>
                        </a:rPr>
                        <a:t>19 Enero</a:t>
                      </a:r>
                      <a:endParaRPr lang="es-ES" sz="1400" b="0" i="0" u="none" strike="noStrike" kern="1200" dirty="0">
                        <a:solidFill>
                          <a:srgbClr val="000000"/>
                        </a:solidFill>
                        <a:effectLst/>
                        <a:latin typeface="Calibri"/>
                        <a:ea typeface="+mn-ea"/>
                        <a:cs typeface="+mn-cs"/>
                      </a:endParaRPr>
                    </a:p>
                  </a:txBody>
                  <a:tcPr marL="9525" marR="9525" marT="9525" marB="0"/>
                </a:tc>
                <a:tc>
                  <a:txBody>
                    <a:bodyPr/>
                    <a:lstStyle/>
                    <a:p>
                      <a:pPr marL="0" algn="ctr" defTabSz="457200" rtl="0" eaLnBrk="1" fontAlgn="t" latinLnBrk="0" hangingPunct="1"/>
                      <a:r>
                        <a:rPr lang="es-ES" sz="1400" b="0" i="0" u="none" strike="noStrike" kern="1200" dirty="0" smtClean="0">
                          <a:solidFill>
                            <a:srgbClr val="000000"/>
                          </a:solidFill>
                          <a:effectLst/>
                          <a:latin typeface="Calibri"/>
                          <a:ea typeface="+mn-ea"/>
                          <a:cs typeface="+mn-cs"/>
                        </a:rPr>
                        <a:t>Se pondrá especial cuidado en realizar una</a:t>
                      </a:r>
                      <a:r>
                        <a:rPr lang="es-ES" sz="1400" b="0" i="0" u="none" strike="noStrike" kern="1200" baseline="0" dirty="0" smtClean="0">
                          <a:solidFill>
                            <a:srgbClr val="000000"/>
                          </a:solidFill>
                          <a:effectLst/>
                          <a:latin typeface="Calibri"/>
                          <a:ea typeface="+mn-ea"/>
                          <a:cs typeface="+mn-cs"/>
                        </a:rPr>
                        <a:t> buena convocatoria que asegure </a:t>
                      </a:r>
                      <a:r>
                        <a:rPr lang="es-ES" sz="1400" b="0" i="0" u="none" strike="noStrike" kern="1200" dirty="0" smtClean="0">
                          <a:solidFill>
                            <a:srgbClr val="000000"/>
                          </a:solidFill>
                          <a:effectLst/>
                          <a:latin typeface="Calibri"/>
                          <a:ea typeface="+mn-ea"/>
                          <a:cs typeface="+mn-cs"/>
                        </a:rPr>
                        <a:t>asistencia </a:t>
                      </a:r>
                      <a:r>
                        <a:rPr lang="es-ES" sz="1400" b="0" i="0" u="none" strike="noStrike" kern="1200" dirty="0">
                          <a:solidFill>
                            <a:srgbClr val="000000"/>
                          </a:solidFill>
                          <a:effectLst/>
                          <a:latin typeface="Calibri"/>
                          <a:ea typeface="+mn-ea"/>
                          <a:cs typeface="+mn-cs"/>
                        </a:rPr>
                        <a:t>de </a:t>
                      </a:r>
                      <a:r>
                        <a:rPr lang="es-ES" sz="1400" b="0" i="0" u="none" strike="noStrike" kern="1200" dirty="0" smtClean="0">
                          <a:solidFill>
                            <a:srgbClr val="000000"/>
                          </a:solidFill>
                          <a:effectLst/>
                          <a:latin typeface="Calibri"/>
                          <a:ea typeface="+mn-ea"/>
                          <a:cs typeface="+mn-cs"/>
                        </a:rPr>
                        <a:t>los </a:t>
                      </a:r>
                      <a:r>
                        <a:rPr lang="es-ES" sz="1400" b="0" i="0" u="none" strike="noStrike" kern="1200" dirty="0">
                          <a:solidFill>
                            <a:srgbClr val="000000"/>
                          </a:solidFill>
                          <a:effectLst/>
                          <a:latin typeface="Calibri"/>
                          <a:ea typeface="+mn-ea"/>
                          <a:cs typeface="+mn-cs"/>
                        </a:rPr>
                        <a:t>asociados. </a:t>
                      </a:r>
                    </a:p>
                  </a:txBody>
                  <a:tcPr marL="9525" marR="9525" marT="9525" marB="0"/>
                </a:tc>
              </a:tr>
              <a:tr h="2055461">
                <a:tc vMerge="1">
                  <a:txBody>
                    <a:bodyPr/>
                    <a:lstStyle/>
                    <a:p>
                      <a:pPr algn="ctr"/>
                      <a:endParaRPr lang="es-CL" sz="1600" b="1" dirty="0"/>
                    </a:p>
                  </a:txBody>
                  <a:tcPr vert="vert270"/>
                </a:tc>
                <a:tc>
                  <a:txBody>
                    <a:bodyPr/>
                    <a:lstStyle/>
                    <a:p>
                      <a:pPr marL="0" algn="ctr" defTabSz="457200" rtl="0" eaLnBrk="1" fontAlgn="t" latinLnBrk="0" hangingPunct="1"/>
                      <a:r>
                        <a:rPr lang="es-ES" sz="1400" b="0" i="0" u="none" strike="noStrike" kern="1200" dirty="0">
                          <a:solidFill>
                            <a:srgbClr val="000000"/>
                          </a:solidFill>
                          <a:effectLst/>
                          <a:latin typeface="Calibri"/>
                          <a:ea typeface="+mn-ea"/>
                          <a:cs typeface="+mn-cs"/>
                        </a:rPr>
                        <a:t>Implementación de medidas para utilizar de mejor manera el horario hábil sobre la base de los resultados del estudio en enero de 2012. </a:t>
                      </a:r>
                    </a:p>
                  </a:txBody>
                  <a:tcPr marL="9525" marR="9525" marT="9525" marB="0" anchor="ctr"/>
                </a:tc>
                <a:tc>
                  <a:txBody>
                    <a:bodyPr/>
                    <a:lstStyle/>
                    <a:p>
                      <a:pPr marL="0" algn="ctr" defTabSz="457200" rtl="0" eaLnBrk="1" fontAlgn="t" latinLnBrk="0" hangingPunct="1"/>
                      <a:r>
                        <a:rPr lang="es-ES" sz="1400" b="0" i="0" u="none" strike="noStrike" kern="1200" dirty="0" smtClean="0">
                          <a:solidFill>
                            <a:srgbClr val="000000"/>
                          </a:solidFill>
                          <a:effectLst/>
                          <a:latin typeface="Calibri"/>
                          <a:ea typeface="+mn-ea"/>
                          <a:cs typeface="+mn-cs"/>
                        </a:rPr>
                        <a:t>En reunión de mesa público privada del día 5 de Diciembre se conformaron mesas</a:t>
                      </a:r>
                      <a:r>
                        <a:rPr lang="es-ES" sz="1400" b="0" i="0" u="none" strike="noStrike" kern="1200" baseline="0" dirty="0" smtClean="0">
                          <a:solidFill>
                            <a:srgbClr val="000000"/>
                          </a:solidFill>
                          <a:effectLst/>
                          <a:latin typeface="Calibri"/>
                          <a:ea typeface="+mn-ea"/>
                          <a:cs typeface="+mn-cs"/>
                        </a:rPr>
                        <a:t> chicas de trabajo: mesa 24/7; mesa despachos con inspección y mesa de despachos sin inspección. La idea es analizar causas probables que demoran el despacho de camiones y proponer soluciones a la mesa ampliada que se reunirá el 26 de Enero. </a:t>
                      </a:r>
                      <a:endParaRPr lang="es-ES" sz="1400" b="0" i="0" u="none" strike="noStrike" kern="1200" dirty="0">
                        <a:solidFill>
                          <a:srgbClr val="000000"/>
                        </a:solidFill>
                        <a:effectLst/>
                        <a:latin typeface="Calibri"/>
                        <a:ea typeface="+mn-ea"/>
                        <a:cs typeface="+mn-cs"/>
                      </a:endParaRPr>
                    </a:p>
                  </a:txBody>
                  <a:tcPr marL="9525" marR="9525" marT="9525" marB="0"/>
                </a:tc>
                <a:tc>
                  <a:txBody>
                    <a:bodyPr/>
                    <a:lstStyle/>
                    <a:p>
                      <a:pPr marL="0" algn="ctr" defTabSz="457200" rtl="0" eaLnBrk="1" fontAlgn="t" latinLnBrk="0" hangingPunct="1"/>
                      <a:r>
                        <a:rPr lang="es-ES" sz="1400" b="0" i="0" u="none" strike="noStrike" kern="1200" dirty="0" smtClean="0">
                          <a:solidFill>
                            <a:srgbClr val="000000"/>
                          </a:solidFill>
                          <a:effectLst/>
                          <a:latin typeface="Calibri"/>
                          <a:ea typeface="+mn-ea"/>
                          <a:cs typeface="+mn-cs"/>
                        </a:rPr>
                        <a:t>26 Enero</a:t>
                      </a:r>
                      <a:endParaRPr lang="es-ES" sz="1400" b="0" i="0" u="none" strike="noStrike" kern="1200" dirty="0">
                        <a:solidFill>
                          <a:srgbClr val="000000"/>
                        </a:solidFill>
                        <a:effectLst/>
                        <a:latin typeface="Calibri"/>
                        <a:ea typeface="+mn-ea"/>
                        <a:cs typeface="+mn-cs"/>
                      </a:endParaRPr>
                    </a:p>
                  </a:txBody>
                  <a:tcPr marL="9525" marR="9525" marT="9525" marB="0"/>
                </a:tc>
                <a:tc>
                  <a:txBody>
                    <a:bodyPr/>
                    <a:lstStyle/>
                    <a:p>
                      <a:pPr marL="0" algn="ctr" defTabSz="457200" rtl="0" eaLnBrk="1" fontAlgn="t" latinLnBrk="0" hangingPunct="1"/>
                      <a:r>
                        <a:rPr lang="es-ES" sz="1400" b="0" i="0" u="none" strike="noStrike" kern="1200" dirty="0" smtClean="0">
                          <a:solidFill>
                            <a:srgbClr val="000000"/>
                          </a:solidFill>
                          <a:effectLst/>
                          <a:latin typeface="Calibri"/>
                          <a:ea typeface="+mn-ea"/>
                          <a:cs typeface="+mn-cs"/>
                        </a:rPr>
                        <a:t>Las</a:t>
                      </a:r>
                      <a:r>
                        <a:rPr lang="es-ES" sz="1400" b="0" i="0" u="none" strike="noStrike" kern="1200" baseline="0" dirty="0" smtClean="0">
                          <a:solidFill>
                            <a:srgbClr val="000000"/>
                          </a:solidFill>
                          <a:effectLst/>
                          <a:latin typeface="Calibri"/>
                          <a:ea typeface="+mn-ea"/>
                          <a:cs typeface="+mn-cs"/>
                        </a:rPr>
                        <a:t> mesa han estado reuniéndose y juntando antecedentes  para presentar en mesa ampliada.</a:t>
                      </a:r>
                      <a:r>
                        <a:rPr lang="es-ES" sz="1400" b="0" i="0" u="none" strike="noStrike" kern="1200" dirty="0" smtClean="0">
                          <a:solidFill>
                            <a:srgbClr val="000000"/>
                          </a:solidFill>
                          <a:effectLst/>
                          <a:latin typeface="Calibri"/>
                          <a:ea typeface="+mn-ea"/>
                          <a:cs typeface="+mn-cs"/>
                        </a:rPr>
                        <a:t> </a:t>
                      </a:r>
                      <a:endParaRPr lang="es-ES" sz="1400" b="0" i="0" u="none" strike="noStrike" kern="1200" dirty="0">
                        <a:solidFill>
                          <a:srgbClr val="000000"/>
                        </a:solidFill>
                        <a:effectLst/>
                        <a:latin typeface="Calibri"/>
                        <a:ea typeface="+mn-ea"/>
                        <a:cs typeface="+mn-cs"/>
                      </a:endParaRPr>
                    </a:p>
                  </a:txBody>
                  <a:tcPr marL="9525" marR="9525" marT="9525" marB="0"/>
                </a:tc>
              </a:tr>
            </a:tbl>
          </a:graphicData>
        </a:graphic>
      </p:graphicFrame>
    </p:spTree>
    <p:extLst>
      <p:ext uri="{BB962C8B-B14F-4D97-AF65-F5344CB8AC3E}">
        <p14:creationId xmlns:p14="http://schemas.microsoft.com/office/powerpoint/2010/main" val="2624761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786798853"/>
              </p:ext>
            </p:extLst>
          </p:nvPr>
        </p:nvGraphicFramePr>
        <p:xfrm>
          <a:off x="467544" y="506503"/>
          <a:ext cx="7632848" cy="3597194"/>
        </p:xfrm>
        <a:graphic>
          <a:graphicData uri="http://schemas.openxmlformats.org/drawingml/2006/table">
            <a:tbl>
              <a:tblPr firstRow="1" bandRow="1">
                <a:tableStyleId>{5C22544A-7EE6-4342-B048-85BDC9FD1C3A}</a:tableStyleId>
              </a:tblPr>
              <a:tblGrid>
                <a:gridCol w="401729"/>
                <a:gridCol w="1941689"/>
                <a:gridCol w="2265094"/>
                <a:gridCol w="1350466"/>
                <a:gridCol w="1673870"/>
              </a:tblGrid>
              <a:tr h="417749">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021069">
                <a:tc>
                  <a:txBody>
                    <a:bodyPr/>
                    <a:lstStyle/>
                    <a:p>
                      <a:pPr algn="ctr"/>
                      <a:r>
                        <a:rPr lang="es-CL" sz="1600" b="1" dirty="0" smtClean="0"/>
                        <a:t>I.3.(30) Horarios</a:t>
                      </a:r>
                      <a:r>
                        <a:rPr lang="es-CL" sz="1600" b="1" baseline="0" dirty="0" smtClean="0"/>
                        <a:t> de atención</a:t>
                      </a:r>
                      <a:endParaRPr lang="es-CL" sz="1600" b="1" dirty="0" smtClean="0"/>
                    </a:p>
                    <a:p>
                      <a:pPr algn="ctr"/>
                      <a:endParaRPr lang="es-CL" sz="1600" b="1" dirty="0"/>
                    </a:p>
                  </a:txBody>
                  <a:tcPr vert="vert270"/>
                </a:tc>
                <a:tc>
                  <a:txBody>
                    <a:bodyPr/>
                    <a:lstStyle/>
                    <a:p>
                      <a:pPr marL="0" algn="ctr" defTabSz="457200" rtl="0" eaLnBrk="1" fontAlgn="t" latinLnBrk="0" hangingPunct="1"/>
                      <a:r>
                        <a:rPr lang="es-ES" sz="1600" b="0" i="0" u="none" strike="noStrike" kern="1200" dirty="0" smtClean="0">
                          <a:solidFill>
                            <a:srgbClr val="000000"/>
                          </a:solidFill>
                          <a:effectLst/>
                          <a:latin typeface="Calibri"/>
                          <a:ea typeface="+mn-ea"/>
                          <a:cs typeface="+mn-cs"/>
                        </a:rPr>
                        <a:t>El compromiso </a:t>
                      </a:r>
                      <a:r>
                        <a:rPr lang="es-ES" sz="1600" b="0" i="0" u="none" strike="noStrike" kern="1200" dirty="0">
                          <a:solidFill>
                            <a:srgbClr val="000000"/>
                          </a:solidFill>
                          <a:effectLst/>
                          <a:latin typeface="Calibri"/>
                          <a:ea typeface="+mn-ea"/>
                          <a:cs typeface="+mn-cs"/>
                        </a:rPr>
                        <a:t>de la reunión mesa público privada en PTLA  es completar planilla de trazabilidad agregando información de los actores privados del sistema. El plazo para este compromiso vence el día 24 de Noviembre fecha en que se ha convocado a una nueva reunión.</a:t>
                      </a:r>
                    </a:p>
                  </a:txBody>
                  <a:tcPr marL="9525" marR="9525" marT="9525" marB="0" anchor="ctr"/>
                </a:tc>
                <a:tc>
                  <a:txBody>
                    <a:bodyPr/>
                    <a:lstStyle/>
                    <a:p>
                      <a:pPr marL="0" algn="ctr" defTabSz="457200" rtl="0" eaLnBrk="1" fontAlgn="t" latinLnBrk="0" hangingPunct="1"/>
                      <a:r>
                        <a:rPr lang="es-ES" sz="1600" b="0" i="0" u="none" strike="noStrike" kern="1200" dirty="0" smtClean="0">
                          <a:solidFill>
                            <a:srgbClr val="000000"/>
                          </a:solidFill>
                          <a:effectLst/>
                          <a:latin typeface="Calibri"/>
                          <a:ea typeface="+mn-ea"/>
                          <a:cs typeface="+mn-cs"/>
                        </a:rPr>
                        <a:t>En reunión del día 5 de Diciembre </a:t>
                      </a:r>
                      <a:r>
                        <a:rPr lang="es-ES" sz="1600" b="0" i="0" u="none" strike="noStrike" kern="1200" dirty="0" err="1" smtClean="0">
                          <a:solidFill>
                            <a:srgbClr val="000000"/>
                          </a:solidFill>
                          <a:effectLst/>
                          <a:latin typeface="Calibri"/>
                          <a:ea typeface="+mn-ea"/>
                          <a:cs typeface="+mn-cs"/>
                        </a:rPr>
                        <a:t>Anagena</a:t>
                      </a:r>
                      <a:r>
                        <a:rPr lang="es-ES" sz="1600" b="0" i="0" u="none" strike="noStrike" kern="1200" dirty="0" smtClean="0">
                          <a:solidFill>
                            <a:srgbClr val="000000"/>
                          </a:solidFill>
                          <a:effectLst/>
                          <a:latin typeface="Calibri"/>
                          <a:ea typeface="+mn-ea"/>
                          <a:cs typeface="+mn-cs"/>
                        </a:rPr>
                        <a:t> y Cámara aduanera presentaron datos para completar planilla de trazabilidad. Se acordó crear</a:t>
                      </a:r>
                      <a:r>
                        <a:rPr lang="es-ES" sz="1600" b="0" i="0" u="none" strike="noStrike" kern="1200" baseline="0" dirty="0" smtClean="0">
                          <a:solidFill>
                            <a:srgbClr val="000000"/>
                          </a:solidFill>
                          <a:effectLst/>
                          <a:latin typeface="Calibri"/>
                          <a:ea typeface="+mn-ea"/>
                          <a:cs typeface="+mn-cs"/>
                        </a:rPr>
                        <a:t> mesas de trabajo público privada para analizar los temas con detalle.</a:t>
                      </a:r>
                      <a:endParaRPr lang="es-ES" sz="1600" b="0" i="0" u="none" strike="noStrike" kern="1200" dirty="0">
                        <a:solidFill>
                          <a:srgbClr val="000000"/>
                        </a:solidFill>
                        <a:effectLst/>
                        <a:latin typeface="Calibri"/>
                        <a:ea typeface="+mn-ea"/>
                        <a:cs typeface="+mn-cs"/>
                      </a:endParaRPr>
                    </a:p>
                  </a:txBody>
                  <a:tcPr marL="9525" marR="9525" marT="9525" marB="0"/>
                </a:tc>
                <a:tc>
                  <a:txBody>
                    <a:bodyPr/>
                    <a:lstStyle/>
                    <a:p>
                      <a:pPr marL="0" algn="ctr" defTabSz="457200" rtl="0" eaLnBrk="1" fontAlgn="t" latinLnBrk="0" hangingPunct="1"/>
                      <a:r>
                        <a:rPr lang="es-ES" sz="1600" b="0" i="0" u="none" strike="noStrike" kern="1200" dirty="0" smtClean="0">
                          <a:solidFill>
                            <a:srgbClr val="000000"/>
                          </a:solidFill>
                          <a:effectLst/>
                          <a:latin typeface="Calibri"/>
                          <a:ea typeface="+mn-ea"/>
                          <a:cs typeface="+mn-cs"/>
                        </a:rPr>
                        <a:t>26 de Enero</a:t>
                      </a:r>
                      <a:endParaRPr lang="es-ES" sz="1600" b="0" i="0" u="none" strike="noStrike" kern="1200" dirty="0">
                        <a:solidFill>
                          <a:srgbClr val="000000"/>
                        </a:solidFill>
                        <a:effectLst/>
                        <a:latin typeface="Calibri"/>
                        <a:ea typeface="+mn-ea"/>
                        <a:cs typeface="+mn-cs"/>
                      </a:endParaRPr>
                    </a:p>
                  </a:txBody>
                  <a:tcPr marL="9525" marR="9525" marT="9525" marB="0"/>
                </a:tc>
                <a:tc>
                  <a:txBody>
                    <a:bodyPr/>
                    <a:lstStyle/>
                    <a:p>
                      <a:pPr marL="0" algn="ctr" defTabSz="457200" rtl="0" eaLnBrk="1" fontAlgn="t" latinLnBrk="0" hangingPunct="1"/>
                      <a:r>
                        <a:rPr lang="es-ES" sz="1600" b="0" i="0" u="none" strike="noStrike" kern="1200" dirty="0">
                          <a:solidFill>
                            <a:srgbClr val="000000"/>
                          </a:solidFill>
                          <a:effectLst/>
                          <a:latin typeface="Calibri"/>
                          <a:ea typeface="+mn-ea"/>
                          <a:cs typeface="+mn-cs"/>
                        </a:rPr>
                        <a:t> </a:t>
                      </a:r>
                      <a:endParaRPr lang="es-ES" sz="1600" b="0" i="0" u="none" strike="noStrike" kern="1200" dirty="0" smtClean="0">
                        <a:solidFill>
                          <a:srgbClr val="000000"/>
                        </a:solidFill>
                        <a:effectLst/>
                        <a:latin typeface="Calibri"/>
                        <a:ea typeface="+mn-ea"/>
                        <a:cs typeface="+mn-cs"/>
                      </a:endParaRPr>
                    </a:p>
                    <a:p>
                      <a:pPr marL="0" algn="ctr" defTabSz="457200" rtl="0" eaLnBrk="1" fontAlgn="t" latinLnBrk="0" hangingPunct="1"/>
                      <a:endParaRPr lang="es-ES" sz="1600" b="0" i="0" u="none" strike="noStrike" kern="1200" dirty="0">
                        <a:solidFill>
                          <a:srgbClr val="000000"/>
                        </a:solidFill>
                        <a:effectLst/>
                        <a:latin typeface="Calibri"/>
                        <a:ea typeface="+mn-ea"/>
                        <a:cs typeface="+mn-cs"/>
                      </a:endParaRPr>
                    </a:p>
                  </a:txBody>
                  <a:tcPr marL="9525" marR="9525" marT="9525" marB="0"/>
                </a:tc>
              </a:tr>
            </a:tbl>
          </a:graphicData>
        </a:graphic>
      </p:graphicFrame>
    </p:spTree>
    <p:extLst>
      <p:ext uri="{BB962C8B-B14F-4D97-AF65-F5344CB8AC3E}">
        <p14:creationId xmlns:p14="http://schemas.microsoft.com/office/powerpoint/2010/main" val="37167238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118047049"/>
              </p:ext>
            </p:extLst>
          </p:nvPr>
        </p:nvGraphicFramePr>
        <p:xfrm>
          <a:off x="179512" y="1124745"/>
          <a:ext cx="8640961" cy="4104455"/>
        </p:xfrm>
        <a:graphic>
          <a:graphicData uri="http://schemas.openxmlformats.org/drawingml/2006/table">
            <a:tbl>
              <a:tblPr firstRow="1" bandRow="1">
                <a:tableStyleId>{5C22544A-7EE6-4342-B048-85BDC9FD1C3A}</a:tableStyleId>
              </a:tblPr>
              <a:tblGrid>
                <a:gridCol w="454788"/>
                <a:gridCol w="2198139"/>
                <a:gridCol w="2273937"/>
                <a:gridCol w="1819151"/>
                <a:gridCol w="1894946"/>
              </a:tblGrid>
              <a:tr h="44680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657648">
                <a:tc>
                  <a:txBody>
                    <a:bodyPr/>
                    <a:lstStyle/>
                    <a:p>
                      <a:pPr algn="ctr"/>
                      <a:r>
                        <a:rPr lang="es-CL" sz="1600" b="1" baseline="0" dirty="0" smtClean="0"/>
                        <a:t>I.5 Recepción e inspección de graneles</a:t>
                      </a:r>
                      <a:endParaRPr lang="es-CL" sz="1600" b="1" dirty="0"/>
                    </a:p>
                  </a:txBody>
                  <a:tcPr vert="vert270"/>
                </a:tc>
                <a:tc>
                  <a:txBody>
                    <a:bodyPr/>
                    <a:lstStyle/>
                    <a:p>
                      <a:pPr algn="ctr" fontAlgn="ctr"/>
                      <a:r>
                        <a:rPr lang="es-ES" sz="1600" b="0" i="0" u="none" strike="noStrike" dirty="0" smtClean="0">
                          <a:solidFill>
                            <a:srgbClr val="000000"/>
                          </a:solidFill>
                          <a:effectLst/>
                          <a:latin typeface="Calibri"/>
                        </a:rPr>
                        <a:t>Los gremios </a:t>
                      </a:r>
                      <a:r>
                        <a:rPr lang="es-ES" sz="1600" b="0" i="0" u="none" strike="noStrike" dirty="0">
                          <a:solidFill>
                            <a:srgbClr val="000000"/>
                          </a:solidFill>
                          <a:effectLst/>
                          <a:latin typeface="Calibri"/>
                        </a:rPr>
                        <a:t>enviarán un listado con los puertos más importantes donde se presentan estos problemas y un análisis </a:t>
                      </a:r>
                      <a:r>
                        <a:rPr lang="es-ES" sz="1600" b="0" i="0" u="none" strike="noStrike" dirty="0" smtClean="0">
                          <a:solidFill>
                            <a:srgbClr val="000000"/>
                          </a:solidFill>
                          <a:effectLst/>
                          <a:latin typeface="Calibri"/>
                        </a:rPr>
                        <a:t>individual respecto </a:t>
                      </a:r>
                      <a:r>
                        <a:rPr lang="es-ES" sz="1600" b="0" i="0" u="none" strike="noStrike" dirty="0">
                          <a:solidFill>
                            <a:srgbClr val="000000"/>
                          </a:solidFill>
                          <a:effectLst/>
                          <a:latin typeface="Calibri"/>
                        </a:rPr>
                        <a:t>a distancias de los sitios de atraque de estos puertos con el continente y sitios poblados. Lo anterior para evaluar las condiciones que permitan hacer fumigación sin tener que salir “a la gira”.</a:t>
                      </a:r>
                    </a:p>
                  </a:txBody>
                  <a:tcPr marL="9525" marR="9525" marT="9525" marB="0" anchor="ctr"/>
                </a:tc>
                <a:tc>
                  <a:txBody>
                    <a:bodyPr/>
                    <a:lstStyle/>
                    <a:p>
                      <a:pPr algn="ctr" fontAlgn="ctr"/>
                      <a:r>
                        <a:rPr lang="es-ES" sz="1600" b="0" i="0" u="none" strike="noStrike" dirty="0">
                          <a:solidFill>
                            <a:srgbClr val="000000"/>
                          </a:solidFill>
                          <a:effectLst/>
                          <a:latin typeface="Calibri"/>
                        </a:rPr>
                        <a:t>En reunión anterior, gremios no presentaron listado de puertos pero insistieron en trabajar este tema. Se comprometieron a levantar un estudio de distancias entre embarcaciones y el territorio y entre embarcaciones y poblados aledaños.</a:t>
                      </a:r>
                    </a:p>
                  </a:txBody>
                  <a:tcPr marL="9525" marR="9525" marT="9525" marB="0" anchor="ctr"/>
                </a:tc>
                <a:tc>
                  <a:txBody>
                    <a:bodyPr/>
                    <a:lstStyle/>
                    <a:p>
                      <a:pPr algn="ctr" fontAlgn="ctr"/>
                      <a:r>
                        <a:rPr lang="es-ES" sz="1600" b="0" i="0" u="none" strike="noStrike" dirty="0">
                          <a:solidFill>
                            <a:srgbClr val="000000"/>
                          </a:solidFill>
                          <a:effectLst/>
                          <a:latin typeface="Calibri"/>
                        </a:rPr>
                        <a:t>Entrega de </a:t>
                      </a:r>
                      <a:r>
                        <a:rPr lang="es-ES" sz="1600" b="0" i="0" u="none" strike="noStrike" dirty="0" smtClean="0">
                          <a:solidFill>
                            <a:srgbClr val="000000"/>
                          </a:solidFill>
                          <a:effectLst/>
                          <a:latin typeface="Calibri"/>
                        </a:rPr>
                        <a:t>información reunión del 10 de enero</a:t>
                      </a:r>
                      <a:endParaRPr lang="es-ES" sz="1600" b="0" i="0" u="none" strike="noStrike" dirty="0">
                        <a:solidFill>
                          <a:srgbClr val="000000"/>
                        </a:solidFill>
                        <a:effectLst/>
                        <a:latin typeface="Calibri"/>
                      </a:endParaRPr>
                    </a:p>
                  </a:txBody>
                  <a:tcPr marL="9525" marR="9525" marT="9525" marB="0" anchor="ctr"/>
                </a:tc>
                <a:tc>
                  <a:txBody>
                    <a:bodyPr/>
                    <a:lstStyle/>
                    <a:p>
                      <a:pPr algn="ctr"/>
                      <a:endParaRPr lang="es-CL" sz="1600" dirty="0"/>
                    </a:p>
                  </a:txBody>
                  <a:tcPr/>
                </a:tc>
              </a:tr>
            </a:tbl>
          </a:graphicData>
        </a:graphic>
      </p:graphicFrame>
    </p:spTree>
    <p:extLst>
      <p:ext uri="{BB962C8B-B14F-4D97-AF65-F5344CB8AC3E}">
        <p14:creationId xmlns:p14="http://schemas.microsoft.com/office/powerpoint/2010/main" val="26475248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978260950"/>
              </p:ext>
            </p:extLst>
          </p:nvPr>
        </p:nvGraphicFramePr>
        <p:xfrm>
          <a:off x="323528" y="1052737"/>
          <a:ext cx="8424937" cy="3960440"/>
        </p:xfrm>
        <a:graphic>
          <a:graphicData uri="http://schemas.openxmlformats.org/drawingml/2006/table">
            <a:tbl>
              <a:tblPr firstRow="1" bandRow="1">
                <a:tableStyleId>{5C22544A-7EE6-4342-B048-85BDC9FD1C3A}</a:tableStyleId>
              </a:tblPr>
              <a:tblGrid>
                <a:gridCol w="443418"/>
                <a:gridCol w="2143186"/>
                <a:gridCol w="2217088"/>
                <a:gridCol w="1773672"/>
                <a:gridCol w="1847573"/>
              </a:tblGrid>
              <a:tr h="668956">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291484">
                <a:tc>
                  <a:txBody>
                    <a:bodyPr/>
                    <a:lstStyle/>
                    <a:p>
                      <a:pPr algn="ctr"/>
                      <a:r>
                        <a:rPr lang="es-CL" sz="1600" b="1" dirty="0" smtClean="0"/>
                        <a:t>I.6 Apertura de store.</a:t>
                      </a:r>
                      <a:endParaRPr lang="es-CL" sz="1600" b="1" dirty="0"/>
                    </a:p>
                  </a:txBody>
                  <a:tcPr vert="vert270"/>
                </a:tc>
                <a:tc>
                  <a:txBody>
                    <a:bodyPr/>
                    <a:lstStyle/>
                    <a:p>
                      <a:pPr algn="ctr" fontAlgn="ctr"/>
                      <a:r>
                        <a:rPr lang="es-ES" sz="1600" b="0" i="0" u="none" strike="noStrike" dirty="0">
                          <a:solidFill>
                            <a:srgbClr val="000000"/>
                          </a:solidFill>
                          <a:effectLst/>
                          <a:latin typeface="Calibri"/>
                        </a:rPr>
                        <a:t>Coordinar charla conceptual para explicar las principales plagas y alimentos que no pueden ingresar al país. </a:t>
                      </a:r>
                      <a:endParaRPr lang="es-ES" sz="1600" b="0" i="0" u="none" strike="noStrike" dirty="0" smtClean="0">
                        <a:solidFill>
                          <a:srgbClr val="000000"/>
                        </a:solidFill>
                        <a:effectLst/>
                        <a:latin typeface="Calibri"/>
                      </a:endParaRPr>
                    </a:p>
                    <a:p>
                      <a:pPr algn="ctr" fontAlgn="ctr"/>
                      <a:endParaRPr lang="es-ES" sz="1600" b="0" i="0" u="none" strike="noStrike" dirty="0" smtClean="0">
                        <a:solidFill>
                          <a:srgbClr val="000000"/>
                        </a:solidFill>
                        <a:effectLst/>
                        <a:latin typeface="Calibri"/>
                      </a:endParaRPr>
                    </a:p>
                    <a:p>
                      <a:pPr algn="ctr" fontAlgn="ctr"/>
                      <a:r>
                        <a:rPr lang="es-ES" sz="1600" b="0" i="0" u="none" strike="noStrike" dirty="0" smtClean="0">
                          <a:solidFill>
                            <a:srgbClr val="000000"/>
                          </a:solidFill>
                          <a:effectLst/>
                          <a:latin typeface="Calibri"/>
                        </a:rPr>
                        <a:t>Los</a:t>
                      </a:r>
                      <a:r>
                        <a:rPr lang="es-ES" sz="1600" b="0" i="0" u="none" strike="noStrike" baseline="0" dirty="0" smtClean="0">
                          <a:solidFill>
                            <a:srgbClr val="000000"/>
                          </a:solidFill>
                          <a:effectLst/>
                          <a:latin typeface="Calibri"/>
                        </a:rPr>
                        <a:t> g</a:t>
                      </a:r>
                      <a:r>
                        <a:rPr lang="es-ES" sz="1600" b="0" i="0" u="none" strike="noStrike" dirty="0" smtClean="0">
                          <a:solidFill>
                            <a:srgbClr val="000000"/>
                          </a:solidFill>
                          <a:effectLst/>
                          <a:latin typeface="Calibri"/>
                        </a:rPr>
                        <a:t>remios </a:t>
                      </a:r>
                      <a:r>
                        <a:rPr lang="es-ES" sz="1600" b="0" i="0" u="none" strike="noStrike" dirty="0">
                          <a:solidFill>
                            <a:srgbClr val="000000"/>
                          </a:solidFill>
                          <a:effectLst/>
                          <a:latin typeface="Calibri"/>
                        </a:rPr>
                        <a:t>se comprometen a indicar fecha y lugar en que pueden desarrollarse estas charlas.</a:t>
                      </a:r>
                    </a:p>
                  </a:txBody>
                  <a:tcPr marL="9525" marR="9525" marT="9525" marB="0" anchor="ctr"/>
                </a:tc>
                <a:tc>
                  <a:txBody>
                    <a:bodyPr/>
                    <a:lstStyle/>
                    <a:p>
                      <a:pPr algn="ctr" fontAlgn="ctr"/>
                      <a:r>
                        <a:rPr lang="es-ES" sz="1600" b="0" i="0" u="none" strike="noStrike" dirty="0" smtClean="0">
                          <a:solidFill>
                            <a:srgbClr val="000000"/>
                          </a:solidFill>
                          <a:effectLst/>
                          <a:latin typeface="Calibri"/>
                        </a:rPr>
                        <a:t>Fecha de capacitación: Pendiente</a:t>
                      </a:r>
                      <a:endParaRPr lang="es-ES" sz="1600" b="0" i="0" u="none" strike="noStrike" dirty="0">
                        <a:solidFill>
                          <a:srgbClr val="000000"/>
                        </a:solidFill>
                        <a:effectLst/>
                        <a:latin typeface="Calibri"/>
                      </a:endParaRPr>
                    </a:p>
                  </a:txBody>
                  <a:tcPr marL="9525" marR="9525" marT="9525" marB="0" anchor="ct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s-ES" sz="1600" b="0" i="0" u="none" strike="noStrike" dirty="0" smtClean="0">
                          <a:solidFill>
                            <a:srgbClr val="000000"/>
                          </a:solidFill>
                          <a:effectLst/>
                          <a:latin typeface="+mn-lt"/>
                        </a:rPr>
                        <a:t>Entrega de información reunión del 10 de enero.</a:t>
                      </a:r>
                      <a:endParaRPr lang="es-ES" sz="1600" b="0" i="0" u="none" strike="noStrike" dirty="0">
                        <a:solidFill>
                          <a:srgbClr val="000000"/>
                        </a:solidFill>
                        <a:effectLst/>
                        <a:latin typeface="Calibri"/>
                      </a:endParaRPr>
                    </a:p>
                  </a:txBody>
                  <a:tcPr marL="9525" marR="9525" marT="9525" marB="0" anchor="ctr"/>
                </a:tc>
                <a:tc>
                  <a:txBody>
                    <a:bodyPr/>
                    <a:lstStyle/>
                    <a:p>
                      <a:pPr algn="ctr" fontAlgn="t"/>
                      <a:endParaRPr lang="es-CL" sz="1600" b="1" i="1" u="none" strike="noStrike" dirty="0">
                        <a:solidFill>
                          <a:srgbClr val="000000"/>
                        </a:solidFill>
                        <a:effectLst/>
                        <a:latin typeface="+mn-lt"/>
                      </a:endParaRPr>
                    </a:p>
                  </a:txBody>
                  <a:tcPr marL="9525" marR="9525" marT="9525" marB="0"/>
                </a:tc>
              </a:tr>
            </a:tbl>
          </a:graphicData>
        </a:graphic>
      </p:graphicFrame>
    </p:spTree>
    <p:extLst>
      <p:ext uri="{BB962C8B-B14F-4D97-AF65-F5344CB8AC3E}">
        <p14:creationId xmlns:p14="http://schemas.microsoft.com/office/powerpoint/2010/main" val="345340001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482</TotalTime>
  <Words>818</Words>
  <Application>Microsoft Office PowerPoint</Application>
  <PresentationFormat>Presentación en pantalla (4:3)</PresentationFormat>
  <Paragraphs>114</Paragraphs>
  <Slides>10</Slides>
  <Notes>10</Notes>
  <HiddenSlides>0</HiddenSlides>
  <MMClips>0</MMClips>
  <ScaleCrop>false</ScaleCrop>
  <HeadingPairs>
    <vt:vector size="4" baseType="variant">
      <vt:variant>
        <vt:lpstr>Tema</vt:lpstr>
      </vt:variant>
      <vt:variant>
        <vt:i4>3</vt:i4>
      </vt:variant>
      <vt:variant>
        <vt:lpstr>Títulos de diapositiva</vt:lpstr>
      </vt:variant>
      <vt:variant>
        <vt:i4>10</vt:i4>
      </vt:variant>
    </vt:vector>
  </HeadingPairs>
  <TitlesOfParts>
    <vt:vector size="13" baseType="lpstr">
      <vt:lpstr>1_Office Theme</vt:lpstr>
      <vt:lpstr>Office Theme</vt:lpstr>
      <vt:lpstr>2_Office Theme</vt:lpstr>
      <vt:lpstr>Impulso Competitivo Servicio Agrícola y Ganadero</vt:lpstr>
      <vt:lpstr>MESA INTERNACIONAL </vt:lpstr>
      <vt:lpstr>MESA INTERNACIONAL </vt:lpstr>
      <vt:lpstr>Presentación de PowerPoint</vt:lpstr>
      <vt:lpstr>Presentación de PowerPoint</vt:lpstr>
      <vt:lpstr>Presentación de PowerPoint</vt:lpstr>
      <vt:lpstr>Presentación de PowerPoint</vt:lpstr>
      <vt:lpstr>Presentación de PowerPoint</vt:lpstr>
      <vt:lpstr>Presentación de PowerPoint</vt:lpstr>
      <vt:lpstr>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Nicolas Andrés Guerra Rojas</dc:creator>
  <cp:lastModifiedBy>Nicolas Jose Cristi Le-Fort</cp:lastModifiedBy>
  <cp:revision>24</cp:revision>
  <dcterms:created xsi:type="dcterms:W3CDTF">2011-09-27T13:24:11Z</dcterms:created>
  <dcterms:modified xsi:type="dcterms:W3CDTF">2012-01-09T11:37:52Z</dcterms:modified>
</cp:coreProperties>
</file>