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7" r:id="rId3"/>
  </p:sldMasterIdLst>
  <p:notesMasterIdLst>
    <p:notesMasterId r:id="rId13"/>
  </p:notesMasterIdLst>
  <p:sldIdLst>
    <p:sldId id="268" r:id="rId4"/>
    <p:sldId id="267" r:id="rId5"/>
    <p:sldId id="259" r:id="rId6"/>
    <p:sldId id="260" r:id="rId7"/>
    <p:sldId id="261" r:id="rId8"/>
    <p:sldId id="265" r:id="rId9"/>
    <p:sldId id="262" r:id="rId10"/>
    <p:sldId id="263" r:id="rId11"/>
    <p:sldId id="269" r:id="rId12"/>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4144"/>
    <a:srgbClr val="006C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671" autoAdjust="0"/>
  </p:normalViewPr>
  <p:slideViewPr>
    <p:cSldViewPr>
      <p:cViewPr varScale="1">
        <p:scale>
          <a:sx n="70" d="100"/>
          <a:sy n="70" d="100"/>
        </p:scale>
        <p:origin x="-51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F05E62-4764-4889-9785-9194590A0F17}" type="datetimeFigureOut">
              <a:rPr lang="es-CL" smtClean="0"/>
              <a:t>02-12-2011</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E7806F-208F-4CA0-B57C-16DE7CEA0026}" type="slidenum">
              <a:rPr lang="es-CL" smtClean="0"/>
              <a:t>‹Nº›</a:t>
            </a:fld>
            <a:endParaRPr lang="es-CL"/>
          </a:p>
        </p:txBody>
      </p:sp>
    </p:spTree>
    <p:extLst>
      <p:ext uri="{BB962C8B-B14F-4D97-AF65-F5344CB8AC3E}">
        <p14:creationId xmlns:p14="http://schemas.microsoft.com/office/powerpoint/2010/main" val="3327354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a:t>
            </a:fld>
            <a:endParaRPr 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441" indent="-227441">
              <a:buFontTx/>
              <a:buAutoNum type="arabicPeriod"/>
            </a:pPr>
            <a:endParaRPr lang="es-CL" smtClean="0">
              <a:ea typeface="ヒラギノ角ゴ Pro W3"/>
              <a:cs typeface="ヒラギノ角ゴ Pro W3"/>
            </a:endParaRPr>
          </a:p>
        </p:txBody>
      </p:sp>
      <p:sp>
        <p:nvSpPr>
          <p:cNvPr id="6758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9DCEF822-6A1D-4889-9F97-06A2851D258F}" type="slidenum">
              <a:rPr lang="en-US">
                <a:solidFill>
                  <a:prstClr val="black"/>
                </a:solidFill>
                <a:latin typeface="Calibri" pitchFamily="34" charset="0"/>
              </a:rPr>
              <a:pPr eaLnBrk="1" hangingPunct="1"/>
              <a:t>2</a:t>
            </a:fld>
            <a:endParaRPr lang="en-US">
              <a:solidFill>
                <a:prstClr val="black"/>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smtClean="0"/>
          </a:p>
        </p:txBody>
      </p:sp>
      <p:sp>
        <p:nvSpPr>
          <p:cNvPr id="5120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fld id="{D1FB4285-7B60-4850-9359-E4CBBF3B8028}" type="slidenum">
              <a:rPr lang="en-US">
                <a:solidFill>
                  <a:prstClr val="black"/>
                </a:solidFill>
                <a:latin typeface="Calibri" pitchFamily="34" charset="0"/>
              </a:rPr>
              <a:pPr eaLnBrk="1" hangingPunct="1"/>
              <a:t>9</a:t>
            </a:fld>
            <a:endParaRPr lang="en-US">
              <a:solidFill>
                <a:prstClr val="black"/>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63C4976-B975-4B59-9CCC-64DCD45AC48C}" type="datetime1">
              <a:rPr lang="en-US">
                <a:solidFill>
                  <a:prstClr val="black"/>
                </a:solidFill>
                <a:ea typeface="ヒラギノ角ゴ Pro W3" charset="-128"/>
              </a:rPr>
              <a:pPr defTabSz="457200" fontAlgn="base">
                <a:spcBef>
                  <a:spcPct val="0"/>
                </a:spcBef>
                <a:spcAft>
                  <a:spcPct val="0"/>
                </a:spcAft>
                <a:defRPr/>
              </a:pPr>
              <a:t>12/2/2011</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E0A8B4DC-72AB-4652-B03C-A946C038FA60}" type="slidenum">
              <a:rPr lang="en-US"/>
              <a:pPr>
                <a:defRPr/>
              </a:pPr>
              <a:t>‹Nº›</a:t>
            </a:fld>
            <a:endParaRPr lang="en-US"/>
          </a:p>
        </p:txBody>
      </p:sp>
    </p:spTree>
    <p:extLst>
      <p:ext uri="{BB962C8B-B14F-4D97-AF65-F5344CB8AC3E}">
        <p14:creationId xmlns:p14="http://schemas.microsoft.com/office/powerpoint/2010/main" val="116599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AC5A8E1C-978C-4807-8EEA-7B04796848AD}" type="slidenum">
              <a:rPr lang="en-US"/>
              <a:pPr>
                <a:defRPr/>
              </a:pPr>
              <a:t>‹Nº›</a:t>
            </a:fld>
            <a:endParaRPr lang="en-US"/>
          </a:p>
        </p:txBody>
      </p:sp>
    </p:spTree>
    <p:extLst>
      <p:ext uri="{BB962C8B-B14F-4D97-AF65-F5344CB8AC3E}">
        <p14:creationId xmlns:p14="http://schemas.microsoft.com/office/powerpoint/2010/main" val="95646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3586E83F-E85A-4FDA-9A6D-7508828FAB8E}" type="slidenum">
              <a:rPr lang="en-US"/>
              <a:pPr>
                <a:defRPr/>
              </a:pPr>
              <a:t>‹Nº›</a:t>
            </a:fld>
            <a:endParaRPr lang="en-US"/>
          </a:p>
        </p:txBody>
      </p:sp>
    </p:spTree>
    <p:extLst>
      <p:ext uri="{BB962C8B-B14F-4D97-AF65-F5344CB8AC3E}">
        <p14:creationId xmlns:p14="http://schemas.microsoft.com/office/powerpoint/2010/main" val="3499200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882BCEB-DB33-4BC3-99FC-B8725879E143}" type="datetime1">
              <a:rPr lang="en-US">
                <a:solidFill>
                  <a:prstClr val="white"/>
                </a:solidFill>
              </a:rPr>
              <a:pPr defTabSz="457200" fontAlgn="base">
                <a:spcBef>
                  <a:spcPct val="0"/>
                </a:spcBef>
                <a:spcAft>
                  <a:spcPct val="0"/>
                </a:spcAft>
                <a:defRPr/>
              </a:pPr>
              <a:t>12/2/2011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5720D4-4C81-4B29-BF71-9DB473F6A1E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1091968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71695D-2813-4786-8A01-4C597836B678}" type="datetime1">
              <a:rPr lang="en-US">
                <a:solidFill>
                  <a:prstClr val="white"/>
                </a:solidFill>
              </a:rPr>
              <a:pPr defTabSz="457200" fontAlgn="base">
                <a:spcBef>
                  <a:spcPct val="0"/>
                </a:spcBef>
                <a:spcAft>
                  <a:spcPct val="0"/>
                </a:spcAft>
                <a:defRPr/>
              </a:pPr>
              <a:t>12/2/2011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0A4F9FA-07C1-48E0-B8D2-48A5BA65A9C4}"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31923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1E1628F5-0021-4173-A8B2-5F08E5379955}" type="datetime1">
              <a:rPr lang="en-US">
                <a:solidFill>
                  <a:prstClr val="white"/>
                </a:solidFill>
              </a:rPr>
              <a:pPr defTabSz="457200" fontAlgn="base">
                <a:spcBef>
                  <a:spcPct val="0"/>
                </a:spcBef>
                <a:spcAft>
                  <a:spcPct val="0"/>
                </a:spcAft>
                <a:defRPr/>
              </a:pPr>
              <a:t>12/2/2011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CBF502-6857-453E-AF1A-62980284000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976595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4EB8E63-9105-4991-A306-8795372C223D}" type="datetime1">
              <a:rPr lang="en-US">
                <a:solidFill>
                  <a:prstClr val="white"/>
                </a:solidFill>
              </a:rPr>
              <a:pPr defTabSz="457200" fontAlgn="base">
                <a:spcBef>
                  <a:spcPct val="0"/>
                </a:spcBef>
                <a:spcAft>
                  <a:spcPct val="0"/>
                </a:spcAft>
                <a:defRPr/>
              </a:pPr>
              <a:t>12/2/2011</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5822B76-F510-4300-980D-0FF7BDEB388B}"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55957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D99A6294-F3FA-465C-9B64-2007B33AF99F}" type="datetime1">
              <a:rPr lang="en-US">
                <a:solidFill>
                  <a:prstClr val="black"/>
                </a:solidFill>
              </a:rPr>
              <a:pPr defTabSz="457200" fontAlgn="base">
                <a:spcBef>
                  <a:spcPct val="0"/>
                </a:spcBef>
                <a:spcAft>
                  <a:spcPct val="0"/>
                </a:spcAft>
                <a:defRPr/>
              </a:pPr>
              <a:t>12/2/2011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9C8797D-8391-4142-87F1-B03D8436FF18}"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9418576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17B95FB-85B5-4609-A1A3-CE36CB44E9B7}" type="datetime1">
              <a:rPr lang="en-US">
                <a:solidFill>
                  <a:prstClr val="black"/>
                </a:solidFill>
              </a:rPr>
              <a:pPr defTabSz="457200" fontAlgn="base">
                <a:spcBef>
                  <a:spcPct val="0"/>
                </a:spcBef>
                <a:spcAft>
                  <a:spcPct val="0"/>
                </a:spcAft>
                <a:defRPr/>
              </a:pPr>
              <a:t>12/2/2011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01E58DF-6C94-4AD1-A198-5D3F63D2E8F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7873065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125AF27-139C-49DE-BBE2-7FCB92455B1A}" type="datetime1">
              <a:rPr lang="en-US">
                <a:solidFill>
                  <a:prstClr val="black"/>
                </a:solidFill>
              </a:rPr>
              <a:pPr defTabSz="457200" fontAlgn="base">
                <a:spcBef>
                  <a:spcPct val="0"/>
                </a:spcBef>
                <a:spcAft>
                  <a:spcPct val="0"/>
                </a:spcAft>
                <a:defRPr/>
              </a:pPr>
              <a:t>12/2/2011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20E98030-D5D8-4DEF-92E5-50B39157E69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1623600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C0AA0454-25BC-485C-9319-5D003D237148}" type="datetime1">
              <a:rPr lang="en-US">
                <a:solidFill>
                  <a:prstClr val="black"/>
                </a:solidFill>
              </a:rPr>
              <a:pPr defTabSz="457200" fontAlgn="base">
                <a:spcBef>
                  <a:spcPct val="0"/>
                </a:spcBef>
                <a:spcAft>
                  <a:spcPct val="0"/>
                </a:spcAft>
                <a:defRPr/>
              </a:pPr>
              <a:t>12/2/2011</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926EA4BF-52CD-41D7-8EC5-7CB066F030E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277792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B5C7A638-175B-43D9-B643-51A833FBE6BA}" type="slidenum">
              <a:rPr lang="en-US"/>
              <a:pPr>
                <a:defRPr/>
              </a:pPr>
              <a:t>‹Nº›</a:t>
            </a:fld>
            <a:endParaRPr lang="en-US"/>
          </a:p>
        </p:txBody>
      </p:sp>
    </p:spTree>
    <p:extLst>
      <p:ext uri="{BB962C8B-B14F-4D97-AF65-F5344CB8AC3E}">
        <p14:creationId xmlns:p14="http://schemas.microsoft.com/office/powerpoint/2010/main" val="170048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AC116B67-8598-4BD2-B76B-E271BABF20DD}" type="datetime1">
              <a:rPr lang="en-US">
                <a:solidFill>
                  <a:prstClr val="black"/>
                </a:solidFill>
              </a:rPr>
              <a:pPr defTabSz="457200" fontAlgn="base">
                <a:spcBef>
                  <a:spcPct val="0"/>
                </a:spcBef>
                <a:spcAft>
                  <a:spcPct val="0"/>
                </a:spcAft>
                <a:defRPr/>
              </a:pPr>
              <a:t>12/2/2011</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E5978B9B-ACC7-4454-A548-26838612BEEA}"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877470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690D4A18-FAA9-49B5-A0D3-45096FCB759B}" type="datetime1">
              <a:rPr lang="en-US">
                <a:solidFill>
                  <a:prstClr val="black"/>
                </a:solidFill>
              </a:rPr>
              <a:pPr defTabSz="457200" fontAlgn="base">
                <a:spcBef>
                  <a:spcPct val="0"/>
                </a:spcBef>
                <a:spcAft>
                  <a:spcPct val="0"/>
                </a:spcAft>
                <a:defRPr/>
              </a:pPr>
              <a:t>12/2/2011</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1B3AEB44-4D93-4F2C-9D81-D84C965E39EE}"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709132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5831AA47-4E21-4864-B98B-64C0B58D5DA0}" type="datetime1">
              <a:rPr lang="en-US">
                <a:solidFill>
                  <a:prstClr val="black"/>
                </a:solidFill>
              </a:rPr>
              <a:pPr defTabSz="457200" fontAlgn="base">
                <a:spcBef>
                  <a:spcPct val="0"/>
                </a:spcBef>
                <a:spcAft>
                  <a:spcPct val="0"/>
                </a:spcAft>
                <a:defRPr/>
              </a:pPr>
              <a:t>12/2/2011</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17C1D21-E20E-4CC8-B01B-4AD915E47F6E}"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31437258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0D859EE-26B0-47D5-8750-9BAFDE283F74}" type="datetime1">
              <a:rPr lang="en-US">
                <a:solidFill>
                  <a:prstClr val="black"/>
                </a:solidFill>
              </a:rPr>
              <a:pPr defTabSz="457200" fontAlgn="base">
                <a:spcBef>
                  <a:spcPct val="0"/>
                </a:spcBef>
                <a:spcAft>
                  <a:spcPct val="0"/>
                </a:spcAft>
                <a:defRPr/>
              </a:pPr>
              <a:t>12/2/2011</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4AC78A5-B6AA-4590-9172-F2AE1555600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9516462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801C9EF-124D-4130-8B18-891AE27EFF29}" type="datetime1">
              <a:rPr lang="en-US">
                <a:solidFill>
                  <a:prstClr val="black"/>
                </a:solidFill>
              </a:rPr>
              <a:pPr defTabSz="457200" fontAlgn="base">
                <a:spcBef>
                  <a:spcPct val="0"/>
                </a:spcBef>
                <a:spcAft>
                  <a:spcPct val="0"/>
                </a:spcAft>
                <a:defRPr/>
              </a:pPr>
              <a:t>12/2/2011</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C2C4122-329C-4C06-9786-BAA397B529F3}"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3905145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351248B-98B9-434F-B8C3-362AB733DC24}" type="datetime1">
              <a:rPr lang="en-US">
                <a:solidFill>
                  <a:prstClr val="black"/>
                </a:solidFill>
              </a:rPr>
              <a:pPr defTabSz="457200" fontAlgn="base">
                <a:spcBef>
                  <a:spcPct val="0"/>
                </a:spcBef>
                <a:spcAft>
                  <a:spcPct val="0"/>
                </a:spcAft>
                <a:defRPr/>
              </a:pPr>
              <a:t>12/2/2011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94BE561F-E96E-4185-9CF4-198728E6133A}"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2503662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DE9CADCA-78E7-469D-AF94-C52CE97B5EEB}" type="datetime1">
              <a:rPr lang="en-US">
                <a:solidFill>
                  <a:prstClr val="black"/>
                </a:solidFill>
              </a:rPr>
              <a:pPr defTabSz="457200" fontAlgn="base">
                <a:spcBef>
                  <a:spcPct val="0"/>
                </a:spcBef>
                <a:spcAft>
                  <a:spcPct val="0"/>
                </a:spcAft>
                <a:defRPr/>
              </a:pPr>
              <a:t>12/2/2011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53E06E06-944B-4CFD-BD7B-CAC9BE6F087F}"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399393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438CF028-4C67-4356-8CDD-F8093E17C8FF}" type="datetime1">
              <a:rPr lang="en-US">
                <a:solidFill>
                  <a:prstClr val="black"/>
                </a:solidFill>
                <a:ea typeface="ヒラギノ角ゴ Pro W3" charset="-128"/>
              </a:rPr>
              <a:pPr defTabSz="457200" fontAlgn="base">
                <a:spcBef>
                  <a:spcPct val="0"/>
                </a:spcBef>
                <a:spcAft>
                  <a:spcPct val="0"/>
                </a:spcAft>
                <a:defRPr/>
              </a:pPr>
              <a:t>12/2/2011</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5D8504C7-7C5F-4280-AF6E-85C192A42F15}" type="slidenum">
              <a:rPr lang="en-US"/>
              <a:pPr>
                <a:defRPr/>
              </a:pPr>
              <a:t>‹Nº›</a:t>
            </a:fld>
            <a:endParaRPr lang="en-US"/>
          </a:p>
        </p:txBody>
      </p:sp>
    </p:spTree>
    <p:extLst>
      <p:ext uri="{BB962C8B-B14F-4D97-AF65-F5344CB8AC3E}">
        <p14:creationId xmlns:p14="http://schemas.microsoft.com/office/powerpoint/2010/main" val="1894917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968A952-EDF1-4775-919C-58D35ACF22AE}" type="datetime1">
              <a:rPr lang="en-US">
                <a:solidFill>
                  <a:prstClr val="black"/>
                </a:solidFill>
                <a:ea typeface="ヒラギノ角ゴ Pro W3" charset="-128"/>
              </a:rPr>
              <a:pPr defTabSz="457200" fontAlgn="base">
                <a:spcBef>
                  <a:spcPct val="0"/>
                </a:spcBef>
                <a:spcAft>
                  <a:spcPct val="0"/>
                </a:spcAft>
                <a:defRPr/>
              </a:pPr>
              <a:t>12/2/2011</a:t>
            </a:fld>
            <a:endParaRPr lang="en-US">
              <a:solidFill>
                <a:prstClr val="black"/>
              </a:solidFill>
              <a:ea typeface="ヒラギノ角ゴ Pro W3" charset="-128"/>
            </a:endParaRPr>
          </a:p>
        </p:txBody>
      </p:sp>
      <p:sp>
        <p:nvSpPr>
          <p:cNvPr id="6" name="Footer Placeholder 5"/>
          <p:cNvSpPr>
            <a:spLocks noGrp="1"/>
          </p:cNvSpPr>
          <p:nvPr>
            <p:ph type="ftr" sz="quarter" idx="11"/>
          </p:nvPr>
        </p:nvSpPr>
        <p:spPr/>
        <p:txBody>
          <a:bodyPr/>
          <a:lstStyle>
            <a:lvl1pPr>
              <a:defRPr/>
            </a:lvl1pPr>
          </a:lstStyle>
          <a:p>
            <a:pPr>
              <a:defRPr/>
            </a:pPr>
            <a:endParaRPr lang="es-AR"/>
          </a:p>
        </p:txBody>
      </p:sp>
      <p:sp>
        <p:nvSpPr>
          <p:cNvPr id="7" name="Slide Number Placeholder 6"/>
          <p:cNvSpPr>
            <a:spLocks noGrp="1"/>
          </p:cNvSpPr>
          <p:nvPr>
            <p:ph type="sldNum" sz="quarter" idx="12"/>
          </p:nvPr>
        </p:nvSpPr>
        <p:spPr/>
        <p:txBody>
          <a:bodyPr/>
          <a:lstStyle>
            <a:lvl1pPr>
              <a:defRPr/>
            </a:lvl1pPr>
          </a:lstStyle>
          <a:p>
            <a:pPr>
              <a:defRPr/>
            </a:pPr>
            <a:fld id="{4DC8695D-C30A-4ABF-A9CA-2B89012F2C1B}" type="slidenum">
              <a:rPr lang="en-US"/>
              <a:pPr>
                <a:defRPr/>
              </a:pPr>
              <a:t>‹Nº›</a:t>
            </a:fld>
            <a:endParaRPr lang="en-US"/>
          </a:p>
        </p:txBody>
      </p:sp>
    </p:spTree>
    <p:extLst>
      <p:ext uri="{BB962C8B-B14F-4D97-AF65-F5344CB8AC3E}">
        <p14:creationId xmlns:p14="http://schemas.microsoft.com/office/powerpoint/2010/main" val="2035615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7AC4F1F-AFB5-46F7-B9C1-48876CD92731}" type="datetime1">
              <a:rPr lang="en-US">
                <a:solidFill>
                  <a:prstClr val="black"/>
                </a:solidFill>
                <a:ea typeface="ヒラギノ角ゴ Pro W3" charset="-128"/>
              </a:rPr>
              <a:pPr defTabSz="457200" fontAlgn="base">
                <a:spcBef>
                  <a:spcPct val="0"/>
                </a:spcBef>
                <a:spcAft>
                  <a:spcPct val="0"/>
                </a:spcAft>
                <a:defRPr/>
              </a:pPr>
              <a:t>12/2/2011</a:t>
            </a:fld>
            <a:endParaRPr lang="en-US">
              <a:solidFill>
                <a:prstClr val="black"/>
              </a:solidFill>
              <a:ea typeface="ヒラギノ角ゴ Pro W3" charset="-128"/>
            </a:endParaRPr>
          </a:p>
        </p:txBody>
      </p:sp>
      <p:sp>
        <p:nvSpPr>
          <p:cNvPr id="8" name="Footer Placeholder 7"/>
          <p:cNvSpPr>
            <a:spLocks noGrp="1"/>
          </p:cNvSpPr>
          <p:nvPr>
            <p:ph type="ftr" sz="quarter" idx="11"/>
          </p:nvPr>
        </p:nvSpPr>
        <p:spPr/>
        <p:txBody>
          <a:bodyPr/>
          <a:lstStyle>
            <a:lvl1pPr>
              <a:defRPr/>
            </a:lvl1pPr>
          </a:lstStyle>
          <a:p>
            <a:pPr>
              <a:defRPr/>
            </a:pPr>
            <a:endParaRPr lang="es-AR"/>
          </a:p>
        </p:txBody>
      </p:sp>
      <p:sp>
        <p:nvSpPr>
          <p:cNvPr id="9" name="Slide Number Placeholder 8"/>
          <p:cNvSpPr>
            <a:spLocks noGrp="1"/>
          </p:cNvSpPr>
          <p:nvPr>
            <p:ph type="sldNum" sz="quarter" idx="12"/>
          </p:nvPr>
        </p:nvSpPr>
        <p:spPr/>
        <p:txBody>
          <a:bodyPr/>
          <a:lstStyle>
            <a:lvl1pPr>
              <a:defRPr/>
            </a:lvl1pPr>
          </a:lstStyle>
          <a:p>
            <a:pPr>
              <a:defRPr/>
            </a:pPr>
            <a:fld id="{7DD7C1C7-7E6A-419A-8BF9-E22F162D2E2B}" type="slidenum">
              <a:rPr lang="en-US"/>
              <a:pPr>
                <a:defRPr/>
              </a:pPr>
              <a:t>‹Nº›</a:t>
            </a:fld>
            <a:endParaRPr lang="en-US"/>
          </a:p>
        </p:txBody>
      </p:sp>
    </p:spTree>
    <p:extLst>
      <p:ext uri="{BB962C8B-B14F-4D97-AF65-F5344CB8AC3E}">
        <p14:creationId xmlns:p14="http://schemas.microsoft.com/office/powerpoint/2010/main" val="205057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AR"/>
          </a:p>
        </p:txBody>
      </p:sp>
      <p:sp>
        <p:nvSpPr>
          <p:cNvPr id="4" name="Slide Number Placeholder 4"/>
          <p:cNvSpPr>
            <a:spLocks noGrp="1"/>
          </p:cNvSpPr>
          <p:nvPr>
            <p:ph type="sldNum" sz="quarter" idx="11"/>
          </p:nvPr>
        </p:nvSpPr>
        <p:spPr/>
        <p:txBody>
          <a:bodyPr/>
          <a:lstStyle>
            <a:lvl1pPr>
              <a:defRPr/>
            </a:lvl1pPr>
          </a:lstStyle>
          <a:p>
            <a:pPr>
              <a:defRPr/>
            </a:pPr>
            <a:fld id="{71C4C0DF-1D51-4871-9456-39ABABE51B2E}" type="slidenum">
              <a:rPr lang="en-US"/>
              <a:pPr>
                <a:defRPr/>
              </a:pPr>
              <a:t>‹Nº›</a:t>
            </a:fld>
            <a:endParaRPr lang="en-US"/>
          </a:p>
        </p:txBody>
      </p:sp>
    </p:spTree>
    <p:extLst>
      <p:ext uri="{BB962C8B-B14F-4D97-AF65-F5344CB8AC3E}">
        <p14:creationId xmlns:p14="http://schemas.microsoft.com/office/powerpoint/2010/main" val="3156687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AR"/>
          </a:p>
        </p:txBody>
      </p:sp>
      <p:sp>
        <p:nvSpPr>
          <p:cNvPr id="3" name="Slide Number Placeholder 3"/>
          <p:cNvSpPr>
            <a:spLocks noGrp="1"/>
          </p:cNvSpPr>
          <p:nvPr>
            <p:ph type="sldNum" sz="quarter" idx="11"/>
          </p:nvPr>
        </p:nvSpPr>
        <p:spPr/>
        <p:txBody>
          <a:bodyPr/>
          <a:lstStyle>
            <a:lvl1pPr>
              <a:defRPr/>
            </a:lvl1pPr>
          </a:lstStyle>
          <a:p>
            <a:pPr>
              <a:defRPr/>
            </a:pPr>
            <a:fld id="{4F91431E-5567-4C6B-9414-0A55475F65CF}" type="slidenum">
              <a:rPr lang="en-US"/>
              <a:pPr>
                <a:defRPr/>
              </a:pPr>
              <a:t>‹Nº›</a:t>
            </a:fld>
            <a:endParaRPr lang="en-US"/>
          </a:p>
        </p:txBody>
      </p:sp>
    </p:spTree>
    <p:extLst>
      <p:ext uri="{BB962C8B-B14F-4D97-AF65-F5344CB8AC3E}">
        <p14:creationId xmlns:p14="http://schemas.microsoft.com/office/powerpoint/2010/main" val="3237592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8C8AE175-F217-42FE-A617-AA8141E94EFC}" type="slidenum">
              <a:rPr lang="en-US"/>
              <a:pPr>
                <a:defRPr/>
              </a:pPr>
              <a:t>‹Nº›</a:t>
            </a:fld>
            <a:endParaRPr lang="en-US"/>
          </a:p>
        </p:txBody>
      </p:sp>
    </p:spTree>
    <p:extLst>
      <p:ext uri="{BB962C8B-B14F-4D97-AF65-F5344CB8AC3E}">
        <p14:creationId xmlns:p14="http://schemas.microsoft.com/office/powerpoint/2010/main" val="27768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CD03FD3B-DB65-4872-92DA-1B8AC3394568}" type="slidenum">
              <a:rPr lang="en-US"/>
              <a:pPr>
                <a:defRPr/>
              </a:pPr>
              <a:t>‹Nº›</a:t>
            </a:fld>
            <a:endParaRPr lang="en-US"/>
          </a:p>
        </p:txBody>
      </p:sp>
    </p:spTree>
    <p:extLst>
      <p:ext uri="{BB962C8B-B14F-4D97-AF65-F5344CB8AC3E}">
        <p14:creationId xmlns:p14="http://schemas.microsoft.com/office/powerpoint/2010/main" val="3284838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3.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5.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defRPr>
            </a:lvl1pPr>
          </a:lstStyle>
          <a:p>
            <a:pPr defTabSz="457200" fontAlgn="base">
              <a:spcBef>
                <a:spcPct val="0"/>
              </a:spcBef>
              <a:spcAft>
                <a:spcPct val="0"/>
              </a:spcAft>
              <a:defRPr/>
            </a:pPr>
            <a:r>
              <a:rPr lang="es-ES_tradnl">
                <a:ea typeface="ヒラギノ角ゴ Pro W3" charset="-128"/>
              </a:rPr>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defRPr>
            </a:lvl1pPr>
          </a:lstStyle>
          <a:p>
            <a:pPr defTabSz="457200" fontAlgn="base">
              <a:spcBef>
                <a:spcPct val="0"/>
              </a:spcBef>
              <a:spcAft>
                <a:spcPct val="0"/>
              </a:spcAft>
              <a:defRPr/>
            </a:pPr>
            <a:fld id="{C8D532AA-CAF7-40B1-A5BF-05CB1FEEE0E2}" type="slidenum">
              <a:rPr lang="en-US">
                <a:ea typeface="ヒラギノ角ゴ Pro W3" charset="-128"/>
              </a:rPr>
              <a:pPr defTabSz="457200" fontAlgn="base">
                <a:spcBef>
                  <a:spcPct val="0"/>
                </a:spcBef>
                <a:spcAft>
                  <a:spcPct val="0"/>
                </a:spcAft>
                <a:defRPr/>
              </a:pPr>
              <a:t>‹Nº›</a:t>
            </a:fld>
            <a:endParaRPr lang="en-US">
              <a:ea typeface="ヒラギノ角ゴ Pro W3" charset="-128"/>
            </a:endParaRPr>
          </a:p>
        </p:txBody>
      </p:sp>
      <p:sp>
        <p:nvSpPr>
          <p:cNvPr id="2054" name="Rectangle 6"/>
          <p:cNvSpPr>
            <a:spLocks noChangeArrowheads="1"/>
          </p:cNvSpPr>
          <p:nvPr userDrawn="1"/>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5" name="Rectangle 7"/>
          <p:cNvSpPr>
            <a:spLocks noChangeArrowheads="1"/>
          </p:cNvSpPr>
          <p:nvPr userDrawn="1"/>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6" name="Rectangle 9"/>
          <p:cNvSpPr>
            <a:spLocks noChangeArrowheads="1"/>
          </p:cNvSpPr>
          <p:nvPr userDrawn="1"/>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7" name="Rectangle 10"/>
          <p:cNvSpPr>
            <a:spLocks noChangeArrowheads="1"/>
          </p:cNvSpPr>
          <p:nvPr userDrawn="1"/>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Tree>
    <p:extLst>
      <p:ext uri="{BB962C8B-B14F-4D97-AF65-F5344CB8AC3E}">
        <p14:creationId xmlns:p14="http://schemas.microsoft.com/office/powerpoint/2010/main" val="1454659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rgbClr val="595959"/>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1600" kern="1200">
          <a:solidFill>
            <a:srgbClr val="595959"/>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1028" name="Picture 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Tree>
    <p:extLst>
      <p:ext uri="{BB962C8B-B14F-4D97-AF65-F5344CB8AC3E}">
        <p14:creationId xmlns:p14="http://schemas.microsoft.com/office/powerpoint/2010/main" val="384301857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userDrawn="1"/>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14" name="Rectangle 13"/>
          <p:cNvSpPr>
            <a:spLocks noChangeArrowheads="1"/>
          </p:cNvSpPr>
          <p:nvPr userDrawn="1"/>
        </p:nvSpPr>
        <p:spPr bwMode="auto">
          <a:xfrm>
            <a:off x="7153275" y="0"/>
            <a:ext cx="1990725" cy="6629400"/>
          </a:xfrm>
          <a:prstGeom prst="rect">
            <a:avLst/>
          </a:prstGeom>
          <a:solidFill>
            <a:schemeClr val="bg1"/>
          </a:solidFill>
          <a:ln>
            <a:noFill/>
          </a:ln>
          <a:effectLst>
            <a:outerShdw blurRad="254000" dist="38100" dir="5640026"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ndParaRPr>
          </a:p>
        </p:txBody>
      </p:sp>
      <p:grpSp>
        <p:nvGrpSpPr>
          <p:cNvPr id="3076" name="Group 11"/>
          <p:cNvGrpSpPr>
            <a:grpSpLocks/>
          </p:cNvGrpSpPr>
          <p:nvPr userDrawn="1"/>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3081" name="Picture 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660775" y="2287588"/>
              <a:ext cx="1041400"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2" name="Picture 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5863" y="2287588"/>
              <a:ext cx="1339850"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3" name="Picture 1"/>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003800" y="4851400"/>
              <a:ext cx="1336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13" name="Rectangle 12"/>
          <p:cNvSpPr>
            <a:spLocks noChangeArrowheads="1"/>
          </p:cNvSpPr>
          <p:nvPr userDrawn="1"/>
        </p:nvSpPr>
        <p:spPr bwMode="auto">
          <a:xfrm>
            <a:off x="4763" y="0"/>
            <a:ext cx="7148512" cy="6629400"/>
          </a:xfrm>
          <a:prstGeom prst="rect">
            <a:avLst/>
          </a:prstGeom>
          <a:solidFill>
            <a:srgbClr val="006CB7"/>
          </a:solidFill>
          <a:ln>
            <a:noFill/>
          </a:ln>
          <a:effectLst>
            <a:outerShdw blurRad="508000" dist="38100" dir="3779989" algn="br" rotWithShape="0">
              <a:srgbClr val="808080">
                <a:alpha val="7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411376979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452438" y="1412875"/>
            <a:ext cx="7772400" cy="936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ES_tradnl" sz="3200" b="1" dirty="0" smtClean="0">
                <a:solidFill>
                  <a:srgbClr val="FFFFFF"/>
                </a:solidFill>
                <a:latin typeface="Verdana" pitchFamily="34" charset="0"/>
                <a:ea typeface="ヒラギノ角ゴ Pro W3"/>
                <a:cs typeface="ヒラギノ角ゴ Pro W3"/>
                <a:sym typeface="Verdana Bold" charset="0"/>
              </a:rPr>
              <a:t>Impulso Competitivo</a:t>
            </a:r>
            <a:br>
              <a:rPr lang="es-ES_tradnl" sz="3200" b="1" dirty="0" smtClean="0">
                <a:solidFill>
                  <a:srgbClr val="FFFFFF"/>
                </a:solidFill>
                <a:latin typeface="Verdana" pitchFamily="34" charset="0"/>
                <a:ea typeface="ヒラギノ角ゴ Pro W3"/>
                <a:cs typeface="ヒラギノ角ゴ Pro W3"/>
                <a:sym typeface="Verdana Bold" charset="0"/>
              </a:rPr>
            </a:br>
            <a:r>
              <a:rPr lang="es-ES_tradnl" sz="3200" b="1" dirty="0" smtClean="0">
                <a:solidFill>
                  <a:srgbClr val="FFFFFF"/>
                </a:solidFill>
                <a:latin typeface="Verdana" pitchFamily="34" charset="0"/>
                <a:ea typeface="ヒラギノ角ゴ Pro W3"/>
                <a:cs typeface="ヒラギノ角ゴ Pro W3"/>
                <a:sym typeface="Verdana Bold" charset="0"/>
              </a:rPr>
              <a:t>Servicio Agrícola y Ganadero</a:t>
            </a:r>
          </a:p>
        </p:txBody>
      </p:sp>
      <p:sp>
        <p:nvSpPr>
          <p:cNvPr id="30723" name="Subtitle 2"/>
          <p:cNvSpPr>
            <a:spLocks noGrp="1"/>
          </p:cNvSpPr>
          <p:nvPr>
            <p:ph type="subTitle" idx="1"/>
          </p:nvPr>
        </p:nvSpPr>
        <p:spPr bwMode="auto">
          <a:xfrm>
            <a:off x="457200" y="2400300"/>
            <a:ext cx="77724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pitchFamily="34" charset="0"/>
              <a:buNone/>
            </a:pPr>
            <a:r>
              <a:rPr lang="es-ES_tradnl" sz="2400" dirty="0" smtClean="0">
                <a:solidFill>
                  <a:srgbClr val="FFFFFF"/>
                </a:solidFill>
                <a:latin typeface="Verdana" pitchFamily="34" charset="0"/>
                <a:ea typeface="ヒラギノ角ゴ Pro W3"/>
                <a:cs typeface="ヒラギノ角ゴ Pro W3"/>
                <a:sym typeface="Verdana" pitchFamily="34" charset="0"/>
              </a:rPr>
              <a:t>Mesa Internacional</a:t>
            </a:r>
            <a:endParaRPr lang="es-ES_tradnl" sz="18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s-ES_tradnl" sz="24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n-US" sz="2400" dirty="0" smtClean="0">
              <a:solidFill>
                <a:srgbClr val="FFFFFF"/>
              </a:solidFill>
              <a:ea typeface="ヒラギノ角ゴ Pro W3"/>
              <a:cs typeface="ヒラギノ角ゴ Pro W3"/>
            </a:endParaRPr>
          </a:p>
        </p:txBody>
      </p:sp>
    </p:spTree>
    <p:extLst>
      <p:ext uri="{BB962C8B-B14F-4D97-AF65-F5344CB8AC3E}">
        <p14:creationId xmlns:p14="http://schemas.microsoft.com/office/powerpoint/2010/main" val="257044674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Título"/>
          <p:cNvSpPr>
            <a:spLocks noGrp="1"/>
          </p:cNvSpPr>
          <p:nvPr>
            <p:ph type="title"/>
          </p:nvPr>
        </p:nvSpPr>
        <p:spPr>
          <a:xfrm>
            <a:off x="467544" y="0"/>
            <a:ext cx="8229600" cy="1143000"/>
          </a:xfrm>
        </p:spPr>
        <p:txBody>
          <a:bodyPr>
            <a:normAutofit/>
          </a:bodyPr>
          <a:lstStyle/>
          <a:p>
            <a:pPr algn="ctr"/>
            <a:r>
              <a:rPr lang="es-CL" sz="2700" b="1" dirty="0">
                <a:solidFill>
                  <a:srgbClr val="006CB7"/>
                </a:solidFill>
                <a:latin typeface="Verdana" pitchFamily="34" charset="0"/>
                <a:ea typeface="+mn-ea"/>
                <a:cs typeface="+mn-cs"/>
              </a:rPr>
              <a:t>MESA INTERNACIONAL</a:t>
            </a:r>
            <a:r>
              <a:rPr lang="es-CL" b="1" dirty="0" smtClean="0">
                <a:latin typeface="Verdana" pitchFamily="34" charset="0"/>
                <a:ea typeface="ヒラギノ角ゴ Pro W3"/>
                <a:cs typeface="Verdana" pitchFamily="34" charset="0"/>
              </a:rPr>
              <a:t/>
            </a:r>
            <a:br>
              <a:rPr lang="es-CL" b="1" dirty="0" smtClean="0">
                <a:latin typeface="Verdana" pitchFamily="34" charset="0"/>
                <a:ea typeface="ヒラギノ角ゴ Pro W3"/>
                <a:cs typeface="Verdana" pitchFamily="34" charset="0"/>
              </a:rPr>
            </a:br>
            <a:endParaRPr lang="es-CL" b="1" dirty="0" smtClean="0">
              <a:latin typeface="Verdana" pitchFamily="34" charset="0"/>
              <a:ea typeface="ヒラギノ角ゴ Pro W3"/>
              <a:cs typeface="Verdana" pitchFamily="34" charset="0"/>
            </a:endParaRPr>
          </a:p>
        </p:txBody>
      </p:sp>
      <p:sp>
        <p:nvSpPr>
          <p:cNvPr id="49155"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a:solidFill>
                  <a:prstClr val="black"/>
                </a:solidFill>
                <a:latin typeface="Verdana" pitchFamily="34" charset="0"/>
              </a:rPr>
              <a:t>Gobierno de Chile | Ministerio de Agricultura</a:t>
            </a:r>
          </a:p>
        </p:txBody>
      </p:sp>
      <p:pic>
        <p:nvPicPr>
          <p:cNvPr id="49156" name="4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1238" y="5951538"/>
            <a:ext cx="2206625"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5 Tabla"/>
          <p:cNvGraphicFramePr>
            <a:graphicFrameLocks noGrp="1"/>
          </p:cNvGraphicFramePr>
          <p:nvPr>
            <p:extLst>
              <p:ext uri="{D42A27DB-BD31-4B8C-83A1-F6EECF244321}">
                <p14:modId xmlns:p14="http://schemas.microsoft.com/office/powerpoint/2010/main" val="2482834043"/>
              </p:ext>
            </p:extLst>
          </p:nvPr>
        </p:nvGraphicFramePr>
        <p:xfrm>
          <a:off x="1187624" y="673744"/>
          <a:ext cx="6336704" cy="5419553"/>
        </p:xfrm>
        <a:graphic>
          <a:graphicData uri="http://schemas.openxmlformats.org/drawingml/2006/table">
            <a:tbl>
              <a:tblPr>
                <a:tableStyleId>{5C22544A-7EE6-4342-B048-85BDC9FD1C3A}</a:tableStyleId>
              </a:tblPr>
              <a:tblGrid>
                <a:gridCol w="1499005"/>
                <a:gridCol w="4837699"/>
              </a:tblGrid>
              <a:tr h="327143">
                <a:tc>
                  <a:txBody>
                    <a:bodyPr/>
                    <a:lstStyle/>
                    <a:p>
                      <a:pPr algn="ctr" fontAlgn="b"/>
                      <a:r>
                        <a:rPr lang="es-CL" sz="1800" b="1" u="none" strike="noStrike" dirty="0">
                          <a:effectLst/>
                        </a:rPr>
                        <a:t>ESTADO</a:t>
                      </a:r>
                      <a:endParaRPr lang="es-CL" sz="1800" b="1" i="0" u="none" strike="noStrike" dirty="0">
                        <a:solidFill>
                          <a:srgbClr val="36609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r>
                        <a:rPr lang="es-CL" sz="1800" b="1" u="none" strike="noStrike" dirty="0">
                          <a:effectLst/>
                        </a:rPr>
                        <a:t>MEDIDA</a:t>
                      </a:r>
                      <a:endParaRPr lang="es-CL" sz="1800" b="1" i="0" u="none" strike="noStrike" dirty="0">
                        <a:solidFill>
                          <a:srgbClr val="36609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614463">
                <a:tc>
                  <a:txBody>
                    <a:bodyPr/>
                    <a:lstStyle/>
                    <a:p>
                      <a:pPr algn="ctr" fontAlgn="ctr"/>
                      <a:r>
                        <a:rPr lang="es-CL" sz="1800" b="1" u="none" strike="noStrike" dirty="0">
                          <a:effectLst/>
                        </a:rPr>
                        <a:t>Implementada</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s-CL" sz="1800" u="none" strike="noStrike" dirty="0">
                          <a:effectLst/>
                        </a:rPr>
                        <a:t>Inspección puertos intermedios</a:t>
                      </a: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283702">
                <a:tc>
                  <a:txBody>
                    <a:bodyPr/>
                    <a:lstStyle/>
                    <a:p>
                      <a:pPr algn="ctr" fontAlgn="ctr"/>
                      <a:r>
                        <a:rPr lang="es-CL" sz="1800" b="1" u="none" strike="noStrike" dirty="0">
                          <a:effectLst/>
                        </a:rPr>
                        <a:t>Corto Plazo</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s-CL" sz="1800" u="none" strike="noStrike" dirty="0">
                          <a:effectLst/>
                        </a:rPr>
                        <a:t>Horarios de Atención</a:t>
                      </a: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569553">
                <a:tc>
                  <a:txBody>
                    <a:bodyPr/>
                    <a:lstStyle/>
                    <a:p>
                      <a:pPr algn="ctr" fontAlgn="ctr"/>
                      <a:r>
                        <a:rPr lang="es-CL" sz="1800" b="1" u="none" strike="noStrike" dirty="0">
                          <a:effectLst/>
                        </a:rPr>
                        <a:t>Mediano Plazo</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s-CL" sz="1800" u="none" strike="noStrike" dirty="0">
                          <a:effectLst/>
                        </a:rPr>
                        <a:t>Pasos fronterizos: Dotación e Infraestructura</a:t>
                      </a: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624692">
                <a:tc>
                  <a:txBody>
                    <a:bodyPr/>
                    <a:lstStyle/>
                    <a:p>
                      <a:pPr algn="ctr" fontAlgn="ctr"/>
                      <a:r>
                        <a:rPr lang="es-CL" sz="1800" b="1" u="none" strike="noStrike" dirty="0">
                          <a:effectLst/>
                        </a:rPr>
                        <a:t>*</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L" sz="1800" u="none" strike="noStrike" dirty="0">
                          <a:effectLst/>
                        </a:rPr>
                        <a:t>Pasos fronterizos: Operación</a:t>
                      </a: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00390456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772166136"/>
              </p:ext>
            </p:extLst>
          </p:nvPr>
        </p:nvGraphicFramePr>
        <p:xfrm>
          <a:off x="323528" y="980728"/>
          <a:ext cx="8568952" cy="4635117"/>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a:txBody>
                    <a:bodyPr/>
                    <a:lstStyle/>
                    <a:p>
                      <a:pPr algn="ctr"/>
                      <a:r>
                        <a:rPr lang="es-CL" sz="1600" b="1" dirty="0" smtClean="0"/>
                        <a:t>I.1.(</a:t>
                      </a:r>
                      <a:r>
                        <a:rPr lang="es-CL" sz="1400" b="1" dirty="0" smtClean="0"/>
                        <a:t>28) Pasos Fronterizos: Dotación e infraestructura</a:t>
                      </a:r>
                      <a:endParaRPr lang="es-CL" sz="1600" b="1" dirty="0"/>
                    </a:p>
                  </a:txBody>
                  <a:tcPr vert="vert270"/>
                </a:tc>
                <a:tc>
                  <a:txBody>
                    <a:bodyPr/>
                    <a:lstStyle/>
                    <a:p>
                      <a:pPr algn="just"/>
                      <a:r>
                        <a:rPr lang="es-CL" sz="1600" dirty="0" smtClean="0"/>
                        <a:t>Definición de metodología e indicadores junto a SERNATUR, para el último trimestre de 2011. </a:t>
                      </a:r>
                    </a:p>
                    <a:p>
                      <a:pPr algn="just"/>
                      <a:r>
                        <a:rPr lang="es-CL" sz="1600" dirty="0" smtClean="0"/>
                        <a:t>Aplicación indicadores para 2012</a:t>
                      </a:r>
                    </a:p>
                    <a:p>
                      <a:pPr algn="just"/>
                      <a:endParaRPr lang="es-CL" sz="1600" dirty="0"/>
                    </a:p>
                  </a:txBody>
                  <a:tcPr/>
                </a:tc>
                <a:tc>
                  <a:txBody>
                    <a:bodyPr/>
                    <a:lstStyle/>
                    <a:p>
                      <a:pPr algn="just"/>
                      <a:r>
                        <a:rPr lang="es-CL" sz="1600" dirty="0" smtClean="0"/>
                        <a:t>Se solicitó a SERNATUR elaborar un programa de capacitación para los inspectores del SAG de los CCFF y también la determinación de una metodología que permita determinar nivel de satisfacción de los usuarios especialmente en lo que se refiere a los tiempos de espera.  Se solicitó además informar quien participará en la próxima reunión.</a:t>
                      </a:r>
                    </a:p>
                    <a:p>
                      <a:pPr algn="ctr"/>
                      <a:endParaRPr lang="es-CL" sz="1600" dirty="0" smtClean="0"/>
                    </a:p>
                    <a:p>
                      <a:pPr algn="ctr"/>
                      <a:endParaRPr lang="es-CL" sz="1600" dirty="0"/>
                    </a:p>
                  </a:txBody>
                  <a:tcPr/>
                </a:tc>
                <a:tc>
                  <a:txBody>
                    <a:bodyPr/>
                    <a:lstStyle/>
                    <a:p>
                      <a:pPr algn="just"/>
                      <a:r>
                        <a:rPr lang="es-CL" sz="1600" dirty="0" smtClean="0"/>
                        <a:t>Definición de metodología e indicadores: último trimestre 2011.                                               implementación, primer trimestre 2012</a:t>
                      </a:r>
                    </a:p>
                    <a:p>
                      <a:pPr algn="just"/>
                      <a:endParaRPr lang="es-CL" sz="1600" dirty="0"/>
                    </a:p>
                  </a:txBody>
                  <a:tcPr/>
                </a:tc>
                <a:tc>
                  <a:txBody>
                    <a:bodyPr/>
                    <a:lstStyle/>
                    <a:p>
                      <a:pPr algn="just"/>
                      <a:r>
                        <a:rPr lang="es-CL" sz="1600" dirty="0" smtClean="0"/>
                        <a:t>Sujeto a coordinación con SERNATUR. Se envió correo invitándolos</a:t>
                      </a:r>
                      <a:r>
                        <a:rPr lang="es-CL" sz="1600" baseline="0" dirty="0" smtClean="0"/>
                        <a:t> a </a:t>
                      </a:r>
                      <a:r>
                        <a:rPr lang="es-CL" sz="1600" dirty="0" smtClean="0"/>
                        <a:t> participar de esta mesa.</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656312347"/>
              </p:ext>
            </p:extLst>
          </p:nvPr>
        </p:nvGraphicFramePr>
        <p:xfrm>
          <a:off x="179512" y="1052736"/>
          <a:ext cx="8712969" cy="4032448"/>
        </p:xfrm>
        <a:graphic>
          <a:graphicData uri="http://schemas.openxmlformats.org/drawingml/2006/table">
            <a:tbl>
              <a:tblPr firstRow="1" bandRow="1">
                <a:tableStyleId>{5C22544A-7EE6-4342-B048-85BDC9FD1C3A}</a:tableStyleId>
              </a:tblPr>
              <a:tblGrid>
                <a:gridCol w="458578"/>
                <a:gridCol w="2216457"/>
                <a:gridCol w="2292886"/>
                <a:gridCol w="1834311"/>
                <a:gridCol w="1910737"/>
              </a:tblGrid>
              <a:tr h="642679">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389769">
                <a:tc>
                  <a:txBody>
                    <a:bodyPr/>
                    <a:lstStyle/>
                    <a:p>
                      <a:pPr algn="ctr"/>
                      <a:r>
                        <a:rPr lang="es-CL" sz="1600" b="1" dirty="0" smtClean="0"/>
                        <a:t>I.2.(29) Pasos Fronterizos :Operación</a:t>
                      </a:r>
                      <a:endParaRPr lang="es-CL" sz="1600" b="1" dirty="0"/>
                    </a:p>
                  </a:txBody>
                  <a:tcPr vert="vert270"/>
                </a:tc>
                <a:tc>
                  <a:txBody>
                    <a:bodyPr/>
                    <a:lstStyle/>
                    <a:p>
                      <a:pPr algn="just"/>
                      <a:r>
                        <a:rPr lang="es-CL" sz="1600" dirty="0" smtClean="0"/>
                        <a:t>Junto a  SERNATUR se está evaluando desarrollar cursos para los funcionarios en materia de turismo.</a:t>
                      </a:r>
                    </a:p>
                    <a:p>
                      <a:pPr algn="just"/>
                      <a:endParaRPr lang="es-CL" sz="1600" dirty="0"/>
                    </a:p>
                  </a:txBody>
                  <a:tcPr/>
                </a:tc>
                <a:tc>
                  <a:txBody>
                    <a:bodyPr/>
                    <a:lstStyle/>
                    <a:p>
                      <a:pPr algn="just"/>
                      <a:r>
                        <a:rPr lang="es-CL" sz="1600" dirty="0" smtClean="0"/>
                        <a:t>Aun no se acuerda la fecha.	</a:t>
                      </a:r>
                    </a:p>
                    <a:p>
                      <a:pPr algn="just"/>
                      <a:endParaRPr lang="es-CL" sz="1600" dirty="0"/>
                    </a:p>
                  </a:txBody>
                  <a:tcPr/>
                </a:tc>
                <a:tc>
                  <a:txBody>
                    <a:bodyPr/>
                    <a:lstStyle/>
                    <a:p>
                      <a:pPr algn="just"/>
                      <a:r>
                        <a:rPr lang="es-CL" sz="1600" dirty="0" smtClean="0"/>
                        <a:t>Propuesta de cursos definida: último trimestre 2011.                                                            Cursos impartidos: primer semestre 2012</a:t>
                      </a:r>
                      <a:endParaRPr lang="es-CL" sz="1600" dirty="0"/>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CL" sz="1600" dirty="0" smtClean="0"/>
                        <a:t>Sujeto a coordinación con SERNATUR. Se envió correo invitándolos</a:t>
                      </a:r>
                      <a:r>
                        <a:rPr lang="es-CL" sz="1600" baseline="0" dirty="0" smtClean="0"/>
                        <a:t> a </a:t>
                      </a:r>
                      <a:r>
                        <a:rPr lang="es-CL" sz="1600" dirty="0" smtClean="0"/>
                        <a:t> participar de esta mesa.</a:t>
                      </a:r>
                    </a:p>
                    <a:p>
                      <a:pPr algn="just"/>
                      <a:endParaRPr lang="es-CL" sz="1600" dirty="0"/>
                    </a:p>
                  </a:txBody>
                  <a:tcPr/>
                </a:tc>
              </a:tr>
            </a:tbl>
          </a:graphicData>
        </a:graphic>
      </p:graphicFrame>
    </p:spTree>
    <p:extLst>
      <p:ext uri="{BB962C8B-B14F-4D97-AF65-F5344CB8AC3E}">
        <p14:creationId xmlns:p14="http://schemas.microsoft.com/office/powerpoint/2010/main" val="851388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126247093"/>
              </p:ext>
            </p:extLst>
          </p:nvPr>
        </p:nvGraphicFramePr>
        <p:xfrm>
          <a:off x="251520" y="908720"/>
          <a:ext cx="8568952" cy="5040882"/>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a:txBody>
                    <a:bodyPr/>
                    <a:lstStyle/>
                    <a:p>
                      <a:pPr algn="ctr"/>
                      <a:r>
                        <a:rPr lang="es-CL" sz="1600" b="1" dirty="0" smtClean="0"/>
                        <a:t>I.3.(30) Horarios</a:t>
                      </a:r>
                      <a:r>
                        <a:rPr lang="es-CL" sz="1600" b="1" baseline="0" dirty="0" smtClean="0"/>
                        <a:t> de atención</a:t>
                      </a:r>
                      <a:endParaRPr lang="es-CL" sz="1600" b="1" dirty="0" smtClean="0"/>
                    </a:p>
                    <a:p>
                      <a:pPr algn="ctr"/>
                      <a:endParaRPr lang="es-CL" sz="1600" b="1" dirty="0"/>
                    </a:p>
                  </a:txBody>
                  <a:tcPr vert="vert270"/>
                </a:tc>
                <a:tc>
                  <a:txBody>
                    <a:bodyPr/>
                    <a:lstStyle/>
                    <a:p>
                      <a:pPr algn="just" fontAlgn="t"/>
                      <a:r>
                        <a:rPr lang="es-CL" sz="1600" b="0" i="0" u="none" strike="noStrike" dirty="0">
                          <a:solidFill>
                            <a:srgbClr val="000000"/>
                          </a:solidFill>
                          <a:effectLst/>
                          <a:latin typeface="+mn-lt"/>
                        </a:rPr>
                        <a:t>Presentar resultados del estudio de trazabilidad en puerto terrestre Los Andes en octubre de 2011.</a:t>
                      </a:r>
                    </a:p>
                  </a:txBody>
                  <a:tcPr marL="9525" marR="9525" marT="9525" marB="0"/>
                </a:tc>
                <a:tc>
                  <a:txBody>
                    <a:bodyPr/>
                    <a:lstStyle/>
                    <a:p>
                      <a:pPr algn="just" fontAlgn="t"/>
                      <a:r>
                        <a:rPr lang="es-CL" sz="1600" b="0" i="0" u="none" strike="noStrike" dirty="0">
                          <a:solidFill>
                            <a:srgbClr val="000000"/>
                          </a:solidFill>
                          <a:effectLst/>
                          <a:latin typeface="+mn-lt"/>
                        </a:rPr>
                        <a:t>Resultados del trabajo fueron presentados a la mesa pública privada el día </a:t>
                      </a:r>
                      <a:r>
                        <a:rPr lang="es-CL" sz="1600" b="0" i="0" u="none" strike="noStrike" dirty="0" smtClean="0">
                          <a:solidFill>
                            <a:srgbClr val="000000"/>
                          </a:solidFill>
                          <a:effectLst/>
                          <a:latin typeface="+mn-lt"/>
                        </a:rPr>
                        <a:t>miércoles </a:t>
                      </a:r>
                      <a:r>
                        <a:rPr lang="es-CL" sz="1600" b="0" i="0" u="none" strike="noStrike" dirty="0">
                          <a:solidFill>
                            <a:srgbClr val="000000"/>
                          </a:solidFill>
                          <a:effectLst/>
                          <a:latin typeface="+mn-lt"/>
                        </a:rPr>
                        <a:t>26 de Octubre. Compromiso de la mesa es avanzar en completar el sistema completo agregando información y datos del trabajo de agencias de aduana y representantes del transporte. La idea final es bajar el tiempo de permanencia de los camiones en puerto estableciendo las principales causas que demoran el proceso y actuando sobre ellas.</a:t>
                      </a:r>
                    </a:p>
                  </a:txBody>
                  <a:tcPr marL="9525" marR="9525" marT="9525" marB="0"/>
                </a:tc>
                <a:tc>
                  <a:txBody>
                    <a:bodyPr/>
                    <a:lstStyle/>
                    <a:p>
                      <a:pPr algn="just" fontAlgn="t"/>
                      <a:r>
                        <a:rPr lang="es-CL" sz="1600" b="0" i="0" u="none" strike="noStrike" dirty="0">
                          <a:solidFill>
                            <a:srgbClr val="000000"/>
                          </a:solidFill>
                          <a:effectLst/>
                          <a:latin typeface="+mn-lt"/>
                        </a:rPr>
                        <a:t>24 de Noviembre se realizará </a:t>
                      </a:r>
                      <a:r>
                        <a:rPr lang="es-CL" sz="1600" b="0" i="0" u="none" strike="noStrike" dirty="0" smtClean="0">
                          <a:solidFill>
                            <a:srgbClr val="000000"/>
                          </a:solidFill>
                          <a:effectLst/>
                          <a:latin typeface="+mn-lt"/>
                        </a:rPr>
                        <a:t>próxima </a:t>
                      </a:r>
                      <a:r>
                        <a:rPr lang="es-CL" sz="1600" b="0" i="0" u="none" strike="noStrike" dirty="0">
                          <a:solidFill>
                            <a:srgbClr val="000000"/>
                          </a:solidFill>
                          <a:effectLst/>
                          <a:latin typeface="+mn-lt"/>
                        </a:rPr>
                        <a:t>reunión. </a:t>
                      </a:r>
                    </a:p>
                  </a:txBody>
                  <a:tcPr marL="9525" marR="9525" marT="9525" marB="0"/>
                </a:tc>
                <a:tc>
                  <a:txBody>
                    <a:bodyPr/>
                    <a:lstStyle/>
                    <a:p>
                      <a:pPr algn="just" fontAlgn="t"/>
                      <a:r>
                        <a:rPr lang="es-CL" sz="1600" b="0" i="0" u="none" strike="noStrike" dirty="0">
                          <a:solidFill>
                            <a:srgbClr val="000000"/>
                          </a:solidFill>
                          <a:effectLst/>
                          <a:latin typeface="+mn-lt"/>
                        </a:rPr>
                        <a:t>El día 24  se analizará la planilla de trazabilidad realizada por los servicios públicos, complementada con la información  de las agencias de Aduana y Representantes de transportes.</a:t>
                      </a:r>
                    </a:p>
                  </a:txBody>
                  <a:tcPr marL="9525" marR="9525" marT="9525" marB="0"/>
                </a:tc>
              </a:tr>
            </a:tbl>
          </a:graphicData>
        </a:graphic>
      </p:graphicFrame>
    </p:spTree>
    <p:extLst>
      <p:ext uri="{BB962C8B-B14F-4D97-AF65-F5344CB8AC3E}">
        <p14:creationId xmlns:p14="http://schemas.microsoft.com/office/powerpoint/2010/main" val="851388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364678149"/>
              </p:ext>
            </p:extLst>
          </p:nvPr>
        </p:nvGraphicFramePr>
        <p:xfrm>
          <a:off x="395536" y="908720"/>
          <a:ext cx="8424936" cy="3600400"/>
        </p:xfrm>
        <a:graphic>
          <a:graphicData uri="http://schemas.openxmlformats.org/drawingml/2006/table">
            <a:tbl>
              <a:tblPr firstRow="1" bandRow="1">
                <a:tableStyleId>{5C22544A-7EE6-4342-B048-85BDC9FD1C3A}</a:tableStyleId>
              </a:tblPr>
              <a:tblGrid>
                <a:gridCol w="443418"/>
                <a:gridCol w="2143185"/>
                <a:gridCol w="2217088"/>
                <a:gridCol w="1773672"/>
                <a:gridCol w="1847573"/>
              </a:tblGrid>
              <a:tr h="608142">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2992258">
                <a:tc>
                  <a:txBody>
                    <a:bodyPr/>
                    <a:lstStyle/>
                    <a:p>
                      <a:pPr algn="ctr"/>
                      <a:r>
                        <a:rPr lang="es-CL" sz="1600" b="1" dirty="0" smtClean="0"/>
                        <a:t>I.3.(30) Horarios</a:t>
                      </a:r>
                      <a:r>
                        <a:rPr lang="es-CL" sz="1600" b="1" baseline="0" dirty="0" smtClean="0"/>
                        <a:t> de atención</a:t>
                      </a:r>
                      <a:endParaRPr lang="es-CL" sz="1600" b="1" dirty="0" smtClean="0"/>
                    </a:p>
                    <a:p>
                      <a:pPr algn="ctr"/>
                      <a:endParaRPr lang="es-CL" sz="1600" b="1" dirty="0"/>
                    </a:p>
                  </a:txBody>
                  <a:tcPr vert="vert270"/>
                </a:tc>
                <a:tc>
                  <a:txBody>
                    <a:bodyPr/>
                    <a:lstStyle/>
                    <a:p>
                      <a:pPr algn="just" fontAlgn="t"/>
                      <a:r>
                        <a:rPr lang="es-CL" sz="1600" b="0" i="0" u="none" strike="noStrike" dirty="0">
                          <a:solidFill>
                            <a:srgbClr val="000000"/>
                          </a:solidFill>
                          <a:effectLst/>
                          <a:latin typeface="+mn-lt"/>
                        </a:rPr>
                        <a:t>Luego de reunión </a:t>
                      </a:r>
                      <a:r>
                        <a:rPr lang="es-CL" sz="1600" b="0" i="0" u="none" strike="noStrike" dirty="0" smtClean="0">
                          <a:solidFill>
                            <a:srgbClr val="000000"/>
                          </a:solidFill>
                          <a:effectLst/>
                          <a:latin typeface="+mn-lt"/>
                        </a:rPr>
                        <a:t>público-privada, </a:t>
                      </a:r>
                      <a:r>
                        <a:rPr lang="es-CL" sz="1600" b="0" i="0" u="none" strike="noStrike" dirty="0">
                          <a:solidFill>
                            <a:srgbClr val="000000"/>
                          </a:solidFill>
                          <a:effectLst/>
                          <a:latin typeface="+mn-lt"/>
                        </a:rPr>
                        <a:t>analizar junto con Aduana horarios y volumen de carga en horario hábil y no hábil hasta diciembre de 2011. </a:t>
                      </a:r>
                    </a:p>
                  </a:txBody>
                  <a:tcPr marL="9525" marR="9525" marT="9525" marB="0"/>
                </a:tc>
                <a:tc>
                  <a:txBody>
                    <a:bodyPr/>
                    <a:lstStyle/>
                    <a:p>
                      <a:pPr algn="just" fontAlgn="t"/>
                      <a:r>
                        <a:rPr lang="es-CL" sz="1600" b="0" i="0" u="none" strike="noStrike" dirty="0">
                          <a:solidFill>
                            <a:srgbClr val="000000"/>
                          </a:solidFill>
                          <a:effectLst/>
                          <a:latin typeface="+mn-lt"/>
                        </a:rPr>
                        <a:t>Se encuentra levantada la información respecto a los volúmenes y cantidad de camiones que son revisados en horario hábil y no hábil.</a:t>
                      </a:r>
                    </a:p>
                  </a:txBody>
                  <a:tcPr marL="9525" marR="9525" marT="9525" marB="0"/>
                </a:tc>
                <a:tc>
                  <a:txBody>
                    <a:bodyPr/>
                    <a:lstStyle/>
                    <a:p>
                      <a:pPr algn="ctr" fontAlgn="b"/>
                      <a:r>
                        <a:rPr lang="es-CL" sz="1600" b="0" i="0" u="none" strike="noStrike" dirty="0" smtClean="0">
                          <a:solidFill>
                            <a:srgbClr val="000000"/>
                          </a:solidFill>
                          <a:effectLst/>
                          <a:latin typeface="+mn-lt"/>
                        </a:rPr>
                        <a:t>Diciembre 2011</a:t>
                      </a:r>
                    </a:p>
                    <a:p>
                      <a:r>
                        <a:rPr lang="es-CL" sz="1200" b="0" i="0" u="none" strike="noStrike" baseline="0" dirty="0" smtClean="0">
                          <a:solidFill>
                            <a:srgbClr val="000000"/>
                          </a:solidFill>
                          <a:latin typeface="+mn-lt"/>
                        </a:rPr>
                        <a:t>		</a:t>
                      </a:r>
                    </a:p>
                    <a:p>
                      <a:pPr algn="l" fontAlgn="b"/>
                      <a:endParaRPr lang="es-CL" sz="1600" b="0" i="0" u="none" strike="noStrike" dirty="0" smtClean="0">
                        <a:solidFill>
                          <a:srgbClr val="000000"/>
                        </a:solidFill>
                        <a:effectLst/>
                        <a:latin typeface="+mn-lt"/>
                      </a:endParaRPr>
                    </a:p>
                    <a:p>
                      <a:pPr algn="l" fontAlgn="b"/>
                      <a:endParaRPr lang="es-CL" sz="1600" b="0" i="0" u="none" strike="noStrike" dirty="0" smtClean="0">
                        <a:solidFill>
                          <a:srgbClr val="000000"/>
                        </a:solidFill>
                        <a:effectLst/>
                        <a:latin typeface="+mn-lt"/>
                      </a:endParaRPr>
                    </a:p>
                    <a:p>
                      <a:pPr algn="l" fontAlgn="b"/>
                      <a:endParaRPr lang="es-CL" sz="1600" b="0" i="0" u="none" strike="noStrike" dirty="0" smtClean="0">
                        <a:solidFill>
                          <a:srgbClr val="000000"/>
                        </a:solidFill>
                        <a:effectLst/>
                        <a:latin typeface="+mn-lt"/>
                      </a:endParaRPr>
                    </a:p>
                    <a:p>
                      <a:pPr algn="l" fontAlgn="b"/>
                      <a:endParaRPr lang="es-CL" sz="1600" b="0" i="0" u="none" strike="noStrike" dirty="0" smtClean="0">
                        <a:solidFill>
                          <a:srgbClr val="000000"/>
                        </a:solidFill>
                        <a:effectLst/>
                        <a:latin typeface="+mn-lt"/>
                      </a:endParaRPr>
                    </a:p>
                    <a:p>
                      <a:pPr algn="l" fontAlgn="b"/>
                      <a:endParaRPr lang="es-CL" sz="1600" b="0" i="0" u="none" strike="noStrike" dirty="0" smtClean="0">
                        <a:solidFill>
                          <a:srgbClr val="000000"/>
                        </a:solidFill>
                        <a:effectLst/>
                        <a:latin typeface="+mn-lt"/>
                      </a:endParaRPr>
                    </a:p>
                    <a:p>
                      <a:pPr algn="l" fontAlgn="b"/>
                      <a:endParaRPr lang="es-CL" sz="1600" b="0" i="0" u="none" strike="noStrike" dirty="0" smtClean="0">
                        <a:solidFill>
                          <a:srgbClr val="000000"/>
                        </a:solidFill>
                        <a:effectLst/>
                        <a:latin typeface="+mn-lt"/>
                      </a:endParaRPr>
                    </a:p>
                    <a:p>
                      <a:pPr algn="l" fontAlgn="b"/>
                      <a:endParaRPr lang="es-CL" sz="1600" b="0" i="0" u="none" strike="noStrike" dirty="0">
                        <a:solidFill>
                          <a:srgbClr val="000000"/>
                        </a:solidFill>
                        <a:effectLst/>
                        <a:latin typeface="+mn-lt"/>
                      </a:endParaRPr>
                    </a:p>
                  </a:txBody>
                  <a:tcPr marL="9525" marR="9525" marT="9525" marB="0" anchor="b"/>
                </a:tc>
                <a:tc>
                  <a:txBody>
                    <a:bodyPr/>
                    <a:lstStyle/>
                    <a:p>
                      <a:pPr algn="just" fontAlgn="t"/>
                      <a:r>
                        <a:rPr lang="es-CL" sz="1600" b="0" i="0" u="none" strike="noStrike" dirty="0">
                          <a:solidFill>
                            <a:srgbClr val="000000"/>
                          </a:solidFill>
                          <a:effectLst/>
                          <a:latin typeface="+mn-lt"/>
                        </a:rPr>
                        <a:t>Avanzar en el análisis para utilizar en forma más eficiente los horarios hábiles de funcionamiento de los Servicios Públicos en el puerto</a:t>
                      </a:r>
                      <a:r>
                        <a:rPr lang="es-CL" sz="1600" b="1" i="1" u="none" strike="noStrike" dirty="0">
                          <a:solidFill>
                            <a:srgbClr val="000000"/>
                          </a:solidFill>
                          <a:effectLst/>
                          <a:latin typeface="+mn-lt"/>
                        </a:rPr>
                        <a:t>.</a:t>
                      </a:r>
                    </a:p>
                  </a:txBody>
                  <a:tcPr marL="9525" marR="9525" marT="9525" marB="0"/>
                </a:tc>
              </a:tr>
            </a:tbl>
          </a:graphicData>
        </a:graphic>
      </p:graphicFrame>
    </p:spTree>
    <p:extLst>
      <p:ext uri="{BB962C8B-B14F-4D97-AF65-F5344CB8AC3E}">
        <p14:creationId xmlns:p14="http://schemas.microsoft.com/office/powerpoint/2010/main" val="4249028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617648829"/>
              </p:ext>
            </p:extLst>
          </p:nvPr>
        </p:nvGraphicFramePr>
        <p:xfrm>
          <a:off x="179512" y="1124744"/>
          <a:ext cx="8640961" cy="4824537"/>
        </p:xfrm>
        <a:graphic>
          <a:graphicData uri="http://schemas.openxmlformats.org/drawingml/2006/table">
            <a:tbl>
              <a:tblPr firstRow="1" bandRow="1">
                <a:tableStyleId>{5C22544A-7EE6-4342-B048-85BDC9FD1C3A}</a:tableStyleId>
              </a:tblPr>
              <a:tblGrid>
                <a:gridCol w="454788"/>
                <a:gridCol w="2198139"/>
                <a:gridCol w="2273937"/>
                <a:gridCol w="1819151"/>
                <a:gridCol w="1894946"/>
              </a:tblGrid>
              <a:tr h="525194">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4299343">
                <a:tc>
                  <a:txBody>
                    <a:bodyPr/>
                    <a:lstStyle/>
                    <a:p>
                      <a:pPr algn="ctr"/>
                      <a:r>
                        <a:rPr lang="es-CL" sz="1600" b="1" baseline="0" dirty="0" smtClean="0"/>
                        <a:t>I.5 Recepción e inspección de graneles</a:t>
                      </a:r>
                      <a:endParaRPr lang="es-CL" sz="1600" b="1" dirty="0"/>
                    </a:p>
                  </a:txBody>
                  <a:tcPr vert="vert270"/>
                </a:tc>
                <a:tc>
                  <a:txBody>
                    <a:bodyPr/>
                    <a:lstStyle/>
                    <a:p>
                      <a:pPr algn="just"/>
                      <a:r>
                        <a:rPr lang="es-CL" sz="1600" dirty="0" smtClean="0"/>
                        <a:t>Gremios deben enviar un listado con los puertos más importantes donde prefieran dar solución al problema de fumigación (barco debe alejarse del puerto) para analizarlo con la autoridad sanitaria de la región y agilizar la respuesta.</a:t>
                      </a:r>
                    </a:p>
                    <a:p>
                      <a:pPr algn="just"/>
                      <a:endParaRPr lang="es-CL" sz="1600" dirty="0"/>
                    </a:p>
                  </a:txBody>
                  <a:tcPr/>
                </a:tc>
                <a:tc>
                  <a:txBody>
                    <a:bodyPr/>
                    <a:lstStyle/>
                    <a:p>
                      <a:pPr algn="just"/>
                      <a:endParaRPr lang="es-CL" sz="1600" dirty="0"/>
                    </a:p>
                  </a:txBody>
                  <a:tcPr/>
                </a:tc>
                <a:tc>
                  <a:txBody>
                    <a:bodyPr/>
                    <a:lstStyle/>
                    <a:p>
                      <a:pPr algn="just"/>
                      <a:r>
                        <a:rPr lang="es-MX" sz="1600" dirty="0" smtClean="0"/>
                        <a:t>Reunión</a:t>
                      </a:r>
                      <a:r>
                        <a:rPr lang="es-MX" sz="1600" baseline="0" dirty="0" smtClean="0"/>
                        <a:t> del día 3 de noviembre</a:t>
                      </a:r>
                      <a:endParaRPr lang="es-CL" sz="1600" dirty="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851388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82533934"/>
              </p:ext>
            </p:extLst>
          </p:nvPr>
        </p:nvGraphicFramePr>
        <p:xfrm>
          <a:off x="323528" y="1052736"/>
          <a:ext cx="8424937" cy="4320481"/>
        </p:xfrm>
        <a:graphic>
          <a:graphicData uri="http://schemas.openxmlformats.org/drawingml/2006/table">
            <a:tbl>
              <a:tblPr firstRow="1" bandRow="1">
                <a:tableStyleId>{5C22544A-7EE6-4342-B048-85BDC9FD1C3A}</a:tableStyleId>
              </a:tblPr>
              <a:tblGrid>
                <a:gridCol w="443418"/>
                <a:gridCol w="2143186"/>
                <a:gridCol w="2217088"/>
                <a:gridCol w="1773672"/>
                <a:gridCol w="1847573"/>
              </a:tblGrid>
              <a:tr h="729770">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590711">
                <a:tc>
                  <a:txBody>
                    <a:bodyPr/>
                    <a:lstStyle/>
                    <a:p>
                      <a:pPr algn="ctr"/>
                      <a:r>
                        <a:rPr lang="es-CL" sz="1600" b="1" dirty="0" smtClean="0"/>
                        <a:t>I.6 Apertura de </a:t>
                      </a:r>
                      <a:r>
                        <a:rPr lang="es-CL" sz="1600" b="1" dirty="0" err="1" smtClean="0"/>
                        <a:t>store</a:t>
                      </a:r>
                      <a:r>
                        <a:rPr lang="es-CL" sz="1600" b="1" dirty="0" smtClean="0"/>
                        <a:t>.</a:t>
                      </a:r>
                      <a:endParaRPr lang="es-CL" sz="1600" b="1" dirty="0"/>
                    </a:p>
                  </a:txBody>
                  <a:tcPr vert="vert270"/>
                </a:tc>
                <a:tc>
                  <a:txBody>
                    <a:bodyPr/>
                    <a:lstStyle/>
                    <a:p>
                      <a:pPr algn="just" fontAlgn="ctr"/>
                      <a:r>
                        <a:rPr lang="es-CL" sz="1600" b="0" i="0" u="none" strike="noStrike" dirty="0">
                          <a:solidFill>
                            <a:srgbClr val="000000"/>
                          </a:solidFill>
                          <a:effectLst/>
                          <a:latin typeface="+mn-lt"/>
                        </a:rPr>
                        <a:t>Próxima reunión se presentarán los tipos de productos que el SAG libera, de ser necesaria una charla conceptual se definirá una fecha tentativa durante la reunión del 3.11.2011.</a:t>
                      </a:r>
                    </a:p>
                  </a:txBody>
                  <a:tcPr marL="9525" marR="9525" marT="9525" marB="0" anchor="ctr"/>
                </a:tc>
                <a:tc>
                  <a:txBody>
                    <a:bodyPr/>
                    <a:lstStyle/>
                    <a:p>
                      <a:pPr algn="just" fontAlgn="ctr"/>
                      <a:r>
                        <a:rPr lang="es-CL" sz="1600" b="0" i="0" u="none" strike="noStrike" dirty="0">
                          <a:solidFill>
                            <a:srgbClr val="000000"/>
                          </a:solidFill>
                          <a:effectLst/>
                          <a:latin typeface="+mn-lt"/>
                        </a:rPr>
                        <a:t> </a:t>
                      </a:r>
                    </a:p>
                  </a:txBody>
                  <a:tcPr marL="9525" marR="9525" marT="9525" marB="0" anchor="ctr"/>
                </a:tc>
                <a:tc>
                  <a:txBody>
                    <a:bodyPr/>
                    <a:lstStyle/>
                    <a:p>
                      <a:pPr algn="just" fontAlgn="ctr"/>
                      <a:r>
                        <a:rPr lang="es-CL" sz="1600" b="0" i="0" u="none" strike="noStrike" dirty="0">
                          <a:solidFill>
                            <a:srgbClr val="000000"/>
                          </a:solidFill>
                          <a:effectLst/>
                          <a:latin typeface="+mn-lt"/>
                        </a:rPr>
                        <a:t> </a:t>
                      </a:r>
                      <a:endParaRPr lang="es-CL" sz="1600" b="0" i="0" u="none" strike="noStrike" dirty="0" smtClean="0">
                        <a:solidFill>
                          <a:srgbClr val="000000"/>
                        </a:solidFill>
                        <a:effectLst/>
                        <a:latin typeface="+mn-lt"/>
                      </a:endParaRPr>
                    </a:p>
                    <a:p>
                      <a:pPr algn="just" fontAlgn="ctr"/>
                      <a:endParaRPr lang="es-CL" sz="1600" b="0" i="0" u="none" strike="noStrike" dirty="0" smtClean="0">
                        <a:solidFill>
                          <a:srgbClr val="000000"/>
                        </a:solidFill>
                        <a:effectLst/>
                        <a:latin typeface="+mn-lt"/>
                      </a:endParaRPr>
                    </a:p>
                    <a:p>
                      <a:pPr algn="just" fontAlgn="ctr"/>
                      <a:endParaRPr lang="es-CL" sz="1600" b="0" i="0" u="none" strike="noStrike" dirty="0">
                        <a:solidFill>
                          <a:srgbClr val="000000"/>
                        </a:solidFill>
                        <a:effectLst/>
                        <a:latin typeface="+mn-lt"/>
                      </a:endParaRPr>
                    </a:p>
                  </a:txBody>
                  <a:tcPr marL="9525" marR="9525" marT="9525" marB="0" anchor="ctr"/>
                </a:tc>
                <a:tc>
                  <a:txBody>
                    <a:bodyPr/>
                    <a:lstStyle/>
                    <a:p>
                      <a:pPr algn="just" fontAlgn="t"/>
                      <a:endParaRPr lang="es-CL" sz="1600" b="1" i="1" u="none" strike="noStrike" dirty="0" smtClean="0">
                        <a:solidFill>
                          <a:srgbClr val="000000"/>
                        </a:solidFill>
                        <a:effectLst/>
                        <a:latin typeface="+mn-lt"/>
                      </a:endParaRPr>
                    </a:p>
                    <a:p>
                      <a:pPr algn="just" fontAlgn="t"/>
                      <a:endParaRPr lang="es-CL" sz="1600" b="1" i="1" u="none" strike="noStrike" dirty="0" smtClean="0">
                        <a:solidFill>
                          <a:srgbClr val="000000"/>
                        </a:solidFill>
                        <a:effectLst/>
                        <a:latin typeface="+mn-lt"/>
                      </a:endParaRPr>
                    </a:p>
                    <a:p>
                      <a:pPr algn="just" fontAlgn="t"/>
                      <a:endParaRPr lang="es-CL" sz="1600" b="1" i="1" u="none" strike="noStrike" dirty="0" smtClean="0">
                        <a:solidFill>
                          <a:srgbClr val="000000"/>
                        </a:solidFill>
                        <a:effectLst/>
                        <a:latin typeface="+mn-lt"/>
                      </a:endParaRPr>
                    </a:p>
                    <a:p>
                      <a:pPr algn="just" fontAlgn="t"/>
                      <a:r>
                        <a:rPr lang="es-CL" sz="1600" b="0" i="0" u="none" strike="noStrike" dirty="0" smtClean="0">
                          <a:solidFill>
                            <a:srgbClr val="000000"/>
                          </a:solidFill>
                          <a:effectLst/>
                          <a:latin typeface="+mn-lt"/>
                        </a:rPr>
                        <a:t>Se </a:t>
                      </a:r>
                      <a:r>
                        <a:rPr lang="es-CL" sz="1600" b="0" i="0" u="none" strike="noStrike" dirty="0">
                          <a:solidFill>
                            <a:srgbClr val="000000"/>
                          </a:solidFill>
                          <a:effectLst/>
                          <a:latin typeface="+mn-lt"/>
                        </a:rPr>
                        <a:t>propondrá la entrega de un documento donde se expliquen los conceptos que respalden el accionar del SAG respecto al cierre de los </a:t>
                      </a:r>
                      <a:r>
                        <a:rPr lang="es-CL" sz="1600" b="0" i="0" u="none" strike="noStrike" dirty="0" err="1">
                          <a:solidFill>
                            <a:srgbClr val="000000"/>
                          </a:solidFill>
                          <a:effectLst/>
                          <a:latin typeface="+mn-lt"/>
                        </a:rPr>
                        <a:t>stores</a:t>
                      </a:r>
                      <a:r>
                        <a:rPr lang="es-CL" sz="1600" b="1" i="1" u="none" strike="noStrike" dirty="0">
                          <a:solidFill>
                            <a:srgbClr val="000000"/>
                          </a:solidFill>
                          <a:effectLst/>
                          <a:latin typeface="+mn-lt"/>
                        </a:rPr>
                        <a:t>.</a:t>
                      </a:r>
                    </a:p>
                  </a:txBody>
                  <a:tcPr marL="9525" marR="9525" marT="9525" marB="0"/>
                </a:tc>
              </a:tr>
            </a:tbl>
          </a:graphicData>
        </a:graphic>
      </p:graphicFrame>
    </p:spTree>
    <p:extLst>
      <p:ext uri="{BB962C8B-B14F-4D97-AF65-F5344CB8AC3E}">
        <p14:creationId xmlns:p14="http://schemas.microsoft.com/office/powerpoint/2010/main" val="2615179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3"/>
          <p:cNvSpPr>
            <a:spLocks noGrp="1"/>
          </p:cNvSpPr>
          <p:nvPr>
            <p:ph type="ctrTitle"/>
          </p:nvPr>
        </p:nvSpPr>
        <p:spPr>
          <a:xfrm>
            <a:off x="685800" y="2339975"/>
            <a:ext cx="7772400" cy="1470025"/>
          </a:xfrm>
        </p:spPr>
        <p:txBody>
          <a:bodyPr/>
          <a:lstStyle/>
          <a:p>
            <a:pPr eaLnBrk="1" hangingPunct="1"/>
            <a:r>
              <a:rPr lang="en-US" sz="9200" smtClean="0">
                <a:solidFill>
                  <a:schemeClr val="bg1"/>
                </a:solidFill>
                <a:latin typeface="Verdana" pitchFamily="34" charset="0"/>
                <a:cs typeface="Verdana" pitchFamily="34" charset="0"/>
              </a:rPr>
              <a:t>Gracias.</a:t>
            </a:r>
          </a:p>
        </p:txBody>
      </p:sp>
    </p:spTree>
    <p:extLst>
      <p:ext uri="{BB962C8B-B14F-4D97-AF65-F5344CB8AC3E}">
        <p14:creationId xmlns:p14="http://schemas.microsoft.com/office/powerpoint/2010/main" val="63997958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591</Words>
  <Application>Microsoft Office PowerPoint</Application>
  <PresentationFormat>Presentación en pantalla (4:3)</PresentationFormat>
  <Paragraphs>99</Paragraphs>
  <Slides>9</Slides>
  <Notes>3</Notes>
  <HiddenSlides>0</HiddenSlides>
  <MMClips>0</MMClips>
  <ScaleCrop>false</ScaleCrop>
  <HeadingPairs>
    <vt:vector size="4" baseType="variant">
      <vt:variant>
        <vt:lpstr>Tema</vt:lpstr>
      </vt:variant>
      <vt:variant>
        <vt:i4>3</vt:i4>
      </vt:variant>
      <vt:variant>
        <vt:lpstr>Títulos de diapositiva</vt:lpstr>
      </vt:variant>
      <vt:variant>
        <vt:i4>9</vt:i4>
      </vt:variant>
    </vt:vector>
  </HeadingPairs>
  <TitlesOfParts>
    <vt:vector size="12" baseType="lpstr">
      <vt:lpstr>1_Office Theme</vt:lpstr>
      <vt:lpstr>Office Theme</vt:lpstr>
      <vt:lpstr>2_Office Theme</vt:lpstr>
      <vt:lpstr>Impulso Competitivo Servicio Agrícola y Ganadero</vt:lpstr>
      <vt:lpstr>MESA INTERNACIONAL </vt:lpstr>
      <vt:lpstr>Presentación de PowerPoint</vt:lpstr>
      <vt:lpstr>Presentación de PowerPoint</vt:lpstr>
      <vt:lpstr>Presentación de PowerPoint</vt:lpstr>
      <vt:lpstr>Presentación de PowerPoint</vt:lpstr>
      <vt:lpstr>Presentación de PowerPoint</vt:lpstr>
      <vt:lpstr>Presentación de PowerPoint</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Andrés Guerra Rojas</dc:creator>
  <cp:lastModifiedBy>Nicolas Jose Cristi Le-Fort</cp:lastModifiedBy>
  <cp:revision>14</cp:revision>
  <dcterms:created xsi:type="dcterms:W3CDTF">2011-09-27T13:24:11Z</dcterms:created>
  <dcterms:modified xsi:type="dcterms:W3CDTF">2011-12-02T17:56:57Z</dcterms:modified>
</cp:coreProperties>
</file>