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77" r:id="rId3"/>
    <p:sldMasterId id="2147483689" r:id="rId4"/>
  </p:sldMasterIdLst>
  <p:notesMasterIdLst>
    <p:notesMasterId r:id="rId15"/>
  </p:notesMasterIdLst>
  <p:sldIdLst>
    <p:sldId id="265" r:id="rId5"/>
    <p:sldId id="266" r:id="rId6"/>
    <p:sldId id="267" r:id="rId7"/>
    <p:sldId id="268" r:id="rId8"/>
    <p:sldId id="269" r:id="rId9"/>
    <p:sldId id="270" r:id="rId10"/>
    <p:sldId id="274" r:id="rId11"/>
    <p:sldId id="275" r:id="rId12"/>
    <p:sldId id="272" r:id="rId13"/>
    <p:sldId id="273" r:id="rId14"/>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4" d="100"/>
          <a:sy n="74" d="100"/>
        </p:scale>
        <p:origin x="-1452" y="-3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55087A-05DB-4B60-8E2F-79DCD2EA003D}" type="datetimeFigureOut">
              <a:rPr lang="es-CL" smtClean="0"/>
              <a:t>06-10-2011</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DDA349-249E-418C-BC3D-5357B97AAFD9}" type="slidenum">
              <a:rPr lang="es-CL" smtClean="0"/>
              <a:t>‹Nº›</a:t>
            </a:fld>
            <a:endParaRPr lang="es-CL"/>
          </a:p>
        </p:txBody>
      </p:sp>
    </p:spTree>
    <p:extLst>
      <p:ext uri="{BB962C8B-B14F-4D97-AF65-F5344CB8AC3E}">
        <p14:creationId xmlns:p14="http://schemas.microsoft.com/office/powerpoint/2010/main" val="2736771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Marcador de notas"/>
          <p:cNvSpPr>
            <a:spLocks noGrp="1"/>
          </p:cNvSpPr>
          <p:nvPr>
            <p:ph type="body" idx="1"/>
          </p:nvPr>
        </p:nvSpPr>
        <p:spPr/>
        <p:txBody>
          <a:bodyPr>
            <a:normAutofit fontScale="92500" lnSpcReduction="10000"/>
          </a:bodyPr>
          <a:lstStyle/>
          <a:p>
            <a:pPr>
              <a:defRPr/>
            </a:pPr>
            <a:r>
              <a:rPr lang="es-CL" b="1" dirty="0" smtClean="0"/>
              <a:t>Preámbulo</a:t>
            </a:r>
            <a:endParaRPr lang="es-CL" dirty="0" smtClean="0"/>
          </a:p>
          <a:p>
            <a:pPr>
              <a:defRPr/>
            </a:pPr>
            <a:r>
              <a:rPr lang="es-CL" dirty="0" smtClean="0"/>
              <a:t> </a:t>
            </a:r>
          </a:p>
          <a:p>
            <a:pPr>
              <a:defRPr/>
            </a:pPr>
            <a:r>
              <a:rPr lang="es-CL" dirty="0" smtClean="0"/>
              <a:t>SAG tiene 61 medidas entre Impulso Competitivo (50) y Plan de Control Estratégico (11), las cuales se relacionan con las diferentes áreas en las cuales actúa el servicio, tales como:</a:t>
            </a:r>
          </a:p>
          <a:p>
            <a:pPr>
              <a:defRPr/>
            </a:pPr>
            <a:r>
              <a:rPr lang="es-CL" dirty="0" smtClean="0"/>
              <a:t>Agrícola</a:t>
            </a:r>
          </a:p>
          <a:p>
            <a:pPr>
              <a:defRPr/>
            </a:pPr>
            <a:r>
              <a:rPr lang="es-CL" dirty="0" smtClean="0"/>
              <a:t>Forestal</a:t>
            </a:r>
          </a:p>
          <a:p>
            <a:pPr>
              <a:defRPr/>
            </a:pPr>
            <a:r>
              <a:rPr lang="es-CL" dirty="0" smtClean="0"/>
              <a:t>Vitivinícola</a:t>
            </a:r>
          </a:p>
          <a:p>
            <a:pPr>
              <a:defRPr/>
            </a:pPr>
            <a:r>
              <a:rPr lang="es-CL" dirty="0" smtClean="0"/>
              <a:t>Asuntos Internacionales</a:t>
            </a:r>
          </a:p>
          <a:p>
            <a:pPr>
              <a:defRPr/>
            </a:pPr>
            <a:r>
              <a:rPr lang="es-CL" dirty="0" smtClean="0"/>
              <a:t>Protección de Recursos Naturales</a:t>
            </a:r>
          </a:p>
          <a:p>
            <a:pPr>
              <a:defRPr/>
            </a:pPr>
            <a:r>
              <a:rPr lang="es-CL" dirty="0" smtClean="0"/>
              <a:t>Inocuidad e insumos</a:t>
            </a:r>
          </a:p>
          <a:p>
            <a:pPr>
              <a:defRPr/>
            </a:pPr>
            <a:r>
              <a:rPr lang="es-CL" dirty="0" smtClean="0"/>
              <a:t> </a:t>
            </a:r>
          </a:p>
          <a:p>
            <a:pPr>
              <a:defRPr/>
            </a:pPr>
            <a:r>
              <a:rPr lang="es-CL" dirty="0" smtClean="0"/>
              <a:t>Para abarcar estos temas de la mejor manera, el Servicio realiza mesas de trabajo en conjunto con los gremios del sector privado una vez al mes, de manera de enfocar las soluciones a los requerimientos de los usuarios del SAG. Por otro lado, internamente tenemos un seguimiento a los compromisos que surgen en cada una de estas mesas mensuales, el cual se registra semanalmente, de manera de asegurar su cumplimiento para la siguiente reunión. </a:t>
            </a:r>
          </a:p>
          <a:p>
            <a:pPr>
              <a:defRPr/>
            </a:pPr>
            <a:r>
              <a:rPr lang="es-CL" dirty="0" smtClean="0"/>
              <a:t>A la fecha, </a:t>
            </a:r>
            <a:r>
              <a:rPr lang="es-CL" b="1" dirty="0" smtClean="0"/>
              <a:t>contamos con 12 medidas implementadas </a:t>
            </a:r>
            <a:r>
              <a:rPr lang="es-CL" dirty="0" smtClean="0"/>
              <a:t> y otras cercanas a ser implementadas. </a:t>
            </a:r>
          </a:p>
          <a:p>
            <a:pPr>
              <a:defRPr/>
            </a:pPr>
            <a:r>
              <a:rPr lang="es-CL" dirty="0" smtClean="0"/>
              <a:t>En la presentación del día de hoy nos centraremos en las 7 medidas denominadas como emblemáticas por parte del Ministerio de Economía. </a:t>
            </a:r>
          </a:p>
          <a:p>
            <a:pPr>
              <a:defRPr/>
            </a:pPr>
            <a:endParaRPr lang="es-CL" dirty="0"/>
          </a:p>
        </p:txBody>
      </p:sp>
      <p:sp>
        <p:nvSpPr>
          <p:cNvPr id="5325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a:cs typeface="ヒラギノ角ゴ Pro W3"/>
              </a:defRPr>
            </a:lvl1pPr>
            <a:lvl2pPr marL="729057" indent="-280406" eaLnBrk="0" hangingPunct="0">
              <a:defRPr>
                <a:solidFill>
                  <a:schemeClr val="tx1"/>
                </a:solidFill>
                <a:latin typeface="Arial" pitchFamily="34" charset="0"/>
                <a:ea typeface="ヒラギノ角ゴ Pro W3"/>
                <a:cs typeface="ヒラギノ角ゴ Pro W3"/>
              </a:defRPr>
            </a:lvl2pPr>
            <a:lvl3pPr marL="1121626" indent="-224325" eaLnBrk="0" hangingPunct="0">
              <a:defRPr>
                <a:solidFill>
                  <a:schemeClr val="tx1"/>
                </a:solidFill>
                <a:latin typeface="Arial" pitchFamily="34" charset="0"/>
                <a:ea typeface="ヒラギノ角ゴ Pro W3"/>
                <a:cs typeface="ヒラギノ角ゴ Pro W3"/>
              </a:defRPr>
            </a:lvl3pPr>
            <a:lvl4pPr marL="1570276" indent="-224325" eaLnBrk="0" hangingPunct="0">
              <a:defRPr>
                <a:solidFill>
                  <a:schemeClr val="tx1"/>
                </a:solidFill>
                <a:latin typeface="Arial" pitchFamily="34" charset="0"/>
                <a:ea typeface="ヒラギノ角ゴ Pro W3"/>
                <a:cs typeface="ヒラギノ角ゴ Pro W3"/>
              </a:defRPr>
            </a:lvl4pPr>
            <a:lvl5pPr marL="2018927" indent="-224325" eaLnBrk="0" hangingPunct="0">
              <a:defRPr>
                <a:solidFill>
                  <a:schemeClr val="tx1"/>
                </a:solidFill>
                <a:latin typeface="Arial" pitchFamily="34" charset="0"/>
                <a:ea typeface="ヒラギノ角ゴ Pro W3"/>
                <a:cs typeface="ヒラギノ角ゴ Pro W3"/>
              </a:defRPr>
            </a:lvl5pPr>
            <a:lvl6pPr marL="2467577" indent="-224325" defTabSz="44865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16227" indent="-224325" defTabSz="44865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364878" indent="-224325" defTabSz="44865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13528" indent="-224325" defTabSz="44865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fld id="{E7192ECD-F74D-4442-992E-C7645D44500B}" type="slidenum">
              <a:rPr lang="en-US">
                <a:solidFill>
                  <a:prstClr val="black"/>
                </a:solidFill>
                <a:latin typeface="Calibri" pitchFamily="34" charset="0"/>
              </a:rPr>
              <a:pPr eaLnBrk="1" hangingPunct="1"/>
              <a:t>1</a:t>
            </a:fld>
            <a:endParaRPr lang="en-US">
              <a:solidFill>
                <a:prstClr val="black"/>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smtClean="0"/>
          </a:p>
        </p:txBody>
      </p:sp>
      <p:sp>
        <p:nvSpPr>
          <p:cNvPr id="5120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fld id="{D1FB4285-7B60-4850-9359-E4CBBF3B8028}" type="slidenum">
              <a:rPr lang="en-US">
                <a:solidFill>
                  <a:prstClr val="black"/>
                </a:solidFill>
                <a:latin typeface="Calibri" pitchFamily="34" charset="0"/>
              </a:rPr>
              <a:pPr eaLnBrk="1" hangingPunct="1"/>
              <a:t>10</a:t>
            </a:fld>
            <a:endParaRPr lang="en-US">
              <a:solidFill>
                <a:prstClr val="black"/>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441" indent="-227441">
              <a:buFontTx/>
              <a:buAutoNum type="arabicPeriod"/>
            </a:pPr>
            <a:endParaRPr lang="es-CL" smtClean="0">
              <a:ea typeface="ヒラギノ角ゴ Pro W3"/>
              <a:cs typeface="ヒラギノ角ゴ Pro W3"/>
            </a:endParaRPr>
          </a:p>
        </p:txBody>
      </p:sp>
      <p:sp>
        <p:nvSpPr>
          <p:cNvPr id="6758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a:cs typeface="ヒラギノ角ゴ Pro W3"/>
              </a:defRPr>
            </a:lvl1pPr>
            <a:lvl2pPr marL="729057" indent="-280406" eaLnBrk="0" hangingPunct="0">
              <a:defRPr>
                <a:solidFill>
                  <a:schemeClr val="tx1"/>
                </a:solidFill>
                <a:latin typeface="Arial" pitchFamily="34" charset="0"/>
                <a:ea typeface="ヒラギノ角ゴ Pro W3"/>
                <a:cs typeface="ヒラギノ角ゴ Pro W3"/>
              </a:defRPr>
            </a:lvl2pPr>
            <a:lvl3pPr marL="1121626" indent="-224325" eaLnBrk="0" hangingPunct="0">
              <a:defRPr>
                <a:solidFill>
                  <a:schemeClr val="tx1"/>
                </a:solidFill>
                <a:latin typeface="Arial" pitchFamily="34" charset="0"/>
                <a:ea typeface="ヒラギノ角ゴ Pro W3"/>
                <a:cs typeface="ヒラギノ角ゴ Pro W3"/>
              </a:defRPr>
            </a:lvl3pPr>
            <a:lvl4pPr marL="1570276" indent="-224325" eaLnBrk="0" hangingPunct="0">
              <a:defRPr>
                <a:solidFill>
                  <a:schemeClr val="tx1"/>
                </a:solidFill>
                <a:latin typeface="Arial" pitchFamily="34" charset="0"/>
                <a:ea typeface="ヒラギノ角ゴ Pro W3"/>
                <a:cs typeface="ヒラギノ角ゴ Pro W3"/>
              </a:defRPr>
            </a:lvl4pPr>
            <a:lvl5pPr marL="2018927" indent="-224325" eaLnBrk="0" hangingPunct="0">
              <a:defRPr>
                <a:solidFill>
                  <a:schemeClr val="tx1"/>
                </a:solidFill>
                <a:latin typeface="Arial" pitchFamily="34" charset="0"/>
                <a:ea typeface="ヒラギノ角ゴ Pro W3"/>
                <a:cs typeface="ヒラギノ角ゴ Pro W3"/>
              </a:defRPr>
            </a:lvl5pPr>
            <a:lvl6pPr marL="2467577" indent="-224325" defTabSz="44865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16227" indent="-224325" defTabSz="44865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364878" indent="-224325" defTabSz="44865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13528" indent="-224325" defTabSz="44865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fld id="{9DCEF822-6A1D-4889-9F97-06A2851D258F}" type="slidenum">
              <a:rPr lang="en-US">
                <a:solidFill>
                  <a:prstClr val="black"/>
                </a:solidFill>
                <a:latin typeface="Calibri" pitchFamily="34" charset="0"/>
              </a:rPr>
              <a:pPr eaLnBrk="1" hangingPunct="1"/>
              <a:t>2</a:t>
            </a:fld>
            <a:endParaRPr lang="en-US">
              <a:solidFill>
                <a:prstClr val="black"/>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5FDDA349-249E-418C-BC3D-5357B97AAFD9}" type="slidenum">
              <a:rPr lang="es-CL" smtClean="0"/>
              <a:t>3</a:t>
            </a:fld>
            <a:endParaRPr lang="es-CL"/>
          </a:p>
        </p:txBody>
      </p:sp>
    </p:spTree>
    <p:extLst>
      <p:ext uri="{BB962C8B-B14F-4D97-AF65-F5344CB8AC3E}">
        <p14:creationId xmlns:p14="http://schemas.microsoft.com/office/powerpoint/2010/main" val="2136287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5FDDA349-249E-418C-BC3D-5357B97AAFD9}" type="slidenum">
              <a:rPr lang="es-CL" smtClean="0"/>
              <a:t>4</a:t>
            </a:fld>
            <a:endParaRPr lang="es-CL"/>
          </a:p>
        </p:txBody>
      </p:sp>
    </p:spTree>
    <p:extLst>
      <p:ext uri="{BB962C8B-B14F-4D97-AF65-F5344CB8AC3E}">
        <p14:creationId xmlns:p14="http://schemas.microsoft.com/office/powerpoint/2010/main" val="3557084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5FDDA349-249E-418C-BC3D-5357B97AAFD9}" type="slidenum">
              <a:rPr lang="es-CL" smtClean="0"/>
              <a:t>5</a:t>
            </a:fld>
            <a:endParaRPr lang="es-CL"/>
          </a:p>
        </p:txBody>
      </p:sp>
    </p:spTree>
    <p:extLst>
      <p:ext uri="{BB962C8B-B14F-4D97-AF65-F5344CB8AC3E}">
        <p14:creationId xmlns:p14="http://schemas.microsoft.com/office/powerpoint/2010/main" val="3927512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5FDDA349-249E-418C-BC3D-5357B97AAFD9}" type="slidenum">
              <a:rPr lang="es-CL" smtClean="0"/>
              <a:t>6</a:t>
            </a:fld>
            <a:endParaRPr lang="es-CL"/>
          </a:p>
        </p:txBody>
      </p:sp>
    </p:spTree>
    <p:extLst>
      <p:ext uri="{BB962C8B-B14F-4D97-AF65-F5344CB8AC3E}">
        <p14:creationId xmlns:p14="http://schemas.microsoft.com/office/powerpoint/2010/main" val="755778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5FDDA349-249E-418C-BC3D-5357B97AAFD9}" type="slidenum">
              <a:rPr lang="es-CL" smtClean="0"/>
              <a:t>7</a:t>
            </a:fld>
            <a:endParaRPr lang="es-CL"/>
          </a:p>
        </p:txBody>
      </p:sp>
    </p:spTree>
    <p:extLst>
      <p:ext uri="{BB962C8B-B14F-4D97-AF65-F5344CB8AC3E}">
        <p14:creationId xmlns:p14="http://schemas.microsoft.com/office/powerpoint/2010/main" val="2200135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5FDDA349-249E-418C-BC3D-5357B97AAFD9}" type="slidenum">
              <a:rPr lang="es-CL" smtClean="0"/>
              <a:t>8</a:t>
            </a:fld>
            <a:endParaRPr lang="es-CL"/>
          </a:p>
        </p:txBody>
      </p:sp>
    </p:spTree>
    <p:extLst>
      <p:ext uri="{BB962C8B-B14F-4D97-AF65-F5344CB8AC3E}">
        <p14:creationId xmlns:p14="http://schemas.microsoft.com/office/powerpoint/2010/main" val="641383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smtClean="0"/>
          </a:p>
        </p:txBody>
      </p:sp>
      <p:sp>
        <p:nvSpPr>
          <p:cNvPr id="5018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fld id="{3BA1DBC8-F0E3-4935-BBAA-68D3C43B308A}" type="slidenum">
              <a:rPr lang="en-US">
                <a:solidFill>
                  <a:prstClr val="black"/>
                </a:solidFill>
                <a:latin typeface="Calibri" pitchFamily="34" charset="0"/>
              </a:rPr>
              <a:pPr eaLnBrk="1" hangingPunct="1"/>
              <a:t>9</a:t>
            </a:fld>
            <a:endParaRPr lang="en-US">
              <a:solidFill>
                <a:prstClr val="black"/>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00200"/>
            <a:ext cx="7772400" cy="936625"/>
          </a:xfrm>
          <a:prstGeom prst="rect">
            <a:avLst/>
          </a:prstGeom>
        </p:spPr>
        <p:txBody>
          <a:bodyPr/>
          <a:lstStyle>
            <a:lvl1pPr marL="0" marR="0" indent="0" algn="l" defTabSz="457200" rtl="0" eaLnBrk="1" fontAlgn="auto" latinLnBrk="0" hangingPunct="1">
              <a:lnSpc>
                <a:spcPct val="100000"/>
              </a:lnSpc>
              <a:spcBef>
                <a:spcPct val="0"/>
              </a:spcBef>
              <a:spcAft>
                <a:spcPts val="0"/>
              </a:spcAft>
              <a:tabLst/>
              <a:defRPr sz="4400"/>
            </a:lvl1pPr>
          </a:lstStyle>
          <a:p>
            <a:pPr lvl="0"/>
            <a:r>
              <a:rPr lang="en-US" noProof="0" dirty="0" smtClean="0"/>
              <a:t>Click to edit Master title style</a:t>
            </a:r>
          </a:p>
        </p:txBody>
      </p:sp>
      <p:sp>
        <p:nvSpPr>
          <p:cNvPr id="3" name="Subtitle 2"/>
          <p:cNvSpPr>
            <a:spLocks noGrp="1"/>
          </p:cNvSpPr>
          <p:nvPr>
            <p:ph type="subTitle" idx="1"/>
          </p:nvPr>
        </p:nvSpPr>
        <p:spPr>
          <a:xfrm>
            <a:off x="457200" y="2590800"/>
            <a:ext cx="6400800" cy="6096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smtClean="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defTabSz="457200" fontAlgn="base">
              <a:spcBef>
                <a:spcPct val="0"/>
              </a:spcBef>
              <a:spcAft>
                <a:spcPct val="0"/>
              </a:spcAft>
              <a:defRPr/>
            </a:pPr>
            <a:fld id="{8882BCEB-DB33-4BC3-99FC-B8725879E143}" type="datetime1">
              <a:rPr lang="en-US">
                <a:solidFill>
                  <a:prstClr val="white"/>
                </a:solidFill>
              </a:rPr>
              <a:pPr defTabSz="457200" fontAlgn="base">
                <a:spcBef>
                  <a:spcPct val="0"/>
                </a:spcBef>
                <a:spcAft>
                  <a:spcPct val="0"/>
                </a:spcAft>
                <a:defRPr/>
              </a:pPr>
              <a:t>10/6/2011</a:t>
            </a:fld>
            <a:endParaRPr lang="en-US">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defTabSz="457200" fontAlgn="base">
              <a:spcBef>
                <a:spcPct val="0"/>
              </a:spcBef>
              <a:spcAft>
                <a:spcPct val="0"/>
              </a:spcAft>
              <a:defRPr/>
            </a:pPr>
            <a:endParaRPr lang="es-CL">
              <a:solidFill>
                <a:prstClr val="white"/>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defTabSz="457200" fontAlgn="base">
              <a:spcBef>
                <a:spcPct val="0"/>
              </a:spcBef>
              <a:spcAft>
                <a:spcPct val="0"/>
              </a:spcAft>
              <a:defRPr/>
            </a:pPr>
            <a:fld id="{EB5720D4-4C81-4B29-BF71-9DB473F6A1E7}" type="slidenum">
              <a:rPr lang="en-US">
                <a:solidFill>
                  <a:prstClr val="white"/>
                </a:solidFill>
              </a:rPr>
              <a:pPr defTabSz="457200" fontAlgn="base">
                <a:spcBef>
                  <a:spcPct val="0"/>
                </a:spcBef>
                <a:spcAft>
                  <a:spcPct val="0"/>
                </a:spcAft>
                <a:defRPr/>
              </a:pPr>
              <a:t>‹Nº›</a:t>
            </a:fld>
            <a:endParaRPr lang="en-US">
              <a:solidFill>
                <a:prstClr val="white"/>
              </a:solidFill>
            </a:endParaRPr>
          </a:p>
        </p:txBody>
      </p:sp>
    </p:spTree>
    <p:extLst>
      <p:ext uri="{BB962C8B-B14F-4D97-AF65-F5344CB8AC3E}">
        <p14:creationId xmlns:p14="http://schemas.microsoft.com/office/powerpoint/2010/main" val="2431689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5DDE34EA-2B5B-424A-B2C0-59ED7B91CAD2}" type="datetimeFigureOut">
              <a:rPr lang="es-CL">
                <a:solidFill>
                  <a:prstClr val="black">
                    <a:tint val="75000"/>
                  </a:prstClr>
                </a:solidFill>
              </a:rPr>
              <a:pPr/>
              <a:t>06-10-2011</a:t>
            </a:fld>
            <a:endParaRPr lang="es-CL">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L">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7AF4CA14-C328-46CA-BDD1-59BB23DB34D5}" type="slidenum">
              <a:rPr lang="es-CL">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571299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DDE34EA-2B5B-424A-B2C0-59ED7B91CAD2}" type="datetimeFigureOut">
              <a:rPr lang="es-CL">
                <a:solidFill>
                  <a:prstClr val="black">
                    <a:tint val="75000"/>
                  </a:prstClr>
                </a:solidFill>
              </a:rPr>
              <a:pPr/>
              <a:t>06-10-2011</a:t>
            </a:fld>
            <a:endParaRPr lang="es-CL">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L">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7AF4CA14-C328-46CA-BDD1-59BB23DB34D5}" type="slidenum">
              <a:rPr lang="es-CL">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116165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DDE34EA-2B5B-424A-B2C0-59ED7B91CAD2}" type="datetimeFigureOut">
              <a:rPr lang="es-CL">
                <a:solidFill>
                  <a:prstClr val="black">
                    <a:tint val="75000"/>
                  </a:prstClr>
                </a:solidFill>
              </a:rPr>
              <a:pPr/>
              <a:t>06-10-2011</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AF4CA14-C328-46CA-BDD1-59BB23DB34D5}" type="slidenum">
              <a:rPr lang="es-CL">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357286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DDE34EA-2B5B-424A-B2C0-59ED7B91CAD2}" type="datetimeFigureOut">
              <a:rPr lang="es-CL">
                <a:solidFill>
                  <a:prstClr val="black">
                    <a:tint val="75000"/>
                  </a:prstClr>
                </a:solidFill>
              </a:rPr>
              <a:pPr/>
              <a:t>06-10-2011</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AF4CA14-C328-46CA-BDD1-59BB23DB34D5}" type="slidenum">
              <a:rPr lang="es-CL">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76227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5DDE34EA-2B5B-424A-B2C0-59ED7B91CAD2}" type="datetimeFigureOut">
              <a:rPr lang="es-CL">
                <a:solidFill>
                  <a:prstClr val="black">
                    <a:tint val="75000"/>
                  </a:prstClr>
                </a:solidFill>
              </a:rPr>
              <a:pPr/>
              <a:t>06-10-2011</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AF4CA14-C328-46CA-BDD1-59BB23DB34D5}" type="slidenum">
              <a:rPr lang="es-CL">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211221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5DDE34EA-2B5B-424A-B2C0-59ED7B91CAD2}" type="datetimeFigureOut">
              <a:rPr lang="es-CL">
                <a:solidFill>
                  <a:prstClr val="black">
                    <a:tint val="75000"/>
                  </a:prstClr>
                </a:solidFill>
              </a:rPr>
              <a:pPr/>
              <a:t>06-10-2011</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AF4CA14-C328-46CA-BDD1-59BB23DB34D5}" type="slidenum">
              <a:rPr lang="es-CL">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41647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E9B2937F-9A69-4EC8-8BA6-19037EDEDD2D}" type="datetime1">
              <a:rPr lang="en-US">
                <a:solidFill>
                  <a:prstClr val="black"/>
                </a:solidFill>
              </a:rPr>
              <a:pPr defTabSz="457200" fontAlgn="base">
                <a:spcBef>
                  <a:spcPct val="0"/>
                </a:spcBef>
                <a:spcAft>
                  <a:spcPct val="0"/>
                </a:spcAft>
                <a:defRPr/>
              </a:pPr>
              <a:t>10/6/2011</a:t>
            </a:fld>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s-CL"/>
          </a:p>
        </p:txBody>
      </p:sp>
      <p:sp>
        <p:nvSpPr>
          <p:cNvPr id="6" name="Slide Number Placeholder 5"/>
          <p:cNvSpPr>
            <a:spLocks noGrp="1"/>
          </p:cNvSpPr>
          <p:nvPr>
            <p:ph type="sldNum" sz="quarter" idx="12"/>
          </p:nvPr>
        </p:nvSpPr>
        <p:spPr/>
        <p:txBody>
          <a:bodyPr/>
          <a:lstStyle>
            <a:lvl1pPr>
              <a:defRPr/>
            </a:lvl1pPr>
          </a:lstStyle>
          <a:p>
            <a:pPr>
              <a:defRPr/>
            </a:pPr>
            <a:fld id="{03BFCFE5-8F13-40F3-AA03-A7C7AD7543B3}" type="slidenum">
              <a:rPr lang="en-US"/>
              <a:pPr>
                <a:defRPr/>
              </a:pPr>
              <a:t>‹Nº›</a:t>
            </a:fld>
            <a:endParaRPr lang="en-US"/>
          </a:p>
        </p:txBody>
      </p:sp>
    </p:spTree>
    <p:extLst>
      <p:ext uri="{BB962C8B-B14F-4D97-AF65-F5344CB8AC3E}">
        <p14:creationId xmlns:p14="http://schemas.microsoft.com/office/powerpoint/2010/main" val="1580737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52BF4AC6-E39A-4E83-848D-AC279ACDE509}" type="slidenum">
              <a:rPr lang="en-US"/>
              <a:pPr>
                <a:defRPr/>
              </a:pPr>
              <a:t>‹Nº›</a:t>
            </a:fld>
            <a:endParaRPr lang="en-US"/>
          </a:p>
        </p:txBody>
      </p:sp>
    </p:spTree>
    <p:extLst>
      <p:ext uri="{BB962C8B-B14F-4D97-AF65-F5344CB8AC3E}">
        <p14:creationId xmlns:p14="http://schemas.microsoft.com/office/powerpoint/2010/main" val="3649284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55514E9C-5118-4DA1-826A-C08115CF7BCF}" type="datetime1">
              <a:rPr lang="en-US">
                <a:solidFill>
                  <a:prstClr val="black"/>
                </a:solidFill>
              </a:rPr>
              <a:pPr defTabSz="457200" fontAlgn="base">
                <a:spcBef>
                  <a:spcPct val="0"/>
                </a:spcBef>
                <a:spcAft>
                  <a:spcPct val="0"/>
                </a:spcAft>
                <a:defRPr/>
              </a:pPr>
              <a:t>10/6/2011</a:t>
            </a:fld>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s-CL"/>
          </a:p>
        </p:txBody>
      </p:sp>
      <p:sp>
        <p:nvSpPr>
          <p:cNvPr id="6" name="Slide Number Placeholder 5"/>
          <p:cNvSpPr>
            <a:spLocks noGrp="1"/>
          </p:cNvSpPr>
          <p:nvPr>
            <p:ph type="sldNum" sz="quarter" idx="12"/>
          </p:nvPr>
        </p:nvSpPr>
        <p:spPr/>
        <p:txBody>
          <a:bodyPr/>
          <a:lstStyle>
            <a:lvl1pPr>
              <a:defRPr/>
            </a:lvl1pPr>
          </a:lstStyle>
          <a:p>
            <a:pPr>
              <a:defRPr/>
            </a:pPr>
            <a:fld id="{F4657183-F755-4FDC-BD60-AC7E5D5366E7}" type="slidenum">
              <a:rPr lang="en-US"/>
              <a:pPr>
                <a:defRPr/>
              </a:pPr>
              <a:t>‹Nº›</a:t>
            </a:fld>
            <a:endParaRPr lang="en-US"/>
          </a:p>
        </p:txBody>
      </p:sp>
    </p:spTree>
    <p:extLst>
      <p:ext uri="{BB962C8B-B14F-4D97-AF65-F5344CB8AC3E}">
        <p14:creationId xmlns:p14="http://schemas.microsoft.com/office/powerpoint/2010/main" val="10174388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ED3C6D33-4F6E-4455-8464-A5F741683554}" type="datetime1">
              <a:rPr lang="en-US">
                <a:solidFill>
                  <a:prstClr val="black"/>
                </a:solidFill>
              </a:rPr>
              <a:pPr defTabSz="457200" fontAlgn="base">
                <a:spcBef>
                  <a:spcPct val="0"/>
                </a:spcBef>
                <a:spcAft>
                  <a:spcPct val="0"/>
                </a:spcAft>
                <a:defRPr/>
              </a:pPr>
              <a:t>10/6/2011</a:t>
            </a:fld>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pPr>
              <a:defRPr/>
            </a:pPr>
            <a:endParaRPr lang="es-CL"/>
          </a:p>
        </p:txBody>
      </p:sp>
      <p:sp>
        <p:nvSpPr>
          <p:cNvPr id="7" name="Slide Number Placeholder 6"/>
          <p:cNvSpPr>
            <a:spLocks noGrp="1"/>
          </p:cNvSpPr>
          <p:nvPr>
            <p:ph type="sldNum" sz="quarter" idx="12"/>
          </p:nvPr>
        </p:nvSpPr>
        <p:spPr/>
        <p:txBody>
          <a:bodyPr/>
          <a:lstStyle>
            <a:lvl1pPr>
              <a:defRPr/>
            </a:lvl1pPr>
          </a:lstStyle>
          <a:p>
            <a:pPr>
              <a:defRPr/>
            </a:pPr>
            <a:fld id="{63B45F8F-9AF0-4D89-B1EB-3D34CB2BD06B}" type="slidenum">
              <a:rPr lang="en-US"/>
              <a:pPr>
                <a:defRPr/>
              </a:pPr>
              <a:t>‹Nº›</a:t>
            </a:fld>
            <a:endParaRPr lang="en-US"/>
          </a:p>
        </p:txBody>
      </p:sp>
    </p:spTree>
    <p:extLst>
      <p:ext uri="{BB962C8B-B14F-4D97-AF65-F5344CB8AC3E}">
        <p14:creationId xmlns:p14="http://schemas.microsoft.com/office/powerpoint/2010/main" val="1758096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defTabSz="457200" fontAlgn="base">
              <a:spcBef>
                <a:spcPct val="0"/>
              </a:spcBef>
              <a:spcAft>
                <a:spcPct val="0"/>
              </a:spcAft>
              <a:defRPr/>
            </a:pPr>
            <a:fld id="{A171695D-2813-4786-8A01-4C597836B678}" type="datetime1">
              <a:rPr lang="en-US">
                <a:solidFill>
                  <a:prstClr val="white"/>
                </a:solidFill>
              </a:rPr>
              <a:pPr defTabSz="457200" fontAlgn="base">
                <a:spcBef>
                  <a:spcPct val="0"/>
                </a:spcBef>
                <a:spcAft>
                  <a:spcPct val="0"/>
                </a:spcAft>
                <a:defRPr/>
              </a:pPr>
              <a:t>10/6/2011</a:t>
            </a:fld>
            <a:endParaRPr lang="en-US">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defTabSz="457200" fontAlgn="base">
              <a:spcBef>
                <a:spcPct val="0"/>
              </a:spcBef>
              <a:spcAft>
                <a:spcPct val="0"/>
              </a:spcAft>
              <a:defRPr/>
            </a:pPr>
            <a:endParaRPr lang="es-CL">
              <a:solidFill>
                <a:prstClr val="white"/>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defTabSz="457200" fontAlgn="base">
              <a:spcBef>
                <a:spcPct val="0"/>
              </a:spcBef>
              <a:spcAft>
                <a:spcPct val="0"/>
              </a:spcAft>
              <a:defRPr/>
            </a:pPr>
            <a:fld id="{30A4F9FA-07C1-48E0-B8D2-48A5BA65A9C4}" type="slidenum">
              <a:rPr lang="en-US">
                <a:solidFill>
                  <a:prstClr val="white"/>
                </a:solidFill>
              </a:rPr>
              <a:pPr defTabSz="457200" fontAlgn="base">
                <a:spcBef>
                  <a:spcPct val="0"/>
                </a:spcBef>
                <a:spcAft>
                  <a:spcPct val="0"/>
                </a:spcAft>
                <a:defRPr/>
              </a:pPr>
              <a:t>‹Nº›</a:t>
            </a:fld>
            <a:endParaRPr lang="en-US">
              <a:solidFill>
                <a:prstClr val="white"/>
              </a:solidFill>
            </a:endParaRPr>
          </a:p>
        </p:txBody>
      </p:sp>
    </p:spTree>
    <p:extLst>
      <p:ext uri="{BB962C8B-B14F-4D97-AF65-F5344CB8AC3E}">
        <p14:creationId xmlns:p14="http://schemas.microsoft.com/office/powerpoint/2010/main" val="722593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7FFA0092-F262-4D76-9BC8-542E6557535A}" type="datetime1">
              <a:rPr lang="en-US">
                <a:solidFill>
                  <a:prstClr val="black"/>
                </a:solidFill>
              </a:rPr>
              <a:pPr defTabSz="457200" fontAlgn="base">
                <a:spcBef>
                  <a:spcPct val="0"/>
                </a:spcBef>
                <a:spcAft>
                  <a:spcPct val="0"/>
                </a:spcAft>
                <a:defRPr/>
              </a:pPr>
              <a:t>10/6/2011</a:t>
            </a:fld>
            <a:endParaRPr lang="en-US">
              <a:solidFill>
                <a:prstClr val="black"/>
              </a:solidFill>
            </a:endParaRPr>
          </a:p>
        </p:txBody>
      </p:sp>
      <p:sp>
        <p:nvSpPr>
          <p:cNvPr id="8" name="Footer Placeholder 7"/>
          <p:cNvSpPr>
            <a:spLocks noGrp="1"/>
          </p:cNvSpPr>
          <p:nvPr>
            <p:ph type="ftr" sz="quarter" idx="11"/>
          </p:nvPr>
        </p:nvSpPr>
        <p:spPr/>
        <p:txBody>
          <a:bodyPr/>
          <a:lstStyle>
            <a:lvl1pPr>
              <a:defRPr/>
            </a:lvl1pPr>
          </a:lstStyle>
          <a:p>
            <a:pPr>
              <a:defRPr/>
            </a:pPr>
            <a:endParaRPr lang="es-CL"/>
          </a:p>
        </p:txBody>
      </p:sp>
      <p:sp>
        <p:nvSpPr>
          <p:cNvPr id="9" name="Slide Number Placeholder 8"/>
          <p:cNvSpPr>
            <a:spLocks noGrp="1"/>
          </p:cNvSpPr>
          <p:nvPr>
            <p:ph type="sldNum" sz="quarter" idx="12"/>
          </p:nvPr>
        </p:nvSpPr>
        <p:spPr/>
        <p:txBody>
          <a:bodyPr/>
          <a:lstStyle>
            <a:lvl1pPr>
              <a:defRPr/>
            </a:lvl1pPr>
          </a:lstStyle>
          <a:p>
            <a:pPr>
              <a:defRPr/>
            </a:pPr>
            <a:fld id="{BD3D0BC4-0992-4487-8DF9-3CDA0D167132}" type="slidenum">
              <a:rPr lang="en-US"/>
              <a:pPr>
                <a:defRPr/>
              </a:pPr>
              <a:t>‹Nº›</a:t>
            </a:fld>
            <a:endParaRPr lang="en-US"/>
          </a:p>
        </p:txBody>
      </p:sp>
    </p:spTree>
    <p:extLst>
      <p:ext uri="{BB962C8B-B14F-4D97-AF65-F5344CB8AC3E}">
        <p14:creationId xmlns:p14="http://schemas.microsoft.com/office/powerpoint/2010/main" val="551638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a:lvl1pPr>
          </a:lstStyle>
          <a:p>
            <a:pPr>
              <a:defRPr/>
            </a:pPr>
            <a:endParaRPr lang="es-CL"/>
          </a:p>
        </p:txBody>
      </p:sp>
      <p:sp>
        <p:nvSpPr>
          <p:cNvPr id="4" name="Slide Number Placeholder 4"/>
          <p:cNvSpPr>
            <a:spLocks noGrp="1"/>
          </p:cNvSpPr>
          <p:nvPr>
            <p:ph type="sldNum" sz="quarter" idx="11"/>
          </p:nvPr>
        </p:nvSpPr>
        <p:spPr/>
        <p:txBody>
          <a:bodyPr/>
          <a:lstStyle>
            <a:lvl1pPr>
              <a:defRPr/>
            </a:lvl1pPr>
          </a:lstStyle>
          <a:p>
            <a:pPr>
              <a:defRPr/>
            </a:pPr>
            <a:fld id="{6DF69418-E275-45AC-B98C-9D9EBB0D83B3}" type="slidenum">
              <a:rPr lang="en-US"/>
              <a:pPr>
                <a:defRPr/>
              </a:pPr>
              <a:t>‹Nº›</a:t>
            </a:fld>
            <a:endParaRPr lang="en-US"/>
          </a:p>
        </p:txBody>
      </p:sp>
    </p:spTree>
    <p:extLst>
      <p:ext uri="{BB962C8B-B14F-4D97-AF65-F5344CB8AC3E}">
        <p14:creationId xmlns:p14="http://schemas.microsoft.com/office/powerpoint/2010/main" val="5237794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s-CL"/>
          </a:p>
        </p:txBody>
      </p:sp>
      <p:sp>
        <p:nvSpPr>
          <p:cNvPr id="3" name="Slide Number Placeholder 3"/>
          <p:cNvSpPr>
            <a:spLocks noGrp="1"/>
          </p:cNvSpPr>
          <p:nvPr>
            <p:ph type="sldNum" sz="quarter" idx="11"/>
          </p:nvPr>
        </p:nvSpPr>
        <p:spPr/>
        <p:txBody>
          <a:bodyPr/>
          <a:lstStyle>
            <a:lvl1pPr>
              <a:defRPr/>
            </a:lvl1pPr>
          </a:lstStyle>
          <a:p>
            <a:pPr>
              <a:defRPr/>
            </a:pPr>
            <a:fld id="{987E8EBD-C424-4D36-9870-133639164D3E}" type="slidenum">
              <a:rPr lang="en-US"/>
              <a:pPr>
                <a:defRPr/>
              </a:pPr>
              <a:t>‹Nº›</a:t>
            </a:fld>
            <a:endParaRPr lang="en-US"/>
          </a:p>
        </p:txBody>
      </p:sp>
    </p:spTree>
    <p:extLst>
      <p:ext uri="{BB962C8B-B14F-4D97-AF65-F5344CB8AC3E}">
        <p14:creationId xmlns:p14="http://schemas.microsoft.com/office/powerpoint/2010/main" val="21509487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CL"/>
          </a:p>
        </p:txBody>
      </p:sp>
      <p:sp>
        <p:nvSpPr>
          <p:cNvPr id="6" name="Slide Number Placeholder 6"/>
          <p:cNvSpPr>
            <a:spLocks noGrp="1"/>
          </p:cNvSpPr>
          <p:nvPr>
            <p:ph type="sldNum" sz="quarter" idx="11"/>
          </p:nvPr>
        </p:nvSpPr>
        <p:spPr/>
        <p:txBody>
          <a:bodyPr/>
          <a:lstStyle>
            <a:lvl1pPr>
              <a:defRPr/>
            </a:lvl1pPr>
          </a:lstStyle>
          <a:p>
            <a:pPr>
              <a:defRPr/>
            </a:pPr>
            <a:fld id="{0CF8CD1C-F37D-4A18-B6F0-604BECBD922D}" type="slidenum">
              <a:rPr lang="en-US"/>
              <a:pPr>
                <a:defRPr/>
              </a:pPr>
              <a:t>‹Nº›</a:t>
            </a:fld>
            <a:endParaRPr lang="en-US"/>
          </a:p>
        </p:txBody>
      </p:sp>
    </p:spTree>
    <p:extLst>
      <p:ext uri="{BB962C8B-B14F-4D97-AF65-F5344CB8AC3E}">
        <p14:creationId xmlns:p14="http://schemas.microsoft.com/office/powerpoint/2010/main" val="32933710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CL"/>
          </a:p>
        </p:txBody>
      </p:sp>
      <p:sp>
        <p:nvSpPr>
          <p:cNvPr id="6" name="Slide Number Placeholder 6"/>
          <p:cNvSpPr>
            <a:spLocks noGrp="1"/>
          </p:cNvSpPr>
          <p:nvPr>
            <p:ph type="sldNum" sz="quarter" idx="11"/>
          </p:nvPr>
        </p:nvSpPr>
        <p:spPr/>
        <p:txBody>
          <a:bodyPr/>
          <a:lstStyle>
            <a:lvl1pPr>
              <a:defRPr/>
            </a:lvl1pPr>
          </a:lstStyle>
          <a:p>
            <a:pPr>
              <a:defRPr/>
            </a:pPr>
            <a:fld id="{6EEC4173-2B4A-41A4-8DDD-B83247DB97A0}" type="slidenum">
              <a:rPr lang="en-US"/>
              <a:pPr>
                <a:defRPr/>
              </a:pPr>
              <a:t>‹Nº›</a:t>
            </a:fld>
            <a:endParaRPr lang="en-US"/>
          </a:p>
        </p:txBody>
      </p:sp>
    </p:spTree>
    <p:extLst>
      <p:ext uri="{BB962C8B-B14F-4D97-AF65-F5344CB8AC3E}">
        <p14:creationId xmlns:p14="http://schemas.microsoft.com/office/powerpoint/2010/main" val="20227175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CL"/>
          </a:p>
        </p:txBody>
      </p:sp>
      <p:sp>
        <p:nvSpPr>
          <p:cNvPr id="5" name="Slide Number Placeholder 5"/>
          <p:cNvSpPr>
            <a:spLocks noGrp="1"/>
          </p:cNvSpPr>
          <p:nvPr>
            <p:ph type="sldNum" sz="quarter" idx="11"/>
          </p:nvPr>
        </p:nvSpPr>
        <p:spPr/>
        <p:txBody>
          <a:bodyPr/>
          <a:lstStyle>
            <a:lvl1pPr>
              <a:defRPr/>
            </a:lvl1pPr>
          </a:lstStyle>
          <a:p>
            <a:pPr>
              <a:defRPr/>
            </a:pPr>
            <a:fld id="{3E23AB03-C219-4E1F-81BB-CB46EB17352F}" type="slidenum">
              <a:rPr lang="en-US"/>
              <a:pPr>
                <a:defRPr/>
              </a:pPr>
              <a:t>‹Nº›</a:t>
            </a:fld>
            <a:endParaRPr lang="en-US"/>
          </a:p>
        </p:txBody>
      </p:sp>
    </p:spTree>
    <p:extLst>
      <p:ext uri="{BB962C8B-B14F-4D97-AF65-F5344CB8AC3E}">
        <p14:creationId xmlns:p14="http://schemas.microsoft.com/office/powerpoint/2010/main" val="6578588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CL"/>
          </a:p>
        </p:txBody>
      </p:sp>
      <p:sp>
        <p:nvSpPr>
          <p:cNvPr id="5" name="Slide Number Placeholder 5"/>
          <p:cNvSpPr>
            <a:spLocks noGrp="1"/>
          </p:cNvSpPr>
          <p:nvPr>
            <p:ph type="sldNum" sz="quarter" idx="11"/>
          </p:nvPr>
        </p:nvSpPr>
        <p:spPr/>
        <p:txBody>
          <a:bodyPr/>
          <a:lstStyle>
            <a:lvl1pPr>
              <a:defRPr/>
            </a:lvl1pPr>
          </a:lstStyle>
          <a:p>
            <a:pPr>
              <a:defRPr/>
            </a:pPr>
            <a:fld id="{73CD2FFE-59A4-42CB-9E8A-35162DD74F1B}" type="slidenum">
              <a:rPr lang="en-US"/>
              <a:pPr>
                <a:defRPr/>
              </a:pPr>
              <a:t>‹Nº›</a:t>
            </a:fld>
            <a:endParaRPr lang="en-US"/>
          </a:p>
        </p:txBody>
      </p:sp>
    </p:spTree>
    <p:extLst>
      <p:ext uri="{BB962C8B-B14F-4D97-AF65-F5344CB8AC3E}">
        <p14:creationId xmlns:p14="http://schemas.microsoft.com/office/powerpoint/2010/main" val="12191974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D99A6294-F3FA-465C-9B64-2007B33AF99F}" type="datetime1">
              <a:rPr lang="en-US">
                <a:solidFill>
                  <a:prstClr val="black"/>
                </a:solidFill>
              </a:rPr>
              <a:pPr defTabSz="457200" fontAlgn="base">
                <a:spcBef>
                  <a:spcPct val="0"/>
                </a:spcBef>
                <a:spcAft>
                  <a:spcPct val="0"/>
                </a:spcAft>
                <a:defRPr/>
              </a:pPr>
              <a:t>10/6/2011</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endParaRPr lang="es-CL">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B9C8797D-8391-4142-87F1-B03D8436FF18}" type="slidenum">
              <a:rPr lang="en-US">
                <a:solidFill>
                  <a:prstClr val="black"/>
                </a:solidFill>
              </a:rPr>
              <a:pPr defTabSz="457200" fontAlgn="base">
                <a:spcBef>
                  <a:spcPct val="0"/>
                </a:spcBef>
                <a:spcAft>
                  <a:spcPct val="0"/>
                </a:spcAft>
                <a:defRPr/>
              </a:pPr>
              <a:t>‹Nº›</a:t>
            </a:fld>
            <a:endParaRPr lang="en-US">
              <a:solidFill>
                <a:prstClr val="black"/>
              </a:solidFill>
            </a:endParaRPr>
          </a:p>
        </p:txBody>
      </p:sp>
    </p:spTree>
    <p:extLst>
      <p:ext uri="{BB962C8B-B14F-4D97-AF65-F5344CB8AC3E}">
        <p14:creationId xmlns:p14="http://schemas.microsoft.com/office/powerpoint/2010/main" val="20293250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B17B95FB-85B5-4609-A1A3-CE36CB44E9B7}" type="datetime1">
              <a:rPr lang="en-US">
                <a:solidFill>
                  <a:prstClr val="black"/>
                </a:solidFill>
              </a:rPr>
              <a:pPr defTabSz="457200" fontAlgn="base">
                <a:spcBef>
                  <a:spcPct val="0"/>
                </a:spcBef>
                <a:spcAft>
                  <a:spcPct val="0"/>
                </a:spcAft>
                <a:defRPr/>
              </a:pPr>
              <a:t>10/6/2011</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endParaRPr lang="es-CL">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301E58DF-6C94-4AD1-A198-5D3F63D2E8F2}" type="slidenum">
              <a:rPr lang="en-US">
                <a:solidFill>
                  <a:prstClr val="black"/>
                </a:solidFill>
              </a:rPr>
              <a:pPr defTabSz="457200" fontAlgn="base">
                <a:spcBef>
                  <a:spcPct val="0"/>
                </a:spcBef>
                <a:spcAft>
                  <a:spcPct val="0"/>
                </a:spcAft>
                <a:defRPr/>
              </a:pPr>
              <a:t>‹Nº›</a:t>
            </a:fld>
            <a:endParaRPr lang="en-US">
              <a:solidFill>
                <a:prstClr val="black"/>
              </a:solidFill>
            </a:endParaRPr>
          </a:p>
        </p:txBody>
      </p:sp>
    </p:spTree>
    <p:extLst>
      <p:ext uri="{BB962C8B-B14F-4D97-AF65-F5344CB8AC3E}">
        <p14:creationId xmlns:p14="http://schemas.microsoft.com/office/powerpoint/2010/main" val="16576962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7125AF27-139C-49DE-BBE2-7FCB92455B1A}" type="datetime1">
              <a:rPr lang="en-US">
                <a:solidFill>
                  <a:prstClr val="black"/>
                </a:solidFill>
              </a:rPr>
              <a:pPr defTabSz="457200" fontAlgn="base">
                <a:spcBef>
                  <a:spcPct val="0"/>
                </a:spcBef>
                <a:spcAft>
                  <a:spcPct val="0"/>
                </a:spcAft>
                <a:defRPr/>
              </a:pPr>
              <a:t>10/6/2011</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endParaRPr lang="es-CL">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20E98030-D5D8-4DEF-92E5-50B39157E692}" type="slidenum">
              <a:rPr lang="en-US">
                <a:solidFill>
                  <a:prstClr val="black"/>
                </a:solidFill>
              </a:rPr>
              <a:pPr defTabSz="457200" fontAlgn="base">
                <a:spcBef>
                  <a:spcPct val="0"/>
                </a:spcBef>
                <a:spcAft>
                  <a:spcPct val="0"/>
                </a:spcAft>
                <a:defRPr/>
              </a:pPr>
              <a:t>‹Nº›</a:t>
            </a:fld>
            <a:endParaRPr lang="en-US">
              <a:solidFill>
                <a:prstClr val="black"/>
              </a:solidFill>
            </a:endParaRPr>
          </a:p>
        </p:txBody>
      </p:sp>
    </p:spTree>
    <p:extLst>
      <p:ext uri="{BB962C8B-B14F-4D97-AF65-F5344CB8AC3E}">
        <p14:creationId xmlns:p14="http://schemas.microsoft.com/office/powerpoint/2010/main" val="533171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defTabSz="457200" fontAlgn="base">
              <a:spcBef>
                <a:spcPct val="0"/>
              </a:spcBef>
              <a:spcAft>
                <a:spcPct val="0"/>
              </a:spcAft>
              <a:defRPr/>
            </a:pPr>
            <a:fld id="{1E1628F5-0021-4173-A8B2-5F08E5379955}" type="datetime1">
              <a:rPr lang="en-US">
                <a:solidFill>
                  <a:prstClr val="white"/>
                </a:solidFill>
              </a:rPr>
              <a:pPr defTabSz="457200" fontAlgn="base">
                <a:spcBef>
                  <a:spcPct val="0"/>
                </a:spcBef>
                <a:spcAft>
                  <a:spcPct val="0"/>
                </a:spcAft>
                <a:defRPr/>
              </a:pPr>
              <a:t>10/6/2011</a:t>
            </a:fld>
            <a:endParaRPr lang="en-US">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defTabSz="457200" fontAlgn="base">
              <a:spcBef>
                <a:spcPct val="0"/>
              </a:spcBef>
              <a:spcAft>
                <a:spcPct val="0"/>
              </a:spcAft>
              <a:defRPr/>
            </a:pPr>
            <a:endParaRPr lang="es-CL">
              <a:solidFill>
                <a:prstClr val="white"/>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defTabSz="457200" fontAlgn="base">
              <a:spcBef>
                <a:spcPct val="0"/>
              </a:spcBef>
              <a:spcAft>
                <a:spcPct val="0"/>
              </a:spcAft>
              <a:defRPr/>
            </a:pPr>
            <a:fld id="{A1CBF502-6857-453E-AF1A-629802840007}" type="slidenum">
              <a:rPr lang="en-US">
                <a:solidFill>
                  <a:prstClr val="white"/>
                </a:solidFill>
              </a:rPr>
              <a:pPr defTabSz="457200" fontAlgn="base">
                <a:spcBef>
                  <a:spcPct val="0"/>
                </a:spcBef>
                <a:spcAft>
                  <a:spcPct val="0"/>
                </a:spcAft>
                <a:defRPr/>
              </a:pPr>
              <a:t>‹Nº›</a:t>
            </a:fld>
            <a:endParaRPr lang="en-US">
              <a:solidFill>
                <a:prstClr val="white"/>
              </a:solidFill>
            </a:endParaRPr>
          </a:p>
        </p:txBody>
      </p:sp>
    </p:spTree>
    <p:extLst>
      <p:ext uri="{BB962C8B-B14F-4D97-AF65-F5344CB8AC3E}">
        <p14:creationId xmlns:p14="http://schemas.microsoft.com/office/powerpoint/2010/main" val="21704376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C0AA0454-25BC-485C-9319-5D003D237148}" type="datetime1">
              <a:rPr lang="en-US">
                <a:solidFill>
                  <a:prstClr val="black"/>
                </a:solidFill>
              </a:rPr>
              <a:pPr defTabSz="457200" fontAlgn="base">
                <a:spcBef>
                  <a:spcPct val="0"/>
                </a:spcBef>
                <a:spcAft>
                  <a:spcPct val="0"/>
                </a:spcAft>
                <a:defRPr/>
              </a:pPr>
              <a:t>10/6/2011</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endParaRPr lang="es-CL">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926EA4BF-52CD-41D7-8EC5-7CB066F030E2}" type="slidenum">
              <a:rPr lang="en-US">
                <a:solidFill>
                  <a:prstClr val="black"/>
                </a:solidFill>
              </a:rPr>
              <a:pPr defTabSz="457200" fontAlgn="base">
                <a:spcBef>
                  <a:spcPct val="0"/>
                </a:spcBef>
                <a:spcAft>
                  <a:spcPct val="0"/>
                </a:spcAft>
                <a:defRPr/>
              </a:pPr>
              <a:t>‹Nº›</a:t>
            </a:fld>
            <a:endParaRPr lang="en-US">
              <a:solidFill>
                <a:prstClr val="black"/>
              </a:solidFill>
            </a:endParaRPr>
          </a:p>
        </p:txBody>
      </p:sp>
    </p:spTree>
    <p:extLst>
      <p:ext uri="{BB962C8B-B14F-4D97-AF65-F5344CB8AC3E}">
        <p14:creationId xmlns:p14="http://schemas.microsoft.com/office/powerpoint/2010/main" val="30246168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AC116B67-8598-4BD2-B76B-E271BABF20DD}" type="datetime1">
              <a:rPr lang="en-US">
                <a:solidFill>
                  <a:prstClr val="black"/>
                </a:solidFill>
              </a:rPr>
              <a:pPr defTabSz="457200" fontAlgn="base">
                <a:spcBef>
                  <a:spcPct val="0"/>
                </a:spcBef>
                <a:spcAft>
                  <a:spcPct val="0"/>
                </a:spcAft>
                <a:defRPr/>
              </a:pPr>
              <a:t>10/6/2011</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endParaRPr lang="es-CL">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E5978B9B-ACC7-4454-A548-26838612BEEA}" type="slidenum">
              <a:rPr lang="en-US">
                <a:solidFill>
                  <a:prstClr val="black"/>
                </a:solidFill>
              </a:rPr>
              <a:pPr defTabSz="457200" fontAlgn="base">
                <a:spcBef>
                  <a:spcPct val="0"/>
                </a:spcBef>
                <a:spcAft>
                  <a:spcPct val="0"/>
                </a:spcAft>
                <a:defRPr/>
              </a:pPr>
              <a:t>‹Nº›</a:t>
            </a:fld>
            <a:endParaRPr lang="en-US">
              <a:solidFill>
                <a:prstClr val="black"/>
              </a:solidFill>
            </a:endParaRPr>
          </a:p>
        </p:txBody>
      </p:sp>
    </p:spTree>
    <p:extLst>
      <p:ext uri="{BB962C8B-B14F-4D97-AF65-F5344CB8AC3E}">
        <p14:creationId xmlns:p14="http://schemas.microsoft.com/office/powerpoint/2010/main" val="18145285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690D4A18-FAA9-49B5-A0D3-45096FCB759B}" type="datetime1">
              <a:rPr lang="en-US">
                <a:solidFill>
                  <a:prstClr val="black"/>
                </a:solidFill>
              </a:rPr>
              <a:pPr defTabSz="457200" fontAlgn="base">
                <a:spcBef>
                  <a:spcPct val="0"/>
                </a:spcBef>
                <a:spcAft>
                  <a:spcPct val="0"/>
                </a:spcAft>
                <a:defRPr/>
              </a:pPr>
              <a:t>10/6/2011</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endParaRPr lang="es-CL">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1B3AEB44-4D93-4F2C-9D81-D84C965E39EE}" type="slidenum">
              <a:rPr lang="en-US">
                <a:solidFill>
                  <a:prstClr val="black"/>
                </a:solidFill>
              </a:rPr>
              <a:pPr defTabSz="457200" fontAlgn="base">
                <a:spcBef>
                  <a:spcPct val="0"/>
                </a:spcBef>
                <a:spcAft>
                  <a:spcPct val="0"/>
                </a:spcAft>
                <a:defRPr/>
              </a:pPr>
              <a:t>‹Nº›</a:t>
            </a:fld>
            <a:endParaRPr lang="en-US">
              <a:solidFill>
                <a:prstClr val="black"/>
              </a:solidFill>
            </a:endParaRPr>
          </a:p>
        </p:txBody>
      </p:sp>
    </p:spTree>
    <p:extLst>
      <p:ext uri="{BB962C8B-B14F-4D97-AF65-F5344CB8AC3E}">
        <p14:creationId xmlns:p14="http://schemas.microsoft.com/office/powerpoint/2010/main" val="32717922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5831AA47-4E21-4864-B98B-64C0B58D5DA0}" type="datetime1">
              <a:rPr lang="en-US">
                <a:solidFill>
                  <a:prstClr val="black"/>
                </a:solidFill>
              </a:rPr>
              <a:pPr defTabSz="457200" fontAlgn="base">
                <a:spcBef>
                  <a:spcPct val="0"/>
                </a:spcBef>
                <a:spcAft>
                  <a:spcPct val="0"/>
                </a:spcAft>
                <a:defRPr/>
              </a:pPr>
              <a:t>10/6/2011</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endParaRPr lang="es-CL">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317C1D21-E20E-4CC8-B01B-4AD915E47F6E}" type="slidenum">
              <a:rPr lang="en-US">
                <a:solidFill>
                  <a:prstClr val="black"/>
                </a:solidFill>
              </a:rPr>
              <a:pPr defTabSz="457200" fontAlgn="base">
                <a:spcBef>
                  <a:spcPct val="0"/>
                </a:spcBef>
                <a:spcAft>
                  <a:spcPct val="0"/>
                </a:spcAft>
                <a:defRPr/>
              </a:pPr>
              <a:t>‹Nº›</a:t>
            </a:fld>
            <a:endParaRPr lang="en-US">
              <a:solidFill>
                <a:prstClr val="black"/>
              </a:solidFill>
            </a:endParaRPr>
          </a:p>
        </p:txBody>
      </p:sp>
    </p:spTree>
    <p:extLst>
      <p:ext uri="{BB962C8B-B14F-4D97-AF65-F5344CB8AC3E}">
        <p14:creationId xmlns:p14="http://schemas.microsoft.com/office/powerpoint/2010/main" val="4332659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30D859EE-26B0-47D5-8750-9BAFDE283F74}" type="datetime1">
              <a:rPr lang="en-US">
                <a:solidFill>
                  <a:prstClr val="black"/>
                </a:solidFill>
              </a:rPr>
              <a:pPr defTabSz="457200" fontAlgn="base">
                <a:spcBef>
                  <a:spcPct val="0"/>
                </a:spcBef>
                <a:spcAft>
                  <a:spcPct val="0"/>
                </a:spcAft>
                <a:defRPr/>
              </a:pPr>
              <a:t>10/6/2011</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endParaRPr lang="es-CL">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74AC78A5-B6AA-4590-9172-F2AE15556002}" type="slidenum">
              <a:rPr lang="en-US">
                <a:solidFill>
                  <a:prstClr val="black"/>
                </a:solidFill>
              </a:rPr>
              <a:pPr defTabSz="457200" fontAlgn="base">
                <a:spcBef>
                  <a:spcPct val="0"/>
                </a:spcBef>
                <a:spcAft>
                  <a:spcPct val="0"/>
                </a:spcAft>
                <a:defRPr/>
              </a:pPr>
              <a:t>‹Nº›</a:t>
            </a:fld>
            <a:endParaRPr lang="en-US">
              <a:solidFill>
                <a:prstClr val="black"/>
              </a:solidFill>
            </a:endParaRPr>
          </a:p>
        </p:txBody>
      </p:sp>
    </p:spTree>
    <p:extLst>
      <p:ext uri="{BB962C8B-B14F-4D97-AF65-F5344CB8AC3E}">
        <p14:creationId xmlns:p14="http://schemas.microsoft.com/office/powerpoint/2010/main" val="7470164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0801C9EF-124D-4130-8B18-891AE27EFF29}" type="datetime1">
              <a:rPr lang="en-US">
                <a:solidFill>
                  <a:prstClr val="black"/>
                </a:solidFill>
              </a:rPr>
              <a:pPr defTabSz="457200" fontAlgn="base">
                <a:spcBef>
                  <a:spcPct val="0"/>
                </a:spcBef>
                <a:spcAft>
                  <a:spcPct val="0"/>
                </a:spcAft>
                <a:defRPr/>
              </a:pPr>
              <a:t>10/6/2011</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endParaRPr lang="es-CL">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7C2C4122-329C-4C06-9786-BAA397B529F3}" type="slidenum">
              <a:rPr lang="en-US">
                <a:solidFill>
                  <a:prstClr val="black"/>
                </a:solidFill>
              </a:rPr>
              <a:pPr defTabSz="457200" fontAlgn="base">
                <a:spcBef>
                  <a:spcPct val="0"/>
                </a:spcBef>
                <a:spcAft>
                  <a:spcPct val="0"/>
                </a:spcAft>
                <a:defRPr/>
              </a:pPr>
              <a:t>‹Nº›</a:t>
            </a:fld>
            <a:endParaRPr lang="en-US">
              <a:solidFill>
                <a:prstClr val="black"/>
              </a:solidFill>
            </a:endParaRPr>
          </a:p>
        </p:txBody>
      </p:sp>
    </p:spTree>
    <p:extLst>
      <p:ext uri="{BB962C8B-B14F-4D97-AF65-F5344CB8AC3E}">
        <p14:creationId xmlns:p14="http://schemas.microsoft.com/office/powerpoint/2010/main" val="30420195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0351248B-98B9-434F-B8C3-362AB733DC24}" type="datetime1">
              <a:rPr lang="en-US">
                <a:solidFill>
                  <a:prstClr val="black"/>
                </a:solidFill>
              </a:rPr>
              <a:pPr defTabSz="457200" fontAlgn="base">
                <a:spcBef>
                  <a:spcPct val="0"/>
                </a:spcBef>
                <a:spcAft>
                  <a:spcPct val="0"/>
                </a:spcAft>
                <a:defRPr/>
              </a:pPr>
              <a:t>10/6/2011</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endParaRPr lang="es-CL">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94BE561F-E96E-4185-9CF4-198728E6133A}" type="slidenum">
              <a:rPr lang="en-US">
                <a:solidFill>
                  <a:prstClr val="black"/>
                </a:solidFill>
              </a:rPr>
              <a:pPr defTabSz="457200" fontAlgn="base">
                <a:spcBef>
                  <a:spcPct val="0"/>
                </a:spcBef>
                <a:spcAft>
                  <a:spcPct val="0"/>
                </a:spcAft>
                <a:defRPr/>
              </a:pPr>
              <a:t>‹Nº›</a:t>
            </a:fld>
            <a:endParaRPr lang="en-US">
              <a:solidFill>
                <a:prstClr val="black"/>
              </a:solidFill>
            </a:endParaRPr>
          </a:p>
        </p:txBody>
      </p:sp>
    </p:spTree>
    <p:extLst>
      <p:ext uri="{BB962C8B-B14F-4D97-AF65-F5344CB8AC3E}">
        <p14:creationId xmlns:p14="http://schemas.microsoft.com/office/powerpoint/2010/main" val="28182895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DE9CADCA-78E7-469D-AF94-C52CE97B5EEB}" type="datetime1">
              <a:rPr lang="en-US">
                <a:solidFill>
                  <a:prstClr val="black"/>
                </a:solidFill>
              </a:rPr>
              <a:pPr defTabSz="457200" fontAlgn="base">
                <a:spcBef>
                  <a:spcPct val="0"/>
                </a:spcBef>
                <a:spcAft>
                  <a:spcPct val="0"/>
                </a:spcAft>
                <a:defRPr/>
              </a:pPr>
              <a:t>10/6/2011</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endParaRPr lang="es-CL">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53E06E06-944B-4CFD-BD7B-CAC9BE6F087F}" type="slidenum">
              <a:rPr lang="en-US">
                <a:solidFill>
                  <a:prstClr val="black"/>
                </a:solidFill>
              </a:rPr>
              <a:pPr defTabSz="457200" fontAlgn="base">
                <a:spcBef>
                  <a:spcPct val="0"/>
                </a:spcBef>
                <a:spcAft>
                  <a:spcPct val="0"/>
                </a:spcAft>
                <a:defRPr/>
              </a:pPr>
              <a:t>‹Nº›</a:t>
            </a:fld>
            <a:endParaRPr lang="en-US">
              <a:solidFill>
                <a:prstClr val="black"/>
              </a:solidFill>
            </a:endParaRPr>
          </a:p>
        </p:txBody>
      </p:sp>
    </p:spTree>
    <p:extLst>
      <p:ext uri="{BB962C8B-B14F-4D97-AF65-F5344CB8AC3E}">
        <p14:creationId xmlns:p14="http://schemas.microsoft.com/office/powerpoint/2010/main" val="4263506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defTabSz="457200" fontAlgn="base">
              <a:spcBef>
                <a:spcPct val="0"/>
              </a:spcBef>
              <a:spcAft>
                <a:spcPct val="0"/>
              </a:spcAft>
              <a:defRPr/>
            </a:pPr>
            <a:fld id="{24EB8E63-9105-4991-A306-8795372C223D}" type="datetime1">
              <a:rPr lang="en-US">
                <a:solidFill>
                  <a:prstClr val="white"/>
                </a:solidFill>
              </a:rPr>
              <a:pPr defTabSz="457200" fontAlgn="base">
                <a:spcBef>
                  <a:spcPct val="0"/>
                </a:spcBef>
                <a:spcAft>
                  <a:spcPct val="0"/>
                </a:spcAft>
                <a:defRPr/>
              </a:pPr>
              <a:t>10/6/2011</a:t>
            </a:fld>
            <a:endParaRPr lang="en-US">
              <a:solidFill>
                <a:prstClr val="white"/>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defTabSz="457200" fontAlgn="base">
              <a:spcBef>
                <a:spcPct val="0"/>
              </a:spcBef>
              <a:spcAft>
                <a:spcPct val="0"/>
              </a:spcAft>
              <a:defRPr/>
            </a:pPr>
            <a:endParaRPr lang="es-CL">
              <a:solidFill>
                <a:prstClr val="white"/>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defTabSz="457200" fontAlgn="base">
              <a:spcBef>
                <a:spcPct val="0"/>
              </a:spcBef>
              <a:spcAft>
                <a:spcPct val="0"/>
              </a:spcAft>
              <a:defRPr/>
            </a:pPr>
            <a:fld id="{85822B76-F510-4300-980D-0FF7BDEB388B}" type="slidenum">
              <a:rPr lang="en-US">
                <a:solidFill>
                  <a:prstClr val="white"/>
                </a:solidFill>
              </a:rPr>
              <a:pPr defTabSz="457200" fontAlgn="base">
                <a:spcBef>
                  <a:spcPct val="0"/>
                </a:spcBef>
                <a:spcAft>
                  <a:spcPct val="0"/>
                </a:spcAft>
                <a:defRPr/>
              </a:pPr>
              <a:t>‹Nº›</a:t>
            </a:fld>
            <a:endParaRPr lang="en-US">
              <a:solidFill>
                <a:prstClr val="white"/>
              </a:solidFill>
            </a:endParaRPr>
          </a:p>
        </p:txBody>
      </p:sp>
    </p:spTree>
    <p:extLst>
      <p:ext uri="{BB962C8B-B14F-4D97-AF65-F5344CB8AC3E}">
        <p14:creationId xmlns:p14="http://schemas.microsoft.com/office/powerpoint/2010/main" val="319951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5DDE34EA-2B5B-424A-B2C0-59ED7B91CAD2}" type="datetimeFigureOut">
              <a:rPr lang="es-CL">
                <a:solidFill>
                  <a:prstClr val="black">
                    <a:tint val="75000"/>
                  </a:prstClr>
                </a:solidFill>
              </a:rPr>
              <a:pPr/>
              <a:t>06-10-2011</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AF4CA14-C328-46CA-BDD1-59BB23DB34D5}" type="slidenum">
              <a:rPr lang="es-CL">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48186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5DDE34EA-2B5B-424A-B2C0-59ED7B91CAD2}" type="datetimeFigureOut">
              <a:rPr lang="es-CL">
                <a:solidFill>
                  <a:prstClr val="black">
                    <a:tint val="75000"/>
                  </a:prstClr>
                </a:solidFill>
              </a:rPr>
              <a:pPr/>
              <a:t>06-10-2011</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AF4CA14-C328-46CA-BDD1-59BB23DB34D5}" type="slidenum">
              <a:rPr lang="es-CL">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721508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DDE34EA-2B5B-424A-B2C0-59ED7B91CAD2}" type="datetimeFigureOut">
              <a:rPr lang="es-CL">
                <a:solidFill>
                  <a:prstClr val="black">
                    <a:tint val="75000"/>
                  </a:prstClr>
                </a:solidFill>
              </a:rPr>
              <a:pPr/>
              <a:t>06-10-2011</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AF4CA14-C328-46CA-BDD1-59BB23DB34D5}" type="slidenum">
              <a:rPr lang="es-CL">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222634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5DDE34EA-2B5B-424A-B2C0-59ED7B91CAD2}" type="datetimeFigureOut">
              <a:rPr lang="es-CL">
                <a:solidFill>
                  <a:prstClr val="black">
                    <a:tint val="75000"/>
                  </a:prstClr>
                </a:solidFill>
              </a:rPr>
              <a:pPr/>
              <a:t>06-10-2011</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AF4CA14-C328-46CA-BDD1-59BB23DB34D5}" type="slidenum">
              <a:rPr lang="es-CL">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202509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5DDE34EA-2B5B-424A-B2C0-59ED7B91CAD2}" type="datetimeFigureOut">
              <a:rPr lang="es-CL">
                <a:solidFill>
                  <a:prstClr val="black">
                    <a:tint val="75000"/>
                  </a:prstClr>
                </a:solidFill>
              </a:rPr>
              <a:pPr/>
              <a:t>06-10-2011</a:t>
            </a:fld>
            <a:endParaRPr lang="es-CL">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L">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7AF4CA14-C328-46CA-BDD1-59BB23DB34D5}" type="slidenum">
              <a:rPr lang="es-CL">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9713670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3.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5.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65" name="Rectangle 64"/>
          <p:cNvSpPr>
            <a:spLocks noChangeArrowheads="1"/>
          </p:cNvSpPr>
          <p:nvPr userDrawn="1"/>
        </p:nvSpPr>
        <p:spPr bwMode="auto">
          <a:xfrm>
            <a:off x="533400" y="3333750"/>
            <a:ext cx="1033463" cy="3524250"/>
          </a:xfrm>
          <a:prstGeom prst="rect">
            <a:avLst/>
          </a:prstGeom>
          <a:solidFill>
            <a:srgbClr val="006CB7"/>
          </a:solidFill>
          <a:ln>
            <a:noFill/>
          </a:ln>
          <a:effectLst>
            <a:outerShdw blurRad="254000" dist="38100" dir="12899965"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es-CL">
              <a:solidFill>
                <a:srgbClr val="FFFFFF"/>
              </a:solidFill>
              <a:ea typeface="ヒラギノ角ゴ Pro W3" charset="-128"/>
            </a:endParaRPr>
          </a:p>
        </p:txBody>
      </p:sp>
      <p:sp>
        <p:nvSpPr>
          <p:cNvPr id="66" name="Rectangle 65"/>
          <p:cNvSpPr>
            <a:spLocks noChangeArrowheads="1"/>
          </p:cNvSpPr>
          <p:nvPr userDrawn="1"/>
        </p:nvSpPr>
        <p:spPr bwMode="auto">
          <a:xfrm>
            <a:off x="1566863" y="3333750"/>
            <a:ext cx="1260475" cy="3524250"/>
          </a:xfrm>
          <a:prstGeom prst="rect">
            <a:avLst/>
          </a:prstGeom>
          <a:solidFill>
            <a:srgbClr val="EF4144"/>
          </a:solidFill>
          <a:ln>
            <a:noFill/>
          </a:ln>
          <a:effectLst>
            <a:outerShdw blurRad="254000" dist="38100" dir="12899965"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es-CL">
              <a:solidFill>
                <a:srgbClr val="FFFFFF"/>
              </a:solidFill>
              <a:ea typeface="ヒラギノ角ゴ Pro W3" charset="-128"/>
            </a:endParaRPr>
          </a:p>
        </p:txBody>
      </p:sp>
      <p:pic>
        <p:nvPicPr>
          <p:cNvPr id="1028" name="Picture 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47700" y="3452813"/>
            <a:ext cx="8032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29" name="Picture 1"/>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677988" y="3452813"/>
            <a:ext cx="1031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1" name="Rectangle 70"/>
          <p:cNvSpPr>
            <a:spLocks noChangeArrowheads="1"/>
          </p:cNvSpPr>
          <p:nvPr userDrawn="1"/>
        </p:nvSpPr>
        <p:spPr bwMode="auto">
          <a:xfrm>
            <a:off x="533400" y="0"/>
            <a:ext cx="1033463" cy="1371600"/>
          </a:xfrm>
          <a:prstGeom prst="rect">
            <a:avLst/>
          </a:prstGeom>
          <a:solidFill>
            <a:srgbClr val="006CB7"/>
          </a:solidFill>
          <a:ln>
            <a:noFill/>
          </a:ln>
          <a:effectLst>
            <a:outerShdw blurRad="254000" dist="38100" dir="2700000"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es-CL">
              <a:solidFill>
                <a:srgbClr val="FFFFFF"/>
              </a:solidFill>
              <a:ea typeface="ヒラギノ角ゴ Pro W3" charset="-128"/>
            </a:endParaRPr>
          </a:p>
        </p:txBody>
      </p:sp>
      <p:sp>
        <p:nvSpPr>
          <p:cNvPr id="72" name="Rectangle 71"/>
          <p:cNvSpPr>
            <a:spLocks noChangeArrowheads="1"/>
          </p:cNvSpPr>
          <p:nvPr userDrawn="1"/>
        </p:nvSpPr>
        <p:spPr bwMode="auto">
          <a:xfrm>
            <a:off x="1566863" y="0"/>
            <a:ext cx="1260475" cy="1371600"/>
          </a:xfrm>
          <a:prstGeom prst="rect">
            <a:avLst/>
          </a:prstGeom>
          <a:solidFill>
            <a:srgbClr val="EF4144"/>
          </a:solidFill>
          <a:ln>
            <a:noFill/>
          </a:ln>
          <a:effectLst>
            <a:outerShdw blurRad="254000" dist="38100" dir="27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es-CL">
              <a:solidFill>
                <a:srgbClr val="FFFFFF"/>
              </a:solidFill>
              <a:ea typeface="ヒラギノ角ゴ Pro W3" charset="-128"/>
            </a:endParaRPr>
          </a:p>
        </p:txBody>
      </p:sp>
    </p:spTree>
    <p:extLst>
      <p:ext uri="{BB962C8B-B14F-4D97-AF65-F5344CB8AC3E}">
        <p14:creationId xmlns:p14="http://schemas.microsoft.com/office/powerpoint/2010/main" val="215773199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128"/>
          <a:cs typeface="ヒラギノ角ゴ Pro W3"/>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128"/>
          <a:cs typeface="ヒラギノ角ゴ Pro W3"/>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DE34EA-2B5B-424A-B2C0-59ED7B91CAD2}" type="datetimeFigureOut">
              <a:rPr lang="es-CL">
                <a:solidFill>
                  <a:prstClr val="black">
                    <a:tint val="75000"/>
                  </a:prstClr>
                </a:solidFill>
              </a:rPr>
              <a:pPr/>
              <a:t>06-10-2011</a:t>
            </a:fld>
            <a:endParaRPr lang="es-CL">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F4CA14-C328-46CA-BDD1-59BB23DB34D5}" type="slidenum">
              <a:rPr lang="es-CL">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88520041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52400" y="152400"/>
            <a:ext cx="81645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152400" y="1477963"/>
            <a:ext cx="81772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a:defRPr sz="900">
                <a:solidFill>
                  <a:srgbClr val="898989"/>
                </a:solidFill>
                <a:latin typeface="Verdana" pitchFamily="34" charset="0"/>
              </a:defRPr>
            </a:lvl1pPr>
          </a:lstStyle>
          <a:p>
            <a:pPr defTabSz="457200" fontAlgn="base">
              <a:spcBef>
                <a:spcPct val="0"/>
              </a:spcBef>
              <a:spcAft>
                <a:spcPct val="0"/>
              </a:spcAft>
              <a:defRPr/>
            </a:pPr>
            <a:r>
              <a:rPr lang="es-ES_tradnl"/>
              <a:t>Gobierno de Chile | Ministerio del Interior</a:t>
            </a:r>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defRPr>
            </a:lvl1pPr>
          </a:lstStyle>
          <a:p>
            <a:pPr defTabSz="457200" fontAlgn="base">
              <a:spcBef>
                <a:spcPct val="0"/>
              </a:spcBef>
              <a:spcAft>
                <a:spcPct val="0"/>
              </a:spcAft>
              <a:defRPr/>
            </a:pPr>
            <a:fld id="{12B200D8-F168-40F1-B4CE-8AFF5497A82D}" type="slidenum">
              <a:rPr lang="en-US"/>
              <a:pPr defTabSz="457200" fontAlgn="base">
                <a:spcBef>
                  <a:spcPct val="0"/>
                </a:spcBef>
                <a:spcAft>
                  <a:spcPct val="0"/>
                </a:spcAft>
                <a:defRPr/>
              </a:pPr>
              <a:t>‹Nº›</a:t>
            </a:fld>
            <a:endParaRPr lang="en-US"/>
          </a:p>
        </p:txBody>
      </p:sp>
      <p:sp>
        <p:nvSpPr>
          <p:cNvPr id="7" name="Rectangle 6"/>
          <p:cNvSpPr>
            <a:spLocks noChangeArrowheads="1"/>
          </p:cNvSpPr>
          <p:nvPr userDrawn="1"/>
        </p:nvSpPr>
        <p:spPr bwMode="auto">
          <a:xfrm>
            <a:off x="8413750" y="-6350"/>
            <a:ext cx="284163" cy="866775"/>
          </a:xfrm>
          <a:prstGeom prst="rect">
            <a:avLst/>
          </a:prstGeom>
          <a:solidFill>
            <a:srgbClr val="006CB7"/>
          </a:solidFill>
          <a:ln>
            <a:noFill/>
          </a:ln>
          <a:effectLst>
            <a:outerShdw blurRad="254000" dist="38100" dir="2700000"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es-CL">
              <a:solidFill>
                <a:srgbClr val="FFFFFF"/>
              </a:solidFill>
            </a:endParaRPr>
          </a:p>
        </p:txBody>
      </p:sp>
      <p:sp>
        <p:nvSpPr>
          <p:cNvPr id="8" name="Rectangle 7"/>
          <p:cNvSpPr>
            <a:spLocks noChangeArrowheads="1"/>
          </p:cNvSpPr>
          <p:nvPr userDrawn="1"/>
        </p:nvSpPr>
        <p:spPr bwMode="auto">
          <a:xfrm>
            <a:off x="8697913" y="0"/>
            <a:ext cx="347662" cy="860425"/>
          </a:xfrm>
          <a:prstGeom prst="rect">
            <a:avLst/>
          </a:prstGeom>
          <a:solidFill>
            <a:srgbClr val="EF4144"/>
          </a:solidFill>
          <a:ln>
            <a:noFill/>
          </a:ln>
          <a:effectLst>
            <a:outerShdw blurRad="254000" dist="38100" dir="27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es-CL">
              <a:solidFill>
                <a:srgbClr val="FFFFFF"/>
              </a:solidFill>
            </a:endParaRPr>
          </a:p>
        </p:txBody>
      </p:sp>
      <p:sp>
        <p:nvSpPr>
          <p:cNvPr id="10" name="Rectangle 9"/>
          <p:cNvSpPr>
            <a:spLocks noChangeArrowheads="1"/>
          </p:cNvSpPr>
          <p:nvPr userDrawn="1"/>
        </p:nvSpPr>
        <p:spPr bwMode="auto">
          <a:xfrm>
            <a:off x="8413750" y="6400800"/>
            <a:ext cx="284163" cy="457200"/>
          </a:xfrm>
          <a:prstGeom prst="rect">
            <a:avLst/>
          </a:prstGeom>
          <a:solidFill>
            <a:srgbClr val="006CB7"/>
          </a:solidFill>
          <a:ln>
            <a:noFill/>
          </a:ln>
          <a:effectLst>
            <a:outerShdw blurRad="254000" dist="38100" dir="12899965"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es-CL">
              <a:solidFill>
                <a:srgbClr val="FFFFFF"/>
              </a:solidFill>
            </a:endParaRPr>
          </a:p>
        </p:txBody>
      </p:sp>
      <p:sp>
        <p:nvSpPr>
          <p:cNvPr id="11" name="Rectangle 10"/>
          <p:cNvSpPr>
            <a:spLocks noChangeArrowheads="1"/>
          </p:cNvSpPr>
          <p:nvPr userDrawn="1"/>
        </p:nvSpPr>
        <p:spPr bwMode="auto">
          <a:xfrm>
            <a:off x="8697913" y="6400800"/>
            <a:ext cx="347662" cy="457200"/>
          </a:xfrm>
          <a:prstGeom prst="rect">
            <a:avLst/>
          </a:prstGeom>
          <a:solidFill>
            <a:srgbClr val="EF4144"/>
          </a:solidFill>
          <a:ln>
            <a:noFill/>
          </a:ln>
          <a:effectLst>
            <a:outerShdw blurRad="254000" dist="38100" dir="12899965"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es-CL">
              <a:solidFill>
                <a:srgbClr val="FFFFFF"/>
              </a:solidFill>
            </a:endParaRPr>
          </a:p>
        </p:txBody>
      </p:sp>
    </p:spTree>
    <p:extLst>
      <p:ext uri="{BB962C8B-B14F-4D97-AF65-F5344CB8AC3E}">
        <p14:creationId xmlns:p14="http://schemas.microsoft.com/office/powerpoint/2010/main" val="317236745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kern="1200">
          <a:solidFill>
            <a:srgbClr val="595959"/>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charset="0"/>
        <a:buChar char="•"/>
        <a:defRPr sz="1600" kern="1200">
          <a:solidFill>
            <a:srgbClr val="595959"/>
          </a:solidFill>
          <a:latin typeface="+mn-lt"/>
          <a:ea typeface="ヒラギノ角ゴ Pro W3" charset="-128"/>
          <a:cs typeface="+mn-cs"/>
        </a:defRPr>
      </a:lvl3pPr>
      <a:lvl4pPr marL="16002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0" y="6629400"/>
            <a:ext cx="9144000" cy="2286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fontAlgn="base">
              <a:spcBef>
                <a:spcPct val="0"/>
              </a:spcBef>
              <a:spcAft>
                <a:spcPct val="0"/>
              </a:spcAft>
              <a:defRPr/>
            </a:pPr>
            <a:endParaRPr lang="es-CL">
              <a:solidFill>
                <a:srgbClr val="FFFFFF"/>
              </a:solidFill>
              <a:ea typeface="ヒラギノ角ゴ Pro W3" charset="-128"/>
            </a:endParaRPr>
          </a:p>
        </p:txBody>
      </p:sp>
      <p:sp>
        <p:nvSpPr>
          <p:cNvPr id="14" name="Rectangle 13"/>
          <p:cNvSpPr>
            <a:spLocks noChangeArrowheads="1"/>
          </p:cNvSpPr>
          <p:nvPr userDrawn="1"/>
        </p:nvSpPr>
        <p:spPr bwMode="auto">
          <a:xfrm>
            <a:off x="7153275" y="0"/>
            <a:ext cx="1990725" cy="6629400"/>
          </a:xfrm>
          <a:prstGeom prst="rect">
            <a:avLst/>
          </a:prstGeom>
          <a:solidFill>
            <a:schemeClr val="bg1"/>
          </a:solidFill>
          <a:ln>
            <a:noFill/>
          </a:ln>
          <a:effectLst>
            <a:outerShdw blurRad="254000" dist="38100" dir="5640026"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es-CL">
              <a:solidFill>
                <a:srgbClr val="FFFFFF"/>
              </a:solidFill>
            </a:endParaRPr>
          </a:p>
        </p:txBody>
      </p:sp>
      <p:grpSp>
        <p:nvGrpSpPr>
          <p:cNvPr id="3076" name="Group 11"/>
          <p:cNvGrpSpPr>
            <a:grpSpLocks/>
          </p:cNvGrpSpPr>
          <p:nvPr userDrawn="1"/>
        </p:nvGrpSpPr>
        <p:grpSpPr bwMode="auto">
          <a:xfrm>
            <a:off x="7153275" y="2058988"/>
            <a:ext cx="1990725" cy="2038350"/>
            <a:chOff x="3511550" y="2133600"/>
            <a:chExt cx="2976563" cy="3048000"/>
          </a:xfrm>
        </p:grpSpPr>
        <p:sp>
          <p:nvSpPr>
            <p:cNvPr id="7" name="Rectangle 6"/>
            <p:cNvSpPr/>
            <p:nvPr userDrawn="1"/>
          </p:nvSpPr>
          <p:spPr>
            <a:xfrm>
              <a:off x="3511550" y="2133600"/>
              <a:ext cx="1338741" cy="3048000"/>
            </a:xfrm>
            <a:prstGeom prst="rect">
              <a:avLst/>
            </a:prstGeom>
            <a:solidFill>
              <a:srgbClr val="006CB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fontAlgn="base">
                <a:spcBef>
                  <a:spcPct val="0"/>
                </a:spcBef>
                <a:spcAft>
                  <a:spcPct val="0"/>
                </a:spcAft>
                <a:defRPr/>
              </a:pPr>
              <a:endParaRPr lang="es-CL">
                <a:solidFill>
                  <a:srgbClr val="FFFFFF"/>
                </a:solidFill>
                <a:ea typeface="ヒラギノ角ゴ Pro W3" charset="-128"/>
              </a:endParaRPr>
            </a:p>
          </p:txBody>
        </p:sp>
        <p:sp>
          <p:nvSpPr>
            <p:cNvPr id="8" name="Rectangle 7"/>
            <p:cNvSpPr/>
            <p:nvPr userDrawn="1"/>
          </p:nvSpPr>
          <p:spPr>
            <a:xfrm>
              <a:off x="4850291" y="2133600"/>
              <a:ext cx="1637822" cy="30480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fontAlgn="base">
                <a:spcBef>
                  <a:spcPct val="0"/>
                </a:spcBef>
                <a:spcAft>
                  <a:spcPct val="0"/>
                </a:spcAft>
                <a:defRPr/>
              </a:pPr>
              <a:endParaRPr lang="es-CL">
                <a:solidFill>
                  <a:srgbClr val="FFFFFF"/>
                </a:solidFill>
                <a:ea typeface="ヒラギノ角ゴ Pro W3" charset="-128"/>
              </a:endParaRPr>
            </a:p>
          </p:txBody>
        </p:sp>
        <p:pic>
          <p:nvPicPr>
            <p:cNvPr id="3081" name="Picture 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660775" y="2287588"/>
              <a:ext cx="1041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82" name="Picture 1"/>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995863" y="2287588"/>
              <a:ext cx="13398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83" name="Picture 1"/>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003800" y="4851400"/>
              <a:ext cx="1336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13" name="Rectangle 12"/>
          <p:cNvSpPr>
            <a:spLocks noChangeArrowheads="1"/>
          </p:cNvSpPr>
          <p:nvPr userDrawn="1"/>
        </p:nvSpPr>
        <p:spPr bwMode="auto">
          <a:xfrm>
            <a:off x="4763" y="0"/>
            <a:ext cx="7148512" cy="6629400"/>
          </a:xfrm>
          <a:prstGeom prst="rect">
            <a:avLst/>
          </a:prstGeom>
          <a:solidFill>
            <a:srgbClr val="006CB7"/>
          </a:solidFill>
          <a:ln>
            <a:noFill/>
          </a:ln>
          <a:effectLst>
            <a:outerShdw blurRad="508000" dist="38100" dir="3779989" algn="br" rotWithShape="0">
              <a:srgbClr val="808080">
                <a:alpha val="7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es-CL">
              <a:solidFill>
                <a:srgbClr val="FFFFFF"/>
              </a:solidFill>
            </a:endParaRPr>
          </a:p>
        </p:txBody>
      </p:sp>
      <p:sp>
        <p:nvSpPr>
          <p:cNvPr id="3078" name="Title Placeholder 1"/>
          <p:cNvSpPr>
            <a:spLocks noGrp="1"/>
          </p:cNvSpPr>
          <p:nvPr>
            <p:ph type="title"/>
          </p:nvPr>
        </p:nvSpPr>
        <p:spPr bwMode="auto">
          <a:xfrm>
            <a:off x="457200" y="2525713"/>
            <a:ext cx="6477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417287280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457200" rtl="0" eaLnBrk="0" fontAlgn="base" hangingPunct="0">
        <a:spcBef>
          <a:spcPct val="0"/>
        </a:spcBef>
        <a:spcAft>
          <a:spcPct val="0"/>
        </a:spcAft>
        <a:defRPr sz="4400" b="1" kern="1200">
          <a:solidFill>
            <a:schemeClr val="tx1"/>
          </a:solidFill>
          <a:latin typeface="Verdana"/>
          <a:ea typeface="ヒラギノ角ゴ Pro W3" charset="-128"/>
          <a:cs typeface="Verdana"/>
        </a:defRPr>
      </a:lvl1pPr>
      <a:lvl2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4400" b="1">
          <a:solidFill>
            <a:schemeClr val="tx1"/>
          </a:solidFill>
          <a:latin typeface="Verdana" charset="0"/>
          <a:ea typeface="ヒラギノ角ゴ Pro W3" charset="-128"/>
        </a:defRPr>
      </a:lvl6pPr>
      <a:lvl7pPr marL="914400" algn="l" defTabSz="457200" rtl="0" fontAlgn="base">
        <a:spcBef>
          <a:spcPct val="0"/>
        </a:spcBef>
        <a:spcAft>
          <a:spcPct val="0"/>
        </a:spcAft>
        <a:defRPr sz="4400" b="1">
          <a:solidFill>
            <a:schemeClr val="tx1"/>
          </a:solidFill>
          <a:latin typeface="Verdana" charset="0"/>
          <a:ea typeface="ヒラギノ角ゴ Pro W3" charset="-128"/>
        </a:defRPr>
      </a:lvl7pPr>
      <a:lvl8pPr marL="1371600" algn="l" defTabSz="457200" rtl="0" fontAlgn="base">
        <a:spcBef>
          <a:spcPct val="0"/>
        </a:spcBef>
        <a:spcAft>
          <a:spcPct val="0"/>
        </a:spcAft>
        <a:defRPr sz="4400" b="1">
          <a:solidFill>
            <a:schemeClr val="tx1"/>
          </a:solidFill>
          <a:latin typeface="Verdana" charset="0"/>
          <a:ea typeface="ヒラギノ角ゴ Pro W3" charset="-128"/>
        </a:defRPr>
      </a:lvl8pPr>
      <a:lvl9pPr marL="1828800" algn="l" defTabSz="457200" rtl="0" fontAlgn="base">
        <a:spcBef>
          <a:spcPct val="0"/>
        </a:spcBef>
        <a:spcAft>
          <a:spcPct val="0"/>
        </a:spcAft>
        <a:defRPr sz="4400" b="1">
          <a:solidFill>
            <a:schemeClr val="tx1"/>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ctrTitle"/>
          </p:nvPr>
        </p:nvSpPr>
        <p:spPr bwMode="auto">
          <a:xfrm>
            <a:off x="452438" y="1412875"/>
            <a:ext cx="7772400" cy="936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pPr>
            <a:r>
              <a:rPr lang="es-ES_tradnl" sz="3200" b="1" dirty="0" smtClean="0">
                <a:solidFill>
                  <a:srgbClr val="FFFFFF"/>
                </a:solidFill>
                <a:latin typeface="Verdana" pitchFamily="34" charset="0"/>
                <a:ea typeface="ヒラギノ角ゴ Pro W3"/>
                <a:cs typeface="ヒラギノ角ゴ Pro W3"/>
                <a:sym typeface="Verdana Bold" charset="0"/>
              </a:rPr>
              <a:t>Impulso Competitivo</a:t>
            </a:r>
            <a:br>
              <a:rPr lang="es-ES_tradnl" sz="3200" b="1" dirty="0" smtClean="0">
                <a:solidFill>
                  <a:srgbClr val="FFFFFF"/>
                </a:solidFill>
                <a:latin typeface="Verdana" pitchFamily="34" charset="0"/>
                <a:ea typeface="ヒラギノ角ゴ Pro W3"/>
                <a:cs typeface="ヒラギノ角ゴ Pro W3"/>
                <a:sym typeface="Verdana Bold" charset="0"/>
              </a:rPr>
            </a:br>
            <a:r>
              <a:rPr lang="es-ES_tradnl" sz="3200" b="1" dirty="0" smtClean="0">
                <a:solidFill>
                  <a:srgbClr val="FFFFFF"/>
                </a:solidFill>
                <a:latin typeface="Verdana" pitchFamily="34" charset="0"/>
                <a:ea typeface="ヒラギノ角ゴ Pro W3"/>
                <a:cs typeface="ヒラギノ角ゴ Pro W3"/>
                <a:sym typeface="Verdana Bold" charset="0"/>
              </a:rPr>
              <a:t>Servicio Agrícola y Ganadero</a:t>
            </a:r>
          </a:p>
        </p:txBody>
      </p:sp>
      <p:sp>
        <p:nvSpPr>
          <p:cNvPr id="30723" name="Subtitle 2"/>
          <p:cNvSpPr>
            <a:spLocks noGrp="1"/>
          </p:cNvSpPr>
          <p:nvPr>
            <p:ph type="subTitle" idx="1"/>
          </p:nvPr>
        </p:nvSpPr>
        <p:spPr bwMode="auto">
          <a:xfrm>
            <a:off x="457200" y="2400300"/>
            <a:ext cx="77724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buFont typeface="Arial" pitchFamily="34" charset="0"/>
              <a:buNone/>
            </a:pPr>
            <a:r>
              <a:rPr lang="es-ES_tradnl" sz="2400" dirty="0" smtClean="0">
                <a:solidFill>
                  <a:srgbClr val="FFFFFF"/>
                </a:solidFill>
                <a:latin typeface="Verdana" pitchFamily="34" charset="0"/>
                <a:ea typeface="ヒラギノ角ゴ Pro W3"/>
                <a:cs typeface="ヒラギノ角ゴ Pro W3"/>
                <a:sym typeface="Verdana" pitchFamily="34" charset="0"/>
              </a:rPr>
              <a:t>Mesa Internacional</a:t>
            </a:r>
            <a:endParaRPr lang="es-ES_tradnl" sz="1800" dirty="0" smtClean="0">
              <a:solidFill>
                <a:srgbClr val="FFFFFF"/>
              </a:solidFill>
              <a:latin typeface="Verdana" pitchFamily="34" charset="0"/>
              <a:ea typeface="ヒラギノ角ゴ Pro W3"/>
              <a:cs typeface="ヒラギノ角ゴ Pro W3"/>
              <a:sym typeface="Verdana" pitchFamily="34" charset="0"/>
            </a:endParaRPr>
          </a:p>
          <a:p>
            <a:pPr fontAlgn="base">
              <a:spcAft>
                <a:spcPct val="0"/>
              </a:spcAft>
              <a:buFont typeface="Arial" pitchFamily="34" charset="0"/>
              <a:buNone/>
            </a:pPr>
            <a:endParaRPr lang="es-ES_tradnl" sz="2400" dirty="0" smtClean="0">
              <a:solidFill>
                <a:srgbClr val="FFFFFF"/>
              </a:solidFill>
              <a:latin typeface="Verdana" pitchFamily="34" charset="0"/>
              <a:ea typeface="ヒラギノ角ゴ Pro W3"/>
              <a:cs typeface="ヒラギノ角ゴ Pro W3"/>
              <a:sym typeface="Verdana" pitchFamily="34" charset="0"/>
            </a:endParaRPr>
          </a:p>
          <a:p>
            <a:pPr fontAlgn="base">
              <a:spcAft>
                <a:spcPct val="0"/>
              </a:spcAft>
              <a:buFont typeface="Arial" pitchFamily="34" charset="0"/>
              <a:buNone/>
            </a:pPr>
            <a:endParaRPr lang="en-US" sz="2400" dirty="0" smtClean="0">
              <a:solidFill>
                <a:srgbClr val="FFFFFF"/>
              </a:solidFill>
              <a:ea typeface="ヒラギノ角ゴ Pro W3"/>
              <a:cs typeface="ヒラギノ角ゴ Pro W3"/>
            </a:endParaRPr>
          </a:p>
        </p:txBody>
      </p:sp>
    </p:spTree>
    <p:extLst>
      <p:ext uri="{BB962C8B-B14F-4D97-AF65-F5344CB8AC3E}">
        <p14:creationId xmlns:p14="http://schemas.microsoft.com/office/powerpoint/2010/main" val="370411940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ctrTitle"/>
          </p:nvPr>
        </p:nvSpPr>
        <p:spPr>
          <a:xfrm>
            <a:off x="685800" y="2339975"/>
            <a:ext cx="7772400" cy="1470025"/>
          </a:xfrm>
        </p:spPr>
        <p:txBody>
          <a:bodyPr/>
          <a:lstStyle/>
          <a:p>
            <a:pPr eaLnBrk="1" hangingPunct="1"/>
            <a:r>
              <a:rPr lang="en-US" sz="9200" smtClean="0">
                <a:solidFill>
                  <a:schemeClr val="bg1"/>
                </a:solidFill>
                <a:latin typeface="Verdana" pitchFamily="34" charset="0"/>
                <a:cs typeface="Verdana" pitchFamily="34" charset="0"/>
              </a:rPr>
              <a:t>Gracias.</a:t>
            </a:r>
          </a:p>
        </p:txBody>
      </p:sp>
    </p:spTree>
    <p:extLst>
      <p:ext uri="{BB962C8B-B14F-4D97-AF65-F5344CB8AC3E}">
        <p14:creationId xmlns:p14="http://schemas.microsoft.com/office/powerpoint/2010/main" val="408807964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Título"/>
          <p:cNvSpPr>
            <a:spLocks noGrp="1"/>
          </p:cNvSpPr>
          <p:nvPr>
            <p:ph type="title"/>
          </p:nvPr>
        </p:nvSpPr>
        <p:spPr>
          <a:xfrm>
            <a:off x="467544" y="0"/>
            <a:ext cx="8229600" cy="1143000"/>
          </a:xfrm>
        </p:spPr>
        <p:txBody>
          <a:bodyPr>
            <a:normAutofit fontScale="90000"/>
          </a:bodyPr>
          <a:lstStyle/>
          <a:p>
            <a:pPr algn="ctr"/>
            <a:r>
              <a:rPr lang="es-CL" sz="2700" b="1" dirty="0">
                <a:solidFill>
                  <a:srgbClr val="006CB7"/>
                </a:solidFill>
                <a:latin typeface="Verdana" pitchFamily="34" charset="0"/>
                <a:ea typeface="+mn-ea"/>
                <a:cs typeface="+mn-cs"/>
              </a:rPr>
              <a:t>MESA INTERNACIONAL</a:t>
            </a:r>
            <a:r>
              <a:rPr lang="es-CL" b="1" dirty="0" smtClean="0">
                <a:latin typeface="Verdana" pitchFamily="34" charset="0"/>
                <a:ea typeface="ヒラギノ角ゴ Pro W3"/>
                <a:cs typeface="Verdana" pitchFamily="34" charset="0"/>
              </a:rPr>
              <a:t/>
            </a:r>
            <a:br>
              <a:rPr lang="es-CL" b="1" dirty="0" smtClean="0">
                <a:latin typeface="Verdana" pitchFamily="34" charset="0"/>
                <a:ea typeface="ヒラギノ角ゴ Pro W3"/>
                <a:cs typeface="Verdana" pitchFamily="34" charset="0"/>
              </a:rPr>
            </a:br>
            <a:endParaRPr lang="es-CL" b="1" dirty="0" smtClean="0">
              <a:latin typeface="Verdana" pitchFamily="34" charset="0"/>
              <a:ea typeface="ヒラギノ角ゴ Pro W3"/>
              <a:cs typeface="Verdana" pitchFamily="34" charset="0"/>
            </a:endParaRPr>
          </a:p>
        </p:txBody>
      </p:sp>
      <p:sp>
        <p:nvSpPr>
          <p:cNvPr id="49155" name="Footer Placeholder 10"/>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en-US">
                <a:solidFill>
                  <a:prstClr val="black"/>
                </a:solidFill>
                <a:latin typeface="Verdana" pitchFamily="34" charset="0"/>
              </a:rPr>
              <a:t>Gobierno de Chile | Ministerio de Agricultura</a:t>
            </a:r>
          </a:p>
        </p:txBody>
      </p:sp>
      <p:pic>
        <p:nvPicPr>
          <p:cNvPr id="49156" name="4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5951538"/>
            <a:ext cx="2206625"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5 Tabla"/>
          <p:cNvGraphicFramePr>
            <a:graphicFrameLocks noGrp="1"/>
          </p:cNvGraphicFramePr>
          <p:nvPr>
            <p:extLst>
              <p:ext uri="{D42A27DB-BD31-4B8C-83A1-F6EECF244321}">
                <p14:modId xmlns:p14="http://schemas.microsoft.com/office/powerpoint/2010/main" val="4249229656"/>
              </p:ext>
            </p:extLst>
          </p:nvPr>
        </p:nvGraphicFramePr>
        <p:xfrm>
          <a:off x="1187624" y="673744"/>
          <a:ext cx="6336704" cy="5419553"/>
        </p:xfrm>
        <a:graphic>
          <a:graphicData uri="http://schemas.openxmlformats.org/drawingml/2006/table">
            <a:tbl>
              <a:tblPr>
                <a:tableStyleId>{5C22544A-7EE6-4342-B048-85BDC9FD1C3A}</a:tableStyleId>
              </a:tblPr>
              <a:tblGrid>
                <a:gridCol w="1499005"/>
                <a:gridCol w="4837699"/>
              </a:tblGrid>
              <a:tr h="327143">
                <a:tc>
                  <a:txBody>
                    <a:bodyPr/>
                    <a:lstStyle/>
                    <a:p>
                      <a:pPr algn="ctr" fontAlgn="b"/>
                      <a:r>
                        <a:rPr lang="es-CL" sz="1800" b="1" u="none" strike="noStrike" dirty="0">
                          <a:effectLst/>
                        </a:rPr>
                        <a:t>ESTADO</a:t>
                      </a:r>
                      <a:endParaRPr lang="es-CL" sz="1800" b="1" i="0" u="none" strike="noStrike" dirty="0">
                        <a:solidFill>
                          <a:srgbClr val="366092"/>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s-CL" sz="1800" b="1" u="none" strike="noStrike" dirty="0">
                          <a:effectLst/>
                        </a:rPr>
                        <a:t>MEDIDA</a:t>
                      </a:r>
                      <a:endParaRPr lang="es-CL" sz="1800" b="1" i="0" u="none" strike="noStrike" dirty="0">
                        <a:solidFill>
                          <a:srgbClr val="366092"/>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1614463">
                <a:tc>
                  <a:txBody>
                    <a:bodyPr/>
                    <a:lstStyle/>
                    <a:p>
                      <a:pPr algn="ctr" fontAlgn="ctr"/>
                      <a:r>
                        <a:rPr lang="es-CL" sz="1800" b="1" u="none" strike="noStrike" dirty="0">
                          <a:effectLst/>
                        </a:rPr>
                        <a:t>Implementada</a:t>
                      </a:r>
                      <a:endParaRPr lang="es-CL" sz="1800" b="1" i="0" u="none" strike="noStrike" dirty="0">
                        <a:solidFill>
                          <a:srgbClr val="366092"/>
                        </a:solidFill>
                        <a:effectLst/>
                        <a:latin typeface="Calibri"/>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CL" sz="1800" u="none" strike="noStrike" dirty="0">
                          <a:effectLst/>
                        </a:rPr>
                        <a:t>Inspección puertos intermedios</a:t>
                      </a:r>
                      <a:endParaRPr lang="es-CL" sz="1800" b="0" i="0" u="none" strike="noStrike" dirty="0">
                        <a:solidFill>
                          <a:srgbClr val="366092"/>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1283702">
                <a:tc>
                  <a:txBody>
                    <a:bodyPr/>
                    <a:lstStyle/>
                    <a:p>
                      <a:pPr algn="ctr" fontAlgn="ctr"/>
                      <a:r>
                        <a:rPr lang="es-CL" sz="1800" b="1" u="none" strike="noStrike" dirty="0">
                          <a:effectLst/>
                        </a:rPr>
                        <a:t>Corto Plazo</a:t>
                      </a:r>
                      <a:endParaRPr lang="es-CL" sz="1800" b="1" i="0" u="none" strike="noStrike" dirty="0">
                        <a:solidFill>
                          <a:srgbClr val="366092"/>
                        </a:solidFill>
                        <a:effectLst/>
                        <a:latin typeface="Calibri"/>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s-CL" sz="1800" u="none" strike="noStrike" dirty="0">
                          <a:effectLst/>
                        </a:rPr>
                        <a:t>Horarios de Atención</a:t>
                      </a:r>
                      <a:endParaRPr lang="es-CL" sz="1800" b="0" i="0" u="none" strike="noStrike" dirty="0">
                        <a:solidFill>
                          <a:srgbClr val="366092"/>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1569553">
                <a:tc>
                  <a:txBody>
                    <a:bodyPr/>
                    <a:lstStyle/>
                    <a:p>
                      <a:pPr algn="ctr" fontAlgn="ctr"/>
                      <a:r>
                        <a:rPr lang="es-CL" sz="1800" b="1" u="none" strike="noStrike" dirty="0">
                          <a:effectLst/>
                        </a:rPr>
                        <a:t>Mediano Plazo</a:t>
                      </a:r>
                      <a:endParaRPr lang="es-CL" sz="1800" b="1" i="0" u="none" strike="noStrike" dirty="0">
                        <a:solidFill>
                          <a:srgbClr val="366092"/>
                        </a:solidFill>
                        <a:effectLst/>
                        <a:latin typeface="Calibri"/>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es-CL" sz="1800" u="none" strike="noStrike" dirty="0">
                          <a:effectLst/>
                        </a:rPr>
                        <a:t>Pasos fronterizos: Dotación e Infraestructura</a:t>
                      </a:r>
                      <a:endParaRPr lang="es-CL" sz="1800" b="0" i="0" u="none" strike="noStrike" dirty="0">
                        <a:solidFill>
                          <a:srgbClr val="366092"/>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624692">
                <a:tc>
                  <a:txBody>
                    <a:bodyPr/>
                    <a:lstStyle/>
                    <a:p>
                      <a:pPr algn="ctr" fontAlgn="ctr"/>
                      <a:r>
                        <a:rPr lang="es-CL" sz="1800" b="1" u="none" strike="noStrike" dirty="0">
                          <a:effectLst/>
                        </a:rPr>
                        <a:t>*</a:t>
                      </a:r>
                      <a:endParaRPr lang="es-CL" sz="1800" b="1" i="0" u="none" strike="noStrike" dirty="0">
                        <a:solidFill>
                          <a:srgbClr val="366092"/>
                        </a:solidFill>
                        <a:effectLst/>
                        <a:latin typeface="Calibri"/>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L" sz="1800" u="none" strike="noStrike" dirty="0">
                          <a:effectLst/>
                        </a:rPr>
                        <a:t>Pasos fronterizos: Operación</a:t>
                      </a:r>
                      <a:endParaRPr lang="es-CL" sz="1800" b="0" i="0" u="none" strike="noStrike" dirty="0">
                        <a:solidFill>
                          <a:srgbClr val="366092"/>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46801980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343766890"/>
              </p:ext>
            </p:extLst>
          </p:nvPr>
        </p:nvGraphicFramePr>
        <p:xfrm>
          <a:off x="395535" y="764704"/>
          <a:ext cx="7776865" cy="5400600"/>
        </p:xfrm>
        <a:graphic>
          <a:graphicData uri="http://schemas.openxmlformats.org/drawingml/2006/table">
            <a:tbl>
              <a:tblPr firstRow="1" bandRow="1">
                <a:tableStyleId>{5C22544A-7EE6-4342-B048-85BDC9FD1C3A}</a:tableStyleId>
              </a:tblPr>
              <a:tblGrid>
                <a:gridCol w="409309"/>
                <a:gridCol w="1978325"/>
                <a:gridCol w="2046543"/>
                <a:gridCol w="1637236"/>
                <a:gridCol w="1705452"/>
              </a:tblGrid>
              <a:tr h="543590">
                <a:tc>
                  <a:txBody>
                    <a:bodyPr/>
                    <a:lstStyle/>
                    <a:p>
                      <a:pPr algn="ctr"/>
                      <a:r>
                        <a:rPr lang="es-CL" sz="1600" dirty="0" smtClean="0"/>
                        <a:t>N°</a:t>
                      </a:r>
                      <a:endParaRPr lang="es-CL" sz="1600" dirty="0"/>
                    </a:p>
                  </a:txBody>
                  <a:tcPr>
                    <a:solidFill>
                      <a:srgbClr val="006CB7"/>
                    </a:solidFill>
                  </a:tcPr>
                </a:tc>
                <a:tc>
                  <a:txBody>
                    <a:bodyPr/>
                    <a:lstStyle/>
                    <a:p>
                      <a:pPr algn="ctr"/>
                      <a:r>
                        <a:rPr lang="es-CL" sz="1600" dirty="0" smtClean="0"/>
                        <a:t>Compromisos</a:t>
                      </a:r>
                      <a:endParaRPr lang="es-CL" sz="1600" dirty="0"/>
                    </a:p>
                  </a:txBody>
                  <a:tcPr>
                    <a:solidFill>
                      <a:srgbClr val="006CB7"/>
                    </a:solidFill>
                  </a:tcPr>
                </a:tc>
                <a:tc>
                  <a:txBody>
                    <a:bodyPr/>
                    <a:lstStyle/>
                    <a:p>
                      <a:pPr algn="ctr"/>
                      <a:r>
                        <a:rPr lang="es-CL" sz="1600" dirty="0" smtClean="0"/>
                        <a:t>Avances</a:t>
                      </a:r>
                      <a:endParaRPr lang="es-CL" sz="1600" dirty="0"/>
                    </a:p>
                  </a:txBody>
                  <a:tcPr>
                    <a:solidFill>
                      <a:srgbClr val="006CB7"/>
                    </a:solidFill>
                  </a:tcPr>
                </a:tc>
                <a:tc>
                  <a:txBody>
                    <a:bodyPr/>
                    <a:lstStyle/>
                    <a:p>
                      <a:pPr algn="ctr"/>
                      <a:r>
                        <a:rPr lang="es-CL" sz="1600" dirty="0" smtClean="0"/>
                        <a:t>Plazos e Hitos</a:t>
                      </a:r>
                      <a:endParaRPr lang="es-CL" sz="1600" dirty="0"/>
                    </a:p>
                  </a:txBody>
                  <a:tcPr>
                    <a:solidFill>
                      <a:srgbClr val="006CB7"/>
                    </a:solidFill>
                  </a:tcPr>
                </a:tc>
                <a:tc>
                  <a:txBody>
                    <a:bodyPr/>
                    <a:lstStyle/>
                    <a:p>
                      <a:pPr algn="ctr"/>
                      <a:r>
                        <a:rPr lang="es-CL" sz="1600" dirty="0" smtClean="0"/>
                        <a:t>Comentarios</a:t>
                      </a:r>
                      <a:endParaRPr lang="es-CL" sz="1600" dirty="0"/>
                    </a:p>
                  </a:txBody>
                  <a:tcPr>
                    <a:solidFill>
                      <a:srgbClr val="006CB7"/>
                    </a:solidFill>
                  </a:tcPr>
                </a:tc>
              </a:tr>
              <a:tr h="4857010">
                <a:tc>
                  <a:txBody>
                    <a:bodyPr/>
                    <a:lstStyle/>
                    <a:p>
                      <a:pPr algn="ctr"/>
                      <a:r>
                        <a:rPr lang="es-CL" sz="1600" b="1" dirty="0" smtClean="0"/>
                        <a:t>1.1</a:t>
                      </a:r>
                      <a:r>
                        <a:rPr lang="es-CL" sz="1600" b="1" baseline="0" dirty="0" smtClean="0"/>
                        <a:t> (28) Pasos Fronterizos Dotación e Infraestructura</a:t>
                      </a:r>
                      <a:endParaRPr lang="es-CL" sz="1600" b="1" dirty="0"/>
                    </a:p>
                  </a:txBody>
                  <a:tcPr vert="vert270"/>
                </a:tc>
                <a:tc>
                  <a:txBody>
                    <a:bodyPr/>
                    <a:lstStyle/>
                    <a:p>
                      <a:pPr algn="l"/>
                      <a:r>
                        <a:rPr lang="es-CL" sz="1400" dirty="0" smtClean="0"/>
                        <a:t>Coordinar con</a:t>
                      </a:r>
                      <a:r>
                        <a:rPr lang="es-CL" sz="1400" baseline="0" dirty="0" smtClean="0"/>
                        <a:t> SERNATUR  la implementación de un instrumento de medición para determinar la efectividad de las medidas implementadas  (tiempos de espera SAG)</a:t>
                      </a:r>
                      <a:endParaRPr lang="es-CL" sz="1400" dirty="0"/>
                    </a:p>
                  </a:txBody>
                  <a:tcPr/>
                </a:tc>
                <a:tc>
                  <a:txBody>
                    <a:bodyPr/>
                    <a:lstStyle/>
                    <a:p>
                      <a:pPr algn="l"/>
                      <a:r>
                        <a:rPr lang="es-CL" sz="1400" dirty="0" smtClean="0"/>
                        <a:t>SERNATUR</a:t>
                      </a:r>
                      <a:r>
                        <a:rPr lang="es-CL" sz="1400" baseline="0" dirty="0" smtClean="0"/>
                        <a:t> cambió al representante. Se realizarán las coordinaciones respectivas.</a:t>
                      </a:r>
                      <a:endParaRPr lang="es-CL" sz="1400" dirty="0"/>
                    </a:p>
                  </a:txBody>
                  <a:tcPr/>
                </a:tc>
                <a:tc>
                  <a:txBody>
                    <a:bodyPr/>
                    <a:lstStyle/>
                    <a:p>
                      <a:pPr algn="l"/>
                      <a:r>
                        <a:rPr lang="es-CL" sz="1400" dirty="0" smtClean="0"/>
                        <a:t>Definición de metodología</a:t>
                      </a:r>
                      <a:r>
                        <a:rPr lang="es-CL" sz="1400" baseline="0" dirty="0" smtClean="0"/>
                        <a:t> e indicadores: último trimestre 2011. Implementación, primer trimestre 2012.</a:t>
                      </a:r>
                      <a:endParaRPr lang="es-CL" sz="1400" dirty="0"/>
                    </a:p>
                  </a:txBody>
                  <a:tcPr/>
                </a:tc>
                <a:tc>
                  <a:txBody>
                    <a:bodyPr/>
                    <a:lstStyle/>
                    <a:p>
                      <a:pPr algn="l"/>
                      <a:r>
                        <a:rPr lang="es-CL" sz="1400" dirty="0" smtClean="0"/>
                        <a:t>Sujeto a factibilidad técnica y a la necesidad de licitar los servicios, podría postergarse para una aplicación en marcha blanca el primer trimestre</a:t>
                      </a:r>
                      <a:r>
                        <a:rPr lang="es-CL" sz="1400" baseline="0" dirty="0" smtClean="0"/>
                        <a:t> 2012.</a:t>
                      </a:r>
                      <a:endParaRPr lang="es-CL" sz="1400" dirty="0"/>
                    </a:p>
                  </a:txBody>
                  <a:tcPr/>
                </a:tc>
              </a:tr>
            </a:tbl>
          </a:graphicData>
        </a:graphic>
      </p:graphicFrame>
    </p:spTree>
    <p:extLst>
      <p:ext uri="{BB962C8B-B14F-4D97-AF65-F5344CB8AC3E}">
        <p14:creationId xmlns:p14="http://schemas.microsoft.com/office/powerpoint/2010/main" val="3285172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166452399"/>
              </p:ext>
            </p:extLst>
          </p:nvPr>
        </p:nvGraphicFramePr>
        <p:xfrm>
          <a:off x="395537" y="980727"/>
          <a:ext cx="7848871" cy="5040561"/>
        </p:xfrm>
        <a:graphic>
          <a:graphicData uri="http://schemas.openxmlformats.org/drawingml/2006/table">
            <a:tbl>
              <a:tblPr firstRow="1" bandRow="1">
                <a:tableStyleId>{5C22544A-7EE6-4342-B048-85BDC9FD1C3A}</a:tableStyleId>
              </a:tblPr>
              <a:tblGrid>
                <a:gridCol w="413099"/>
                <a:gridCol w="1996642"/>
                <a:gridCol w="2065492"/>
                <a:gridCol w="1652395"/>
                <a:gridCol w="1721243"/>
              </a:tblGrid>
              <a:tr h="368886">
                <a:tc>
                  <a:txBody>
                    <a:bodyPr/>
                    <a:lstStyle/>
                    <a:p>
                      <a:pPr algn="ctr"/>
                      <a:r>
                        <a:rPr lang="es-CL" sz="1600" dirty="0" smtClean="0"/>
                        <a:t>N°</a:t>
                      </a:r>
                      <a:endParaRPr lang="es-CL" sz="1600" dirty="0"/>
                    </a:p>
                  </a:txBody>
                  <a:tcPr>
                    <a:solidFill>
                      <a:srgbClr val="006CB7"/>
                    </a:solidFill>
                  </a:tcPr>
                </a:tc>
                <a:tc>
                  <a:txBody>
                    <a:bodyPr/>
                    <a:lstStyle/>
                    <a:p>
                      <a:pPr algn="ctr"/>
                      <a:r>
                        <a:rPr lang="es-CL" sz="1600" dirty="0" smtClean="0"/>
                        <a:t>Compromisos</a:t>
                      </a:r>
                      <a:endParaRPr lang="es-CL" sz="1600" dirty="0"/>
                    </a:p>
                  </a:txBody>
                  <a:tcPr>
                    <a:solidFill>
                      <a:srgbClr val="006CB7"/>
                    </a:solidFill>
                  </a:tcPr>
                </a:tc>
                <a:tc>
                  <a:txBody>
                    <a:bodyPr/>
                    <a:lstStyle/>
                    <a:p>
                      <a:pPr algn="ctr"/>
                      <a:r>
                        <a:rPr lang="es-CL" sz="1600" dirty="0" smtClean="0"/>
                        <a:t>Avances</a:t>
                      </a:r>
                      <a:endParaRPr lang="es-CL" sz="1600" dirty="0"/>
                    </a:p>
                  </a:txBody>
                  <a:tcPr>
                    <a:solidFill>
                      <a:srgbClr val="006CB7"/>
                    </a:solidFill>
                  </a:tcPr>
                </a:tc>
                <a:tc>
                  <a:txBody>
                    <a:bodyPr/>
                    <a:lstStyle/>
                    <a:p>
                      <a:pPr algn="ctr"/>
                      <a:r>
                        <a:rPr lang="es-CL" sz="1600" dirty="0" smtClean="0"/>
                        <a:t>Plazos e Hitos</a:t>
                      </a:r>
                      <a:endParaRPr lang="es-CL" sz="1600" dirty="0"/>
                    </a:p>
                  </a:txBody>
                  <a:tcPr>
                    <a:solidFill>
                      <a:srgbClr val="006CB7"/>
                    </a:solidFill>
                  </a:tcPr>
                </a:tc>
                <a:tc>
                  <a:txBody>
                    <a:bodyPr/>
                    <a:lstStyle/>
                    <a:p>
                      <a:pPr algn="ctr"/>
                      <a:r>
                        <a:rPr lang="es-CL" sz="1600" dirty="0" smtClean="0"/>
                        <a:t>Comentarios</a:t>
                      </a:r>
                      <a:endParaRPr lang="es-CL" sz="1600" dirty="0"/>
                    </a:p>
                  </a:txBody>
                  <a:tcPr>
                    <a:solidFill>
                      <a:srgbClr val="006CB7"/>
                    </a:solidFill>
                  </a:tcPr>
                </a:tc>
              </a:tr>
              <a:tr h="1631337">
                <a:tc rowSpan="3">
                  <a:txBody>
                    <a:bodyPr/>
                    <a:lstStyle/>
                    <a:p>
                      <a:pPr algn="ctr"/>
                      <a:r>
                        <a:rPr lang="es-CL" sz="1600" b="1" dirty="0" smtClean="0"/>
                        <a:t>1,2 (29) Pasos Fronterizos:</a:t>
                      </a:r>
                      <a:r>
                        <a:rPr lang="es-CL" sz="1600" b="1" baseline="0" dirty="0" smtClean="0"/>
                        <a:t> Operación</a:t>
                      </a:r>
                      <a:endParaRPr lang="es-CL" sz="1600" b="1" dirty="0"/>
                    </a:p>
                  </a:txBody>
                  <a:tcPr vert="vert270"/>
                </a:tc>
                <a:tc>
                  <a:txBody>
                    <a:bodyPr/>
                    <a:lstStyle/>
                    <a:p>
                      <a:pPr algn="l"/>
                      <a:r>
                        <a:rPr lang="es-CL" sz="1200" dirty="0" smtClean="0"/>
                        <a:t>Informatización de los servicios. Ventanilla única (cliente entregue documentos</a:t>
                      </a:r>
                      <a:r>
                        <a:rPr lang="es-CL" sz="1200" baseline="0" dirty="0" smtClean="0"/>
                        <a:t>  sólo en un punto a una persona). Espera tener implementado  para período estival 2014.</a:t>
                      </a:r>
                      <a:endParaRPr lang="es-CL" sz="1200" dirty="0"/>
                    </a:p>
                  </a:txBody>
                  <a:tcPr/>
                </a:tc>
                <a:tc>
                  <a:txBody>
                    <a:bodyPr/>
                    <a:lstStyle/>
                    <a:p>
                      <a:pPr algn="l"/>
                      <a:r>
                        <a:rPr lang="es-CL" sz="1200" dirty="0" smtClean="0"/>
                        <a:t>Solicitar apoyo a  Divisiones involucradas</a:t>
                      </a:r>
                      <a:endParaRPr lang="es-CL" sz="1200" dirty="0"/>
                    </a:p>
                  </a:txBody>
                  <a:tcPr/>
                </a:tc>
                <a:tc>
                  <a:txBody>
                    <a:bodyPr/>
                    <a:lstStyle/>
                    <a:p>
                      <a:pPr algn="l"/>
                      <a:endParaRPr lang="es-CL" sz="1200" dirty="0"/>
                    </a:p>
                  </a:txBody>
                  <a:tcPr/>
                </a:tc>
                <a:tc>
                  <a:txBody>
                    <a:bodyPr/>
                    <a:lstStyle/>
                    <a:p>
                      <a:pPr algn="l"/>
                      <a:r>
                        <a:rPr lang="es-CL" sz="1200" dirty="0" smtClean="0"/>
                        <a:t>Los plazos dependerán de los compromisos del Servicio y Hacienda.</a:t>
                      </a:r>
                      <a:endParaRPr lang="es-CL" sz="1200" dirty="0"/>
                    </a:p>
                  </a:txBody>
                  <a:tcPr/>
                </a:tc>
              </a:tr>
              <a:tr h="1672186">
                <a:tc vMerge="1">
                  <a:txBody>
                    <a:bodyPr/>
                    <a:lstStyle/>
                    <a:p>
                      <a:pPr algn="ctr"/>
                      <a:endParaRPr lang="es-CL" sz="1600" dirty="0"/>
                    </a:p>
                  </a:txBody>
                  <a:tcPr/>
                </a:tc>
                <a:tc>
                  <a:txBody>
                    <a:bodyPr/>
                    <a:lstStyle/>
                    <a:p>
                      <a:pPr algn="l"/>
                      <a:r>
                        <a:rPr lang="es-CL" sz="1200" dirty="0" smtClean="0"/>
                        <a:t>Implementación del  CDA electrónico con fecha estimada para su puesta en marcha en el primer semestre</a:t>
                      </a:r>
                      <a:r>
                        <a:rPr lang="es-CL" sz="1200" baseline="0" dirty="0" smtClean="0"/>
                        <a:t> de 2012.</a:t>
                      </a:r>
                      <a:endParaRPr lang="es-CL"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L" sz="1200" dirty="0" smtClean="0"/>
                        <a:t>Solicitar apoyo a  Divisiones involucradas</a:t>
                      </a:r>
                    </a:p>
                    <a:p>
                      <a:pPr algn="l"/>
                      <a:endParaRPr lang="es-CL" sz="1200" dirty="0"/>
                    </a:p>
                  </a:txBody>
                  <a:tcPr/>
                </a:tc>
                <a:tc>
                  <a:txBody>
                    <a:bodyPr/>
                    <a:lstStyle/>
                    <a:p>
                      <a:pPr algn="l"/>
                      <a:endParaRPr lang="es-CL" sz="1200" dirty="0"/>
                    </a:p>
                  </a:txBody>
                  <a:tcPr/>
                </a:tc>
                <a:tc>
                  <a:txBody>
                    <a:bodyPr/>
                    <a:lstStyle/>
                    <a:p>
                      <a:pPr algn="l"/>
                      <a:endParaRPr lang="es-CL" sz="1200" dirty="0"/>
                    </a:p>
                  </a:txBody>
                  <a:tcPr/>
                </a:tc>
              </a:tr>
              <a:tr h="1368152">
                <a:tc vMerge="1">
                  <a:txBody>
                    <a:bodyPr/>
                    <a:lstStyle/>
                    <a:p>
                      <a:pPr algn="ctr"/>
                      <a:endParaRPr lang="es-CL" sz="1600" dirty="0"/>
                    </a:p>
                  </a:txBody>
                  <a:tcPr/>
                </a:tc>
                <a:tc>
                  <a:txBody>
                    <a:bodyPr/>
                    <a:lstStyle/>
                    <a:p>
                      <a:pPr algn="l"/>
                      <a:r>
                        <a:rPr lang="es-CL" sz="1200" dirty="0" smtClean="0"/>
                        <a:t>Con SERNATUR se está evaluando a capacitar a los funcionarios de las agencias de Aduana.</a:t>
                      </a:r>
                      <a:endParaRPr lang="es-CL" sz="1200" dirty="0"/>
                    </a:p>
                  </a:txBody>
                  <a:tcPr/>
                </a:tc>
                <a:tc>
                  <a:txBody>
                    <a:bodyPr/>
                    <a:lstStyle/>
                    <a:p>
                      <a:pPr algn="l"/>
                      <a:r>
                        <a:rPr lang="es-CL" sz="1200" dirty="0" smtClean="0"/>
                        <a:t>SERNATUR cambió</a:t>
                      </a:r>
                      <a:r>
                        <a:rPr lang="es-CL" sz="1200" baseline="0" dirty="0" smtClean="0"/>
                        <a:t> al representante. Se realizarán las coordinaciones respectivas.</a:t>
                      </a:r>
                      <a:endParaRPr lang="es-CL" sz="1200" dirty="0"/>
                    </a:p>
                  </a:txBody>
                  <a:tcPr/>
                </a:tc>
                <a:tc>
                  <a:txBody>
                    <a:bodyPr/>
                    <a:lstStyle/>
                    <a:p>
                      <a:pPr algn="l"/>
                      <a:r>
                        <a:rPr lang="es-CL" sz="1200" b="1" dirty="0" smtClean="0"/>
                        <a:t>Propuesta</a:t>
                      </a:r>
                      <a:r>
                        <a:rPr lang="es-CL" sz="1200" b="1" baseline="0" dirty="0" smtClean="0"/>
                        <a:t> de cursos definida: </a:t>
                      </a:r>
                      <a:r>
                        <a:rPr lang="es-CL" sz="1200" b="0" baseline="0" dirty="0" smtClean="0"/>
                        <a:t>último trimestre 2011.</a:t>
                      </a:r>
                    </a:p>
                    <a:p>
                      <a:pPr algn="l"/>
                      <a:r>
                        <a:rPr lang="es-CL" sz="1200" b="1" baseline="0" dirty="0" smtClean="0"/>
                        <a:t>Cursos impartidos</a:t>
                      </a:r>
                      <a:r>
                        <a:rPr lang="es-CL" sz="1200" b="0" baseline="0" dirty="0" smtClean="0"/>
                        <a:t>: primer semestre 2012,</a:t>
                      </a:r>
                      <a:endParaRPr lang="es-CL" sz="1200" b="1" dirty="0"/>
                    </a:p>
                  </a:txBody>
                  <a:tcPr/>
                </a:tc>
                <a:tc>
                  <a:txBody>
                    <a:bodyPr/>
                    <a:lstStyle/>
                    <a:p>
                      <a:pPr algn="l"/>
                      <a:endParaRPr lang="es-CL" sz="1200" dirty="0"/>
                    </a:p>
                  </a:txBody>
                  <a:tcPr/>
                </a:tc>
              </a:tr>
            </a:tbl>
          </a:graphicData>
        </a:graphic>
      </p:graphicFrame>
    </p:spTree>
    <p:extLst>
      <p:ext uri="{BB962C8B-B14F-4D97-AF65-F5344CB8AC3E}">
        <p14:creationId xmlns:p14="http://schemas.microsoft.com/office/powerpoint/2010/main" val="18985396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403203238"/>
              </p:ext>
            </p:extLst>
          </p:nvPr>
        </p:nvGraphicFramePr>
        <p:xfrm>
          <a:off x="323529" y="1052736"/>
          <a:ext cx="8208911" cy="5202905"/>
        </p:xfrm>
        <a:graphic>
          <a:graphicData uri="http://schemas.openxmlformats.org/drawingml/2006/table">
            <a:tbl>
              <a:tblPr firstRow="1" bandRow="1">
                <a:tableStyleId>{5C22544A-7EE6-4342-B048-85BDC9FD1C3A}</a:tableStyleId>
              </a:tblPr>
              <a:tblGrid>
                <a:gridCol w="432049"/>
                <a:gridCol w="2088232"/>
                <a:gridCol w="2160239"/>
                <a:gridCol w="1728193"/>
                <a:gridCol w="1800198"/>
              </a:tblGrid>
              <a:tr h="471325">
                <a:tc>
                  <a:txBody>
                    <a:bodyPr/>
                    <a:lstStyle/>
                    <a:p>
                      <a:pPr algn="ctr"/>
                      <a:r>
                        <a:rPr lang="es-CL" sz="1600" dirty="0" smtClean="0"/>
                        <a:t>N°</a:t>
                      </a:r>
                      <a:endParaRPr lang="es-CL" sz="1600" dirty="0"/>
                    </a:p>
                  </a:txBody>
                  <a:tcPr>
                    <a:solidFill>
                      <a:srgbClr val="006CB7"/>
                    </a:solidFill>
                  </a:tcPr>
                </a:tc>
                <a:tc>
                  <a:txBody>
                    <a:bodyPr/>
                    <a:lstStyle/>
                    <a:p>
                      <a:pPr algn="ctr"/>
                      <a:r>
                        <a:rPr lang="es-CL" sz="1600" dirty="0" smtClean="0"/>
                        <a:t>Compromisos</a:t>
                      </a:r>
                      <a:endParaRPr lang="es-CL" sz="1600" dirty="0"/>
                    </a:p>
                  </a:txBody>
                  <a:tcPr>
                    <a:solidFill>
                      <a:srgbClr val="006CB7"/>
                    </a:solidFill>
                  </a:tcPr>
                </a:tc>
                <a:tc>
                  <a:txBody>
                    <a:bodyPr/>
                    <a:lstStyle/>
                    <a:p>
                      <a:pPr algn="ctr"/>
                      <a:r>
                        <a:rPr lang="es-CL" sz="1600" dirty="0" smtClean="0"/>
                        <a:t>Avances</a:t>
                      </a:r>
                      <a:endParaRPr lang="es-CL" sz="1600" dirty="0"/>
                    </a:p>
                  </a:txBody>
                  <a:tcPr>
                    <a:solidFill>
                      <a:srgbClr val="006CB7"/>
                    </a:solidFill>
                  </a:tcPr>
                </a:tc>
                <a:tc>
                  <a:txBody>
                    <a:bodyPr/>
                    <a:lstStyle/>
                    <a:p>
                      <a:pPr algn="ctr"/>
                      <a:r>
                        <a:rPr lang="es-CL" sz="1600" dirty="0" smtClean="0"/>
                        <a:t>Plazos e Hitos</a:t>
                      </a:r>
                      <a:endParaRPr lang="es-CL" sz="1600" dirty="0"/>
                    </a:p>
                  </a:txBody>
                  <a:tcPr>
                    <a:solidFill>
                      <a:srgbClr val="006CB7"/>
                    </a:solidFill>
                  </a:tcPr>
                </a:tc>
                <a:tc>
                  <a:txBody>
                    <a:bodyPr/>
                    <a:lstStyle/>
                    <a:p>
                      <a:pPr algn="ctr"/>
                      <a:r>
                        <a:rPr lang="es-CL" sz="1600" dirty="0" smtClean="0"/>
                        <a:t>Comentarios</a:t>
                      </a:r>
                      <a:endParaRPr lang="es-CL" sz="1600" dirty="0"/>
                    </a:p>
                  </a:txBody>
                  <a:tcPr>
                    <a:solidFill>
                      <a:srgbClr val="006CB7"/>
                    </a:solidFill>
                  </a:tcPr>
                </a:tc>
              </a:tr>
              <a:tr h="1508240">
                <a:tc rowSpan="3">
                  <a:txBody>
                    <a:bodyPr/>
                    <a:lstStyle/>
                    <a:p>
                      <a:pPr algn="ctr"/>
                      <a:r>
                        <a:rPr lang="es-CL" sz="1600" b="1" dirty="0" smtClean="0"/>
                        <a:t>1.3 (30) Horarios de Atención</a:t>
                      </a:r>
                      <a:endParaRPr lang="es-CL" sz="1600" b="1" dirty="0"/>
                    </a:p>
                  </a:txBody>
                  <a:tcPr vert="vert270"/>
                </a:tc>
                <a:tc>
                  <a:txBody>
                    <a:bodyPr/>
                    <a:lstStyle/>
                    <a:p>
                      <a:pPr algn="l"/>
                      <a:r>
                        <a:rPr lang="es-CL" sz="1200" dirty="0" smtClean="0"/>
                        <a:t>SAG se compromete a capacitar a los funcionarios de las agencias de aduana.</a:t>
                      </a:r>
                      <a:endParaRPr lang="es-CL" sz="1200" dirty="0"/>
                    </a:p>
                  </a:txBody>
                  <a:tcPr/>
                </a:tc>
                <a:tc>
                  <a:txBody>
                    <a:bodyPr/>
                    <a:lstStyle/>
                    <a:p>
                      <a:pPr algn="l"/>
                      <a:r>
                        <a:rPr lang="es-CL" sz="1200" dirty="0" smtClean="0"/>
                        <a:t>Los Servicios Públicos ya manifestaron su disponibilidad.</a:t>
                      </a:r>
                      <a:r>
                        <a:rPr lang="es-CL" sz="1200" baseline="0" dirty="0" smtClean="0"/>
                        <a:t> Cámaras aduaneras deben definir fechas y son los encargados de la organización.</a:t>
                      </a:r>
                      <a:endParaRPr lang="es-CL" sz="1200" dirty="0"/>
                    </a:p>
                  </a:txBody>
                  <a:tcPr/>
                </a:tc>
                <a:tc>
                  <a:txBody>
                    <a:bodyPr/>
                    <a:lstStyle/>
                    <a:p>
                      <a:pPr algn="l"/>
                      <a:r>
                        <a:rPr lang="es-CL" sz="1200" b="1" dirty="0" smtClean="0"/>
                        <a:t>Definición de fechas tentativas</a:t>
                      </a:r>
                      <a:r>
                        <a:rPr lang="es-CL" sz="1200" dirty="0" smtClean="0"/>
                        <a:t>: </a:t>
                      </a:r>
                      <a:r>
                        <a:rPr lang="es-CL" sz="1200" b="0" dirty="0" smtClean="0"/>
                        <a:t>primera quincena de octubre, en reunión presentación resultados estudio trazabilidad. Último</a:t>
                      </a:r>
                      <a:r>
                        <a:rPr lang="es-CL" sz="1200" b="0" baseline="0" dirty="0" smtClean="0"/>
                        <a:t> trimestre 2011.</a:t>
                      </a:r>
                    </a:p>
                    <a:p>
                      <a:pPr algn="l"/>
                      <a:r>
                        <a:rPr lang="es-CL" sz="1200" b="1" baseline="0" dirty="0" smtClean="0"/>
                        <a:t>Realización del curso:  </a:t>
                      </a:r>
                      <a:r>
                        <a:rPr lang="es-CL" sz="1200" b="0" baseline="0" dirty="0" smtClean="0"/>
                        <a:t>último trimestre 2011.</a:t>
                      </a:r>
                      <a:endParaRPr lang="es-CL" sz="1200" b="1" dirty="0"/>
                    </a:p>
                  </a:txBody>
                  <a:tcPr/>
                </a:tc>
                <a:tc>
                  <a:txBody>
                    <a:bodyPr/>
                    <a:lstStyle/>
                    <a:p>
                      <a:pPr algn="l"/>
                      <a:r>
                        <a:rPr lang="es-CL" sz="1200" dirty="0" smtClean="0"/>
                        <a:t>Sujeto a factibilidad técnica y a la necesidad de licitar los servicios, podría postergarse para una  aplicación en marcha blanca el primer</a:t>
                      </a:r>
                      <a:r>
                        <a:rPr lang="es-CL" sz="1200" baseline="0" dirty="0" smtClean="0"/>
                        <a:t>  semestre 2012.</a:t>
                      </a:r>
                      <a:endParaRPr lang="es-CL" sz="1200" dirty="0"/>
                    </a:p>
                  </a:txBody>
                  <a:tcPr/>
                </a:tc>
              </a:tr>
              <a:tr h="1391715">
                <a:tc vMerge="1">
                  <a:txBody>
                    <a:bodyPr/>
                    <a:lstStyle/>
                    <a:p>
                      <a:pPr algn="ctr"/>
                      <a:endParaRPr lang="es-CL" sz="1600" dirty="0"/>
                    </a:p>
                  </a:txBody>
                  <a:tcPr/>
                </a:tc>
                <a:tc>
                  <a:txBody>
                    <a:bodyPr/>
                    <a:lstStyle/>
                    <a:p>
                      <a:pPr algn="l"/>
                      <a:r>
                        <a:rPr lang="es-CL" sz="1200" dirty="0" smtClean="0"/>
                        <a:t>Analizar junto con Aduana, horarios y volumen de carga en horario hábil y no hábil hasta diciembre</a:t>
                      </a:r>
                      <a:r>
                        <a:rPr lang="es-CL" sz="1200" baseline="0" dirty="0" smtClean="0"/>
                        <a:t> de 2011.</a:t>
                      </a:r>
                      <a:endParaRPr lang="es-CL" sz="1200" dirty="0"/>
                    </a:p>
                  </a:txBody>
                  <a:tcPr/>
                </a:tc>
                <a:tc>
                  <a:txBody>
                    <a:bodyPr/>
                    <a:lstStyle/>
                    <a:p>
                      <a:pPr algn="l"/>
                      <a:r>
                        <a:rPr lang="es-CL" sz="1200" dirty="0" smtClean="0"/>
                        <a:t>A la espera de reunión</a:t>
                      </a:r>
                      <a:r>
                        <a:rPr lang="es-CL" sz="1200" baseline="0" dirty="0" smtClean="0"/>
                        <a:t> público-privada de octubre 2011.</a:t>
                      </a:r>
                      <a:endParaRPr lang="es-CL" sz="1200" dirty="0"/>
                    </a:p>
                  </a:txBody>
                  <a:tcPr/>
                </a:tc>
                <a:tc>
                  <a:txBody>
                    <a:bodyPr/>
                    <a:lstStyle/>
                    <a:p>
                      <a:pPr algn="l"/>
                      <a:endParaRPr lang="es-CL" sz="1200" dirty="0"/>
                    </a:p>
                  </a:txBody>
                  <a:tcPr/>
                </a:tc>
                <a:tc>
                  <a:txBody>
                    <a:bodyPr/>
                    <a:lstStyle/>
                    <a:p>
                      <a:pPr algn="l"/>
                      <a:endParaRPr lang="es-CL" sz="1200"/>
                    </a:p>
                  </a:txBody>
                  <a:tcPr/>
                </a:tc>
              </a:tr>
              <a:tr h="1602505">
                <a:tc vMerge="1">
                  <a:txBody>
                    <a:bodyPr/>
                    <a:lstStyle/>
                    <a:p>
                      <a:pPr algn="ctr"/>
                      <a:endParaRPr lang="es-CL" sz="1600" dirty="0"/>
                    </a:p>
                  </a:txBody>
                  <a:tcPr/>
                </a:tc>
                <a:tc>
                  <a:txBody>
                    <a:bodyPr/>
                    <a:lstStyle/>
                    <a:p>
                      <a:pPr algn="l"/>
                      <a:r>
                        <a:rPr lang="es-CL" sz="1200" dirty="0" smtClean="0"/>
                        <a:t>Resultado estudio de trazabilidad en puerto terrestre Los Andes se presentará en una</a:t>
                      </a:r>
                      <a:r>
                        <a:rPr lang="es-CL" sz="1200" baseline="0" dirty="0" smtClean="0"/>
                        <a:t> Mesa público-privada en octubre de 2011.</a:t>
                      </a:r>
                      <a:endParaRPr lang="es-CL" sz="1200" dirty="0"/>
                    </a:p>
                  </a:txBody>
                  <a:tcPr/>
                </a:tc>
                <a:tc>
                  <a:txBody>
                    <a:bodyPr/>
                    <a:lstStyle/>
                    <a:p>
                      <a:pPr algn="l"/>
                      <a:r>
                        <a:rPr lang="es-CL" sz="1200" dirty="0" smtClean="0"/>
                        <a:t>En la reunión de la</a:t>
                      </a:r>
                      <a:r>
                        <a:rPr lang="es-CL" sz="1200" baseline="0" dirty="0" smtClean="0"/>
                        <a:t> Mesa público-privada se convocan todas las organizaciones, empresas y servicios presentes en el puerto. En ella se presentarán los resultados del estudio de trazabilidad.</a:t>
                      </a:r>
                      <a:endParaRPr lang="es-CL" sz="1200" dirty="0"/>
                    </a:p>
                  </a:txBody>
                  <a:tcPr/>
                </a:tc>
                <a:tc>
                  <a:txBody>
                    <a:bodyPr/>
                    <a:lstStyle/>
                    <a:p>
                      <a:pPr algn="l"/>
                      <a:r>
                        <a:rPr lang="es-CL" sz="1200" dirty="0" smtClean="0"/>
                        <a:t>Primera quincena de octubre 2011.</a:t>
                      </a:r>
                    </a:p>
                  </a:txBody>
                  <a:tcPr/>
                </a:tc>
                <a:tc>
                  <a:txBody>
                    <a:bodyPr/>
                    <a:lstStyle/>
                    <a:p>
                      <a:pPr algn="l"/>
                      <a:endParaRPr lang="es-CL" sz="1200" dirty="0"/>
                    </a:p>
                  </a:txBody>
                  <a:tcPr/>
                </a:tc>
              </a:tr>
            </a:tbl>
          </a:graphicData>
        </a:graphic>
      </p:graphicFrame>
    </p:spTree>
    <p:extLst>
      <p:ext uri="{BB962C8B-B14F-4D97-AF65-F5344CB8AC3E}">
        <p14:creationId xmlns:p14="http://schemas.microsoft.com/office/powerpoint/2010/main" val="3348626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081410008"/>
              </p:ext>
            </p:extLst>
          </p:nvPr>
        </p:nvGraphicFramePr>
        <p:xfrm>
          <a:off x="323529" y="1052735"/>
          <a:ext cx="8208911" cy="4608513"/>
        </p:xfrm>
        <a:graphic>
          <a:graphicData uri="http://schemas.openxmlformats.org/drawingml/2006/table">
            <a:tbl>
              <a:tblPr firstRow="1" bandRow="1">
                <a:tableStyleId>{5C22544A-7EE6-4342-B048-85BDC9FD1C3A}</a:tableStyleId>
              </a:tblPr>
              <a:tblGrid>
                <a:gridCol w="432048"/>
                <a:gridCol w="2088232"/>
                <a:gridCol w="2160239"/>
                <a:gridCol w="1728193"/>
                <a:gridCol w="1800199"/>
              </a:tblGrid>
              <a:tr h="295528">
                <a:tc>
                  <a:txBody>
                    <a:bodyPr/>
                    <a:lstStyle/>
                    <a:p>
                      <a:pPr algn="ctr"/>
                      <a:r>
                        <a:rPr lang="es-CL" sz="1600" dirty="0" smtClean="0"/>
                        <a:t>N°</a:t>
                      </a:r>
                      <a:endParaRPr lang="es-CL" sz="1600" dirty="0"/>
                    </a:p>
                  </a:txBody>
                  <a:tcPr>
                    <a:solidFill>
                      <a:srgbClr val="006CB7"/>
                    </a:solidFill>
                  </a:tcPr>
                </a:tc>
                <a:tc>
                  <a:txBody>
                    <a:bodyPr/>
                    <a:lstStyle/>
                    <a:p>
                      <a:pPr algn="ctr"/>
                      <a:r>
                        <a:rPr lang="es-CL" sz="1600" dirty="0" smtClean="0"/>
                        <a:t>Compromisos</a:t>
                      </a:r>
                      <a:endParaRPr lang="es-CL" sz="1600" dirty="0"/>
                    </a:p>
                  </a:txBody>
                  <a:tcPr>
                    <a:solidFill>
                      <a:srgbClr val="006CB7"/>
                    </a:solidFill>
                  </a:tcPr>
                </a:tc>
                <a:tc>
                  <a:txBody>
                    <a:bodyPr/>
                    <a:lstStyle/>
                    <a:p>
                      <a:pPr algn="ctr"/>
                      <a:r>
                        <a:rPr lang="es-CL" sz="1600" dirty="0" smtClean="0"/>
                        <a:t>Avances</a:t>
                      </a:r>
                      <a:endParaRPr lang="es-CL" sz="1600" dirty="0"/>
                    </a:p>
                  </a:txBody>
                  <a:tcPr>
                    <a:solidFill>
                      <a:srgbClr val="006CB7"/>
                    </a:solidFill>
                  </a:tcPr>
                </a:tc>
                <a:tc>
                  <a:txBody>
                    <a:bodyPr/>
                    <a:lstStyle/>
                    <a:p>
                      <a:pPr algn="ctr"/>
                      <a:r>
                        <a:rPr lang="es-CL" sz="1600" dirty="0" smtClean="0"/>
                        <a:t>Plazos e Hitos</a:t>
                      </a:r>
                      <a:endParaRPr lang="es-CL" sz="1600" dirty="0"/>
                    </a:p>
                  </a:txBody>
                  <a:tcPr>
                    <a:solidFill>
                      <a:srgbClr val="006CB7"/>
                    </a:solidFill>
                  </a:tcPr>
                </a:tc>
                <a:tc>
                  <a:txBody>
                    <a:bodyPr/>
                    <a:lstStyle/>
                    <a:p>
                      <a:pPr algn="ctr"/>
                      <a:r>
                        <a:rPr lang="es-CL" sz="1600" dirty="0" smtClean="0"/>
                        <a:t>Comentarios</a:t>
                      </a:r>
                      <a:endParaRPr lang="es-CL" sz="1600" dirty="0"/>
                    </a:p>
                  </a:txBody>
                  <a:tcPr>
                    <a:solidFill>
                      <a:srgbClr val="006CB7"/>
                    </a:solidFill>
                  </a:tcPr>
                </a:tc>
              </a:tr>
              <a:tr h="4273233">
                <a:tc>
                  <a:txBody>
                    <a:bodyPr/>
                    <a:lstStyle/>
                    <a:p>
                      <a:pPr algn="ctr"/>
                      <a:r>
                        <a:rPr lang="es-CL" sz="1600" b="1" dirty="0" smtClean="0"/>
                        <a:t>1.4</a:t>
                      </a:r>
                      <a:r>
                        <a:rPr lang="es-CL" sz="1600" b="1" baseline="0" dirty="0" smtClean="0"/>
                        <a:t> (31) Inspección en Puertos Intermedios</a:t>
                      </a:r>
                      <a:endParaRPr lang="es-CL" sz="1600" b="1" dirty="0"/>
                    </a:p>
                  </a:txBody>
                  <a:tcPr vert="vert270"/>
                </a:tc>
                <a:tc>
                  <a:txBody>
                    <a:bodyPr/>
                    <a:lstStyle/>
                    <a:p>
                      <a:pPr algn="l"/>
                      <a:r>
                        <a:rPr lang="es-CL" sz="1600" smtClean="0"/>
                        <a:t>Implementada</a:t>
                      </a:r>
                      <a:endParaRPr lang="es-CL" sz="1600" dirty="0"/>
                    </a:p>
                  </a:txBody>
                  <a:tcPr/>
                </a:tc>
                <a:tc>
                  <a:txBody>
                    <a:bodyPr/>
                    <a:lstStyle/>
                    <a:p>
                      <a:pPr algn="l"/>
                      <a:r>
                        <a:rPr lang="es-CL" sz="1600" dirty="0" smtClean="0"/>
                        <a:t>Implementada</a:t>
                      </a:r>
                      <a:r>
                        <a:rPr lang="es-CL" sz="1600" baseline="0" dirty="0" smtClean="0"/>
                        <a:t> desde 30 junio 2011</a:t>
                      </a:r>
                      <a:endParaRPr lang="es-CL" sz="1600" dirty="0"/>
                    </a:p>
                  </a:txBody>
                  <a:tcPr/>
                </a:tc>
                <a:tc>
                  <a:txBody>
                    <a:bodyPr/>
                    <a:lstStyle/>
                    <a:p>
                      <a:pPr algn="l"/>
                      <a:r>
                        <a:rPr lang="es-CL" sz="1600" dirty="0" smtClean="0"/>
                        <a:t>Enviar solicitud formal de colaboración al Presidente</a:t>
                      </a:r>
                      <a:r>
                        <a:rPr lang="es-CL" sz="1600" baseline="0" dirty="0" smtClean="0"/>
                        <a:t> Comisión FAL Marítimo.</a:t>
                      </a:r>
                      <a:endParaRPr lang="es-CL" sz="1600" dirty="0"/>
                    </a:p>
                  </a:txBody>
                  <a:tcPr/>
                </a:tc>
                <a:tc>
                  <a:txBody>
                    <a:bodyPr/>
                    <a:lstStyle/>
                    <a:p>
                      <a:pPr algn="l"/>
                      <a:r>
                        <a:rPr lang="es-CL" sz="1600" dirty="0" smtClean="0"/>
                        <a:t>ORD para la firma del Director Nacional</a:t>
                      </a:r>
                      <a:endParaRPr lang="es-CL" sz="1600" dirty="0"/>
                    </a:p>
                  </a:txBody>
                  <a:tcPr/>
                </a:tc>
              </a:tr>
            </a:tbl>
          </a:graphicData>
        </a:graphic>
      </p:graphicFrame>
    </p:spTree>
    <p:extLst>
      <p:ext uri="{BB962C8B-B14F-4D97-AF65-F5344CB8AC3E}">
        <p14:creationId xmlns:p14="http://schemas.microsoft.com/office/powerpoint/2010/main" val="1054229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normAutofit/>
          </a:bodyPr>
          <a:lstStyle/>
          <a:p>
            <a:r>
              <a:rPr lang="es-CL" sz="1800" b="1" dirty="0" smtClean="0"/>
              <a:t>SUGERENCIAS PRESENTADAS ANA; Cámara Marítima Portuaria y Asociación de Agentes de Naves de Chile A.G.</a:t>
            </a:r>
            <a:endParaRPr lang="es-CL" sz="1800" b="1" dirty="0"/>
          </a:p>
        </p:txBody>
      </p:sp>
      <p:sp>
        <p:nvSpPr>
          <p:cNvPr id="3" name="2 Marcador de contenido"/>
          <p:cNvSpPr>
            <a:spLocks noGrp="1"/>
          </p:cNvSpPr>
          <p:nvPr>
            <p:ph idx="1"/>
          </p:nvPr>
        </p:nvSpPr>
        <p:spPr>
          <a:xfrm>
            <a:off x="467544" y="980728"/>
            <a:ext cx="8229600" cy="4525963"/>
          </a:xfrm>
        </p:spPr>
        <p:txBody>
          <a:bodyPr>
            <a:noAutofit/>
          </a:bodyPr>
          <a:lstStyle/>
          <a:p>
            <a:pPr marL="0" indent="0">
              <a:buNone/>
            </a:pPr>
            <a:r>
              <a:rPr lang="es-CL" sz="1600" b="1" dirty="0" smtClean="0"/>
              <a:t>1.- Atención permanente-</a:t>
            </a:r>
            <a:r>
              <a:rPr lang="es-CL" sz="1600" dirty="0" smtClean="0"/>
              <a:t> Ya analizada en Medida N° 30.</a:t>
            </a:r>
          </a:p>
          <a:p>
            <a:pPr marL="0" indent="0">
              <a:buNone/>
            </a:pPr>
            <a:endParaRPr lang="es-CL" sz="1600" dirty="0" smtClean="0"/>
          </a:p>
          <a:p>
            <a:pPr marL="0" indent="0">
              <a:buNone/>
            </a:pPr>
            <a:r>
              <a:rPr lang="es-CL" sz="1600" b="1" dirty="0" smtClean="0"/>
              <a:t>2.- Costos:  </a:t>
            </a:r>
            <a:r>
              <a:rPr lang="es-CL" sz="1600" dirty="0"/>
              <a:t>Respuesta: Todo traslado a recepción e inspección de naves es a costo del SAG.</a:t>
            </a:r>
            <a:endParaRPr lang="es-CL" sz="1600" b="1" dirty="0" smtClean="0"/>
          </a:p>
          <a:p>
            <a:pPr marL="0" indent="0">
              <a:buNone/>
            </a:pPr>
            <a:endParaRPr lang="es-CL" sz="1600" b="1" dirty="0"/>
          </a:p>
          <a:p>
            <a:pPr marL="0" indent="0">
              <a:buNone/>
            </a:pPr>
            <a:r>
              <a:rPr lang="es-CL" sz="1600" b="1" dirty="0" smtClean="0"/>
              <a:t>3.- Recepción e Inspección Graneles- </a:t>
            </a:r>
            <a:r>
              <a:rPr lang="es-CL" sz="1600" dirty="0" smtClean="0"/>
              <a:t> Respuesta: a) Falta precisar si la inspección que se refiere se efectúa sólo con luz día es a la nave o a la carga.  b) «Al detectar plaga la nave debe salir a la gira para aplicar tratamiento»; esto es por 2 razones: a) Fitosanitaria , alejar el foco mientras no se aplique el tratamiento y aplicación de la normativa de salud. Decreto N° 57: De las Condiciones de Aplicación de Plaguicidas.</a:t>
            </a:r>
          </a:p>
          <a:p>
            <a:pPr marL="0" indent="0">
              <a:buNone/>
            </a:pPr>
            <a:endParaRPr lang="es-CL" sz="1600" dirty="0" smtClean="0"/>
          </a:p>
          <a:p>
            <a:pPr marL="0" indent="0">
              <a:buNone/>
            </a:pPr>
            <a:r>
              <a:rPr lang="es-CL" sz="1600" b="1" dirty="0"/>
              <a:t>4</a:t>
            </a:r>
            <a:r>
              <a:rPr lang="es-CL" sz="1600" b="1" dirty="0" smtClean="0"/>
              <a:t>.- Inspecciones post Recepción- </a:t>
            </a:r>
            <a:r>
              <a:rPr lang="es-CL" sz="1600" dirty="0"/>
              <a:t>R</a:t>
            </a:r>
            <a:r>
              <a:rPr lang="es-CL" sz="1600" dirty="0" smtClean="0"/>
              <a:t>espuesta: Todo traslado a recepción e inspección de naves es a costo del SAG.</a:t>
            </a:r>
          </a:p>
          <a:p>
            <a:pPr marL="0" indent="0">
              <a:buNone/>
            </a:pPr>
            <a:endParaRPr lang="es-CL" sz="1600" b="1" dirty="0"/>
          </a:p>
          <a:p>
            <a:pPr marL="0" indent="0">
              <a:buNone/>
            </a:pPr>
            <a:r>
              <a:rPr lang="es-CL" sz="1600" b="1" dirty="0" smtClean="0"/>
              <a:t>5.- Apertura de stores- </a:t>
            </a:r>
            <a:r>
              <a:rPr lang="es-CL" sz="1600" dirty="0" smtClean="0"/>
              <a:t>«No se entiende que el SAG, post recepción, deba autorizar cada apertura del stores</a:t>
            </a:r>
            <a:r>
              <a:rPr lang="es-CL" sz="1600" dirty="0"/>
              <a:t>,</a:t>
            </a:r>
            <a:r>
              <a:rPr lang="es-CL" sz="1600" dirty="0" smtClean="0"/>
              <a:t> ya que si hubieran contaminantes, los stores no se debieran abrir, ni tampoco autorizar la extracción de alimentos desde la recepción». Respuesta: El SAG aísla con sellos en los stores aquellos productos que son de riesgo mientras la nave permanece en puerto; por tanto si  la contraparte manifiesta necesidad de contar con más alimentos, debe informar al SAG para que un Inspector  defina, de acuerdo al riesgo de los productos que porta en los </a:t>
            </a:r>
            <a:r>
              <a:rPr lang="es-CL" sz="1600" dirty="0" err="1" smtClean="0"/>
              <a:t>store</a:t>
            </a:r>
            <a:r>
              <a:rPr lang="es-CL" sz="1600" dirty="0" smtClean="0"/>
              <a:t>, cuales pueden ser entregados mientras la nave permanece atracada en puerto. Se tiene evidencia de que habiéndose  aislado con sello stores de naves por portar productos de riesgo, mientras estas permanecían en puerto, los sellos fueron rotos.</a:t>
            </a:r>
          </a:p>
          <a:p>
            <a:pPr marL="0" indent="0">
              <a:buNone/>
            </a:pPr>
            <a:endParaRPr lang="es-CL" sz="1600" dirty="0"/>
          </a:p>
        </p:txBody>
      </p:sp>
    </p:spTree>
    <p:extLst>
      <p:ext uri="{BB962C8B-B14F-4D97-AF65-F5344CB8AC3E}">
        <p14:creationId xmlns:p14="http://schemas.microsoft.com/office/powerpoint/2010/main" val="2416573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sz="1800" b="1" dirty="0"/>
              <a:t>SUGERENCIAS PRESENTADAS</a:t>
            </a:r>
          </a:p>
        </p:txBody>
      </p:sp>
      <p:sp>
        <p:nvSpPr>
          <p:cNvPr id="3" name="2 Marcador de contenido"/>
          <p:cNvSpPr>
            <a:spLocks noGrp="1"/>
          </p:cNvSpPr>
          <p:nvPr>
            <p:ph idx="1"/>
          </p:nvPr>
        </p:nvSpPr>
        <p:spPr>
          <a:xfrm>
            <a:off x="457200" y="1600201"/>
            <a:ext cx="8229600" cy="2764904"/>
          </a:xfrm>
        </p:spPr>
        <p:txBody>
          <a:bodyPr>
            <a:normAutofit/>
          </a:bodyPr>
          <a:lstStyle/>
          <a:p>
            <a:pPr marL="0" indent="0">
              <a:buNone/>
            </a:pPr>
            <a:r>
              <a:rPr lang="es-CL" sz="1600" b="1" dirty="0" smtClean="0"/>
              <a:t>6.-</a:t>
            </a:r>
            <a:r>
              <a:rPr lang="es-CL" sz="1600" b="1" dirty="0"/>
              <a:t>Revisión de las dotaciones 3 meses después de la recepción-</a:t>
            </a:r>
            <a:r>
              <a:rPr lang="es-CL" sz="1600" dirty="0"/>
              <a:t>  Se requiere mayor información, ya que cuando una nave ingresó en cabotaje el SAG no la inspecciona. De lo contrario esta sugerencia estaría siendo abordada con la Medida N° 31</a:t>
            </a:r>
            <a:r>
              <a:rPr lang="es-CL" sz="1600" dirty="0" smtClean="0"/>
              <a:t>.</a:t>
            </a:r>
          </a:p>
          <a:p>
            <a:pPr marL="0" indent="0">
              <a:buNone/>
            </a:pPr>
            <a:endParaRPr lang="es-CL" sz="1600" b="1" dirty="0"/>
          </a:p>
          <a:p>
            <a:pPr marL="0" indent="0">
              <a:buNone/>
            </a:pPr>
            <a:r>
              <a:rPr lang="es-CL" sz="1600" b="1" dirty="0"/>
              <a:t>7</a:t>
            </a:r>
            <a:r>
              <a:rPr lang="es-CL" sz="1600" b="1" dirty="0" smtClean="0"/>
              <a:t>.- Estandarización de Procedimientos-</a:t>
            </a:r>
            <a:r>
              <a:rPr lang="es-CL" sz="1600" dirty="0" smtClean="0"/>
              <a:t>  Indican  situación con DJC ante descensos y desembarcos en Punta Arena; sin embargo  faltan mayores antecedentes.</a:t>
            </a:r>
            <a:r>
              <a:rPr lang="es-CL" sz="1600" b="1" dirty="0" smtClean="0"/>
              <a:t> </a:t>
            </a:r>
            <a:endParaRPr lang="es-CL" sz="1600" b="1" dirty="0"/>
          </a:p>
        </p:txBody>
      </p:sp>
    </p:spTree>
    <p:extLst>
      <p:ext uri="{BB962C8B-B14F-4D97-AF65-F5344CB8AC3E}">
        <p14:creationId xmlns:p14="http://schemas.microsoft.com/office/powerpoint/2010/main" val="32991781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8914"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fld id="{A6792270-0CB8-4FF6-BE4B-C651E976BBF9}" type="slidenum">
              <a:rPr lang="en-US" smtClean="0">
                <a:solidFill>
                  <a:srgbClr val="898989"/>
                </a:solidFill>
                <a:latin typeface="Verdana" pitchFamily="34" charset="0"/>
              </a:rPr>
              <a:pPr eaLnBrk="1" hangingPunct="1"/>
              <a:t>9</a:t>
            </a:fld>
            <a:endParaRPr lang="en-US" smtClean="0">
              <a:solidFill>
                <a:srgbClr val="898989"/>
              </a:solidFill>
              <a:latin typeface="Verdana" pitchFamily="34" charset="0"/>
            </a:endParaRPr>
          </a:p>
        </p:txBody>
      </p:sp>
      <p:sp>
        <p:nvSpPr>
          <p:cNvPr id="38915" name="Footer Placeholder 10"/>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r>
              <a:rPr lang="en-US" smtClean="0">
                <a:solidFill>
                  <a:srgbClr val="898989"/>
                </a:solidFill>
                <a:latin typeface="Verdana" pitchFamily="34" charset="0"/>
              </a:rPr>
              <a:t>Gobierno de Chile | Ministerio del Interior </a:t>
            </a:r>
          </a:p>
        </p:txBody>
      </p:sp>
    </p:spTree>
    <p:extLst>
      <p:ext uri="{BB962C8B-B14F-4D97-AF65-F5344CB8AC3E}">
        <p14:creationId xmlns:p14="http://schemas.microsoft.com/office/powerpoint/2010/main" val="417182246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555</TotalTime>
  <Words>890</Words>
  <Application>Microsoft Office PowerPoint</Application>
  <PresentationFormat>Presentación en pantalla (4:3)</PresentationFormat>
  <Paragraphs>105</Paragraphs>
  <Slides>10</Slides>
  <Notes>10</Notes>
  <HiddenSlides>0</HiddenSlides>
  <MMClips>0</MMClips>
  <ScaleCrop>false</ScaleCrop>
  <HeadingPairs>
    <vt:vector size="4" baseType="variant">
      <vt:variant>
        <vt:lpstr>Tema</vt:lpstr>
      </vt:variant>
      <vt:variant>
        <vt:i4>4</vt:i4>
      </vt:variant>
      <vt:variant>
        <vt:lpstr>Títulos de diapositiva</vt:lpstr>
      </vt:variant>
      <vt:variant>
        <vt:i4>10</vt:i4>
      </vt:variant>
    </vt:vector>
  </HeadingPairs>
  <TitlesOfParts>
    <vt:vector size="14" baseType="lpstr">
      <vt:lpstr>Office Theme</vt:lpstr>
      <vt:lpstr>Tema de Office</vt:lpstr>
      <vt:lpstr>1_Office Theme</vt:lpstr>
      <vt:lpstr>2_Office Theme</vt:lpstr>
      <vt:lpstr>Impulso Competitivo Servicio Agrícola y Ganadero</vt:lpstr>
      <vt:lpstr>MESA INTERNACIONAL </vt:lpstr>
      <vt:lpstr>Presentación de PowerPoint</vt:lpstr>
      <vt:lpstr>Presentación de PowerPoint</vt:lpstr>
      <vt:lpstr>Presentación de PowerPoint</vt:lpstr>
      <vt:lpstr>Presentación de PowerPoint</vt:lpstr>
      <vt:lpstr>SUGERENCIAS PRESENTADAS ANA; Cámara Marítima Portuaria y Asociación de Agentes de Naves de Chile A.G.</vt:lpstr>
      <vt:lpstr>SUGERENCIAS PRESENTADAS</vt:lpstr>
      <vt:lpstr>Presentación de PowerPoint</vt:lpstr>
      <vt:lpstr>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Impulso Competitivo Servicio Agrícola y Ganadero</dc:title>
  <dc:creator>Nicolas Andrés Guerra Rojas</dc:creator>
  <cp:lastModifiedBy>Miguel Peña Bizama</cp:lastModifiedBy>
  <cp:revision>16</cp:revision>
  <dcterms:created xsi:type="dcterms:W3CDTF">2011-10-03T18:18:06Z</dcterms:created>
  <dcterms:modified xsi:type="dcterms:W3CDTF">2011-10-06T12:28:39Z</dcterms:modified>
</cp:coreProperties>
</file>