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77" r:id="rId3"/>
  </p:sldMasterIdLst>
  <p:notesMasterIdLst>
    <p:notesMasterId r:id="rId10"/>
  </p:notesMasterIdLst>
  <p:handoutMasterIdLst>
    <p:handoutMasterId r:id="rId11"/>
  </p:handoutMasterIdLst>
  <p:sldIdLst>
    <p:sldId id="268" r:id="rId4"/>
    <p:sldId id="270" r:id="rId5"/>
    <p:sldId id="279" r:id="rId6"/>
    <p:sldId id="276" r:id="rId7"/>
    <p:sldId id="277" r:id="rId8"/>
    <p:sldId id="269" r:id="rId9"/>
  </p:sldIdLst>
  <p:sldSz cx="9144000" cy="6858000" type="screen4x3"/>
  <p:notesSz cx="7010400" cy="92964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4144"/>
    <a:srgbClr val="006C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202B0CA-FC54-4496-8BCA-5EF66A818D29}" styleName="Estilo oscuro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0" autoAdjust="0"/>
    <p:restoredTop sz="87698" autoAdjust="0"/>
  </p:normalViewPr>
  <p:slideViewPr>
    <p:cSldViewPr>
      <p:cViewPr>
        <p:scale>
          <a:sx n="78" d="100"/>
          <a:sy n="78" d="100"/>
        </p:scale>
        <p:origin x="-1140"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s-CL"/>
          </a:p>
        </p:txBody>
      </p:sp>
      <p:sp>
        <p:nvSpPr>
          <p:cNvPr id="3" name="2 Marcador de fecha"/>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B63361EB-FE95-4F15-B81A-85E71AAF2834}" type="datetimeFigureOut">
              <a:rPr lang="es-CL" smtClean="0"/>
              <a:t>10-01-2013</a:t>
            </a:fld>
            <a:endParaRPr lang="es-CL"/>
          </a:p>
        </p:txBody>
      </p:sp>
      <p:sp>
        <p:nvSpPr>
          <p:cNvPr id="4" name="3 Marcador de pie de página"/>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F533367A-CE6B-43D8-9FB6-C7111E28BDF1}" type="slidenum">
              <a:rPr lang="es-CL" smtClean="0"/>
              <a:t>‹Nº›</a:t>
            </a:fld>
            <a:endParaRPr lang="es-CL"/>
          </a:p>
        </p:txBody>
      </p:sp>
    </p:spTree>
    <p:extLst>
      <p:ext uri="{BB962C8B-B14F-4D97-AF65-F5344CB8AC3E}">
        <p14:creationId xmlns:p14="http://schemas.microsoft.com/office/powerpoint/2010/main" val="4075693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s-CL"/>
          </a:p>
        </p:txBody>
      </p:sp>
      <p:sp>
        <p:nvSpPr>
          <p:cNvPr id="3" name="2 Marcador de fecha"/>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2F05E62-4764-4889-9785-9194590A0F17}" type="datetimeFigureOut">
              <a:rPr lang="es-CL" smtClean="0"/>
              <a:t>10-01-2013</a:t>
            </a:fld>
            <a:endParaRPr lang="es-CL"/>
          </a:p>
        </p:txBody>
      </p:sp>
      <p:sp>
        <p:nvSpPr>
          <p:cNvPr id="4" name="3 Marcador de imagen de diapositiva"/>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s-CL"/>
          </a:p>
        </p:txBody>
      </p:sp>
      <p:sp>
        <p:nvSpPr>
          <p:cNvPr id="5" name="4 Marcador de notas"/>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2E7806F-208F-4CA0-B57C-16DE7CEA0026}" type="slidenum">
              <a:rPr lang="es-CL" smtClean="0"/>
              <a:t>‹Nº›</a:t>
            </a:fld>
            <a:endParaRPr lang="es-CL"/>
          </a:p>
        </p:txBody>
      </p:sp>
    </p:spTree>
    <p:extLst>
      <p:ext uri="{BB962C8B-B14F-4D97-AF65-F5344CB8AC3E}">
        <p14:creationId xmlns:p14="http://schemas.microsoft.com/office/powerpoint/2010/main" val="33273544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2 Marcador de notas"/>
          <p:cNvSpPr>
            <a:spLocks noGrp="1"/>
          </p:cNvSpPr>
          <p:nvPr>
            <p:ph type="body" idx="1"/>
          </p:nvPr>
        </p:nvSpPr>
        <p:spPr/>
        <p:txBody>
          <a:bodyPr>
            <a:normAutofit fontScale="92500" lnSpcReduction="10000"/>
          </a:bodyPr>
          <a:lstStyle/>
          <a:p>
            <a:pPr>
              <a:defRPr/>
            </a:pPr>
            <a:r>
              <a:rPr lang="es-CL" b="1" dirty="0" smtClean="0"/>
              <a:t>Preámbulo</a:t>
            </a:r>
            <a:endParaRPr lang="es-CL" dirty="0" smtClean="0"/>
          </a:p>
          <a:p>
            <a:pPr>
              <a:defRPr/>
            </a:pPr>
            <a:r>
              <a:rPr lang="es-CL" dirty="0" smtClean="0"/>
              <a:t> </a:t>
            </a:r>
          </a:p>
          <a:p>
            <a:pPr>
              <a:defRPr/>
            </a:pPr>
            <a:r>
              <a:rPr lang="es-CL" dirty="0" smtClean="0"/>
              <a:t>SAG tiene 61 medidas entre Impulso Competitivo (50) y Plan de Control Estratégico (11), las cuales se relacionan con las diferentes áreas en las cuales actúa el servicio, tales como:</a:t>
            </a:r>
          </a:p>
          <a:p>
            <a:pPr>
              <a:defRPr/>
            </a:pPr>
            <a:r>
              <a:rPr lang="es-CL" dirty="0" smtClean="0"/>
              <a:t>Agrícola</a:t>
            </a:r>
          </a:p>
          <a:p>
            <a:pPr>
              <a:defRPr/>
            </a:pPr>
            <a:r>
              <a:rPr lang="es-CL" dirty="0" smtClean="0"/>
              <a:t>Forestal</a:t>
            </a:r>
          </a:p>
          <a:p>
            <a:pPr>
              <a:defRPr/>
            </a:pPr>
            <a:r>
              <a:rPr lang="es-CL" dirty="0" smtClean="0"/>
              <a:t>Vitivinícola</a:t>
            </a:r>
          </a:p>
          <a:p>
            <a:pPr>
              <a:defRPr/>
            </a:pPr>
            <a:r>
              <a:rPr lang="es-CL" dirty="0" smtClean="0"/>
              <a:t>Asuntos Internacionales</a:t>
            </a:r>
          </a:p>
          <a:p>
            <a:pPr>
              <a:defRPr/>
            </a:pPr>
            <a:r>
              <a:rPr lang="es-CL" dirty="0" smtClean="0"/>
              <a:t>Protección de Recursos Naturales</a:t>
            </a:r>
          </a:p>
          <a:p>
            <a:pPr>
              <a:defRPr/>
            </a:pPr>
            <a:r>
              <a:rPr lang="es-CL" dirty="0" smtClean="0"/>
              <a:t>Inocuidad e insumos</a:t>
            </a:r>
          </a:p>
          <a:p>
            <a:pPr>
              <a:defRPr/>
            </a:pPr>
            <a:r>
              <a:rPr lang="es-CL" dirty="0" smtClean="0"/>
              <a:t> </a:t>
            </a:r>
          </a:p>
          <a:p>
            <a:pPr>
              <a:defRPr/>
            </a:pPr>
            <a:r>
              <a:rPr lang="es-CL" dirty="0" smtClean="0"/>
              <a:t>Para abarcar estos temas de la mejor manera, el Servicio realiza mesas de trabajo en conjunto con los gremios del sector privado una vez al mes, de manera de enfocar las soluciones a los requerimientos de los usuarios del SAG. Por otro lado, internamente tenemos un seguimiento a los compromisos que surgen en cada una de estas mesas mensuales, el cual se registra semanalmente, de manera de asegurar su cumplimiento para la siguiente reunión. </a:t>
            </a:r>
          </a:p>
          <a:p>
            <a:pPr>
              <a:defRPr/>
            </a:pPr>
            <a:r>
              <a:rPr lang="es-CL" dirty="0" smtClean="0"/>
              <a:t>A la fecha, </a:t>
            </a:r>
            <a:r>
              <a:rPr lang="es-CL" b="1" dirty="0" smtClean="0"/>
              <a:t>contamos con 12 medidas implementadas </a:t>
            </a:r>
            <a:r>
              <a:rPr lang="es-CL" dirty="0" smtClean="0"/>
              <a:t> y otras cercanas a ser implementadas. </a:t>
            </a:r>
          </a:p>
          <a:p>
            <a:pPr>
              <a:defRPr/>
            </a:pPr>
            <a:r>
              <a:rPr lang="es-CL" dirty="0" smtClean="0"/>
              <a:t>En la presentación del día de hoy nos centraremos en las 7 medidas denominadas como emblemáticas por parte del Ministerio de Economía. </a:t>
            </a:r>
          </a:p>
          <a:p>
            <a:pPr>
              <a:defRPr/>
            </a:pPr>
            <a:endParaRPr lang="es-CL" dirty="0"/>
          </a:p>
        </p:txBody>
      </p:sp>
      <p:sp>
        <p:nvSpPr>
          <p:cNvPr id="5325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09" indent="-285734" eaLnBrk="0" hangingPunct="0">
              <a:defRPr>
                <a:solidFill>
                  <a:schemeClr val="tx1"/>
                </a:solidFill>
                <a:latin typeface="Arial" pitchFamily="34" charset="0"/>
                <a:ea typeface="ヒラギノ角ゴ Pro W3"/>
                <a:cs typeface="ヒラギノ角ゴ Pro W3"/>
              </a:defRPr>
            </a:lvl2pPr>
            <a:lvl3pPr marL="1142937" indent="-228587" eaLnBrk="0" hangingPunct="0">
              <a:defRPr>
                <a:solidFill>
                  <a:schemeClr val="tx1"/>
                </a:solidFill>
                <a:latin typeface="Arial" pitchFamily="34" charset="0"/>
                <a:ea typeface="ヒラギノ角ゴ Pro W3"/>
                <a:cs typeface="ヒラギノ角ゴ Pro W3"/>
              </a:defRPr>
            </a:lvl3pPr>
            <a:lvl4pPr marL="1600111" indent="-228587" eaLnBrk="0" hangingPunct="0">
              <a:defRPr>
                <a:solidFill>
                  <a:schemeClr val="tx1"/>
                </a:solidFill>
                <a:latin typeface="Arial" pitchFamily="34" charset="0"/>
                <a:ea typeface="ヒラギノ角ゴ Pro W3"/>
                <a:cs typeface="ヒラギノ角ゴ Pro W3"/>
              </a:defRPr>
            </a:lvl4pPr>
            <a:lvl5pPr marL="2057287" indent="-228587" eaLnBrk="0" hangingPunct="0">
              <a:defRPr>
                <a:solidFill>
                  <a:schemeClr val="tx1"/>
                </a:solidFill>
                <a:latin typeface="Arial" pitchFamily="34" charset="0"/>
                <a:ea typeface="ヒラギノ角ゴ Pro W3"/>
                <a:cs typeface="ヒラギノ角ゴ Pro W3"/>
              </a:defRPr>
            </a:lvl5pPr>
            <a:lvl6pPr marL="2514461" indent="-228587" defTabSz="457174"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635" indent="-228587" defTabSz="457174"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8811" indent="-228587" defTabSz="457174"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5985" indent="-228587" defTabSz="457174"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E7192ECD-F74D-4442-992E-C7645D44500B}" type="slidenum">
              <a:rPr lang="en-US">
                <a:solidFill>
                  <a:prstClr val="black"/>
                </a:solidFill>
                <a:latin typeface="Calibri" pitchFamily="34" charset="0"/>
              </a:rPr>
              <a:pPr eaLnBrk="1" hangingPunct="1"/>
              <a:t>1</a:t>
            </a:fld>
            <a:endParaRPr lang="en-US">
              <a:solidFill>
                <a:prstClr val="black"/>
              </a:solidFill>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62" indent="-231762">
              <a:buFontTx/>
              <a:buAutoNum type="arabicPeriod"/>
            </a:pPr>
            <a:endParaRPr lang="es-CL" smtClean="0">
              <a:ea typeface="ヒラギノ角ゴ Pro W3"/>
              <a:cs typeface="ヒラギノ角ゴ Pro W3"/>
            </a:endParaRPr>
          </a:p>
        </p:txBody>
      </p:sp>
      <p:sp>
        <p:nvSpPr>
          <p:cNvPr id="67588"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09" indent="-285734" eaLnBrk="0" hangingPunct="0">
              <a:defRPr>
                <a:solidFill>
                  <a:schemeClr val="tx1"/>
                </a:solidFill>
                <a:latin typeface="Arial" pitchFamily="34" charset="0"/>
                <a:ea typeface="ヒラギノ角ゴ Pro W3"/>
                <a:cs typeface="ヒラギノ角ゴ Pro W3"/>
              </a:defRPr>
            </a:lvl2pPr>
            <a:lvl3pPr marL="1142937" indent="-228587" eaLnBrk="0" hangingPunct="0">
              <a:defRPr>
                <a:solidFill>
                  <a:schemeClr val="tx1"/>
                </a:solidFill>
                <a:latin typeface="Arial" pitchFamily="34" charset="0"/>
                <a:ea typeface="ヒラギノ角ゴ Pro W3"/>
                <a:cs typeface="ヒラギノ角ゴ Pro W3"/>
              </a:defRPr>
            </a:lvl3pPr>
            <a:lvl4pPr marL="1600111" indent="-228587" eaLnBrk="0" hangingPunct="0">
              <a:defRPr>
                <a:solidFill>
                  <a:schemeClr val="tx1"/>
                </a:solidFill>
                <a:latin typeface="Arial" pitchFamily="34" charset="0"/>
                <a:ea typeface="ヒラギノ角ゴ Pro W3"/>
                <a:cs typeface="ヒラギノ角ゴ Pro W3"/>
              </a:defRPr>
            </a:lvl4pPr>
            <a:lvl5pPr marL="2057287" indent="-228587" eaLnBrk="0" hangingPunct="0">
              <a:defRPr>
                <a:solidFill>
                  <a:schemeClr val="tx1"/>
                </a:solidFill>
                <a:latin typeface="Arial" pitchFamily="34" charset="0"/>
                <a:ea typeface="ヒラギノ角ゴ Pro W3"/>
                <a:cs typeface="ヒラギノ角ゴ Pro W3"/>
              </a:defRPr>
            </a:lvl5pPr>
            <a:lvl6pPr marL="2514461" indent="-228587" defTabSz="457174"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635" indent="-228587" defTabSz="457174"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8811" indent="-228587" defTabSz="457174"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5985" indent="-228587" defTabSz="457174"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9DCEF822-6A1D-4889-9F97-06A2851D258F}" type="slidenum">
              <a:rPr lang="en-US">
                <a:solidFill>
                  <a:prstClr val="black"/>
                </a:solidFill>
                <a:latin typeface="Calibri" pitchFamily="34" charset="0"/>
              </a:rPr>
              <a:pPr eaLnBrk="1" hangingPunct="1"/>
              <a:t>2</a:t>
            </a:fld>
            <a:endParaRPr lang="en-US">
              <a:solidFill>
                <a:prstClr val="black"/>
              </a:solidFill>
              <a:latin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B2E7806F-208F-4CA0-B57C-16DE7CEA0026}" type="slidenum">
              <a:rPr lang="es-CL" smtClean="0"/>
              <a:t>3</a:t>
            </a:fld>
            <a:endParaRPr lang="es-CL"/>
          </a:p>
        </p:txBody>
      </p:sp>
    </p:spTree>
    <p:extLst>
      <p:ext uri="{BB962C8B-B14F-4D97-AF65-F5344CB8AC3E}">
        <p14:creationId xmlns:p14="http://schemas.microsoft.com/office/powerpoint/2010/main" val="41078083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B2E7806F-208F-4CA0-B57C-16DE7CEA0026}" type="slidenum">
              <a:rPr lang="es-CL" smtClean="0"/>
              <a:t>4</a:t>
            </a:fld>
            <a:endParaRPr lang="es-CL"/>
          </a:p>
        </p:txBody>
      </p:sp>
    </p:spTree>
    <p:extLst>
      <p:ext uri="{BB962C8B-B14F-4D97-AF65-F5344CB8AC3E}">
        <p14:creationId xmlns:p14="http://schemas.microsoft.com/office/powerpoint/2010/main" val="24599929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CL" smtClean="0"/>
              <a:t>Anexos: CDA </a:t>
            </a:r>
            <a:r>
              <a:rPr lang="es-CL" dirty="0" smtClean="0"/>
              <a:t>electrónico.</a:t>
            </a:r>
            <a:r>
              <a:rPr lang="es-CL" baseline="0" dirty="0" smtClean="0"/>
              <a:t> </a:t>
            </a:r>
            <a:r>
              <a:rPr lang="es-CL" dirty="0" smtClean="0"/>
              <a:t>fines de año </a:t>
            </a:r>
          </a:p>
          <a:p>
            <a:r>
              <a:rPr lang="es-CL" dirty="0" smtClean="0"/>
              <a:t>Resumen medidas IC. Trabajado por Nicolas</a:t>
            </a:r>
          </a:p>
          <a:p>
            <a:r>
              <a:rPr lang="es-CL" dirty="0" smtClean="0"/>
              <a:t>Revisión de cobros SAG. Asociado a pago directamente en Tesorería General de la República. </a:t>
            </a:r>
            <a:r>
              <a:rPr lang="es-CL" dirty="0" err="1" smtClean="0"/>
              <a:t>Sag</a:t>
            </a:r>
            <a:r>
              <a:rPr lang="es-CL" baseline="0" dirty="0" smtClean="0"/>
              <a:t> está trabajando al igual que otros SSPP en la implementación de herramienta.</a:t>
            </a:r>
            <a:endParaRPr lang="es-CL" dirty="0" smtClean="0"/>
          </a:p>
          <a:p>
            <a:r>
              <a:rPr lang="es-CL" dirty="0" smtClean="0"/>
              <a:t>Análisis alcoholes de importación. Existe una propuesta de cambio en procedimiento, se encuentra en jurídica. </a:t>
            </a:r>
          </a:p>
          <a:p>
            <a:endParaRPr lang="es-CL" dirty="0"/>
          </a:p>
        </p:txBody>
      </p:sp>
      <p:sp>
        <p:nvSpPr>
          <p:cNvPr id="4" name="3 Marcador de número de diapositiva"/>
          <p:cNvSpPr>
            <a:spLocks noGrp="1"/>
          </p:cNvSpPr>
          <p:nvPr>
            <p:ph type="sldNum" sz="quarter" idx="10"/>
          </p:nvPr>
        </p:nvSpPr>
        <p:spPr/>
        <p:txBody>
          <a:bodyPr/>
          <a:lstStyle/>
          <a:p>
            <a:fld id="{B2E7806F-208F-4CA0-B57C-16DE7CEA0026}" type="slidenum">
              <a:rPr lang="es-CL" smtClean="0"/>
              <a:t>5</a:t>
            </a:fld>
            <a:endParaRPr lang="es-CL"/>
          </a:p>
        </p:txBody>
      </p:sp>
    </p:spTree>
    <p:extLst>
      <p:ext uri="{BB962C8B-B14F-4D97-AF65-F5344CB8AC3E}">
        <p14:creationId xmlns:p14="http://schemas.microsoft.com/office/powerpoint/2010/main" val="36357375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CL" smtClean="0"/>
          </a:p>
        </p:txBody>
      </p:sp>
      <p:sp>
        <p:nvSpPr>
          <p:cNvPr id="51204"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ヒラギノ角ゴ Pro W3" charset="-128"/>
              </a:defRPr>
            </a:lvl1pPr>
            <a:lvl2pPr marL="757066" indent="-291179" eaLnBrk="0" hangingPunct="0">
              <a:defRPr>
                <a:solidFill>
                  <a:schemeClr val="tx1"/>
                </a:solidFill>
                <a:latin typeface="Arial" charset="0"/>
                <a:ea typeface="ヒラギノ角ゴ Pro W3" charset="-128"/>
              </a:defRPr>
            </a:lvl2pPr>
            <a:lvl3pPr marL="1164717" indent="-232943" eaLnBrk="0" hangingPunct="0">
              <a:defRPr>
                <a:solidFill>
                  <a:schemeClr val="tx1"/>
                </a:solidFill>
                <a:latin typeface="Arial" charset="0"/>
                <a:ea typeface="ヒラギノ角ゴ Pro W3" charset="-128"/>
              </a:defRPr>
            </a:lvl3pPr>
            <a:lvl4pPr marL="1630604" indent="-232943" eaLnBrk="0" hangingPunct="0">
              <a:defRPr>
                <a:solidFill>
                  <a:schemeClr val="tx1"/>
                </a:solidFill>
                <a:latin typeface="Arial" charset="0"/>
                <a:ea typeface="ヒラギノ角ゴ Pro W3" charset="-128"/>
              </a:defRPr>
            </a:lvl4pPr>
            <a:lvl5pPr marL="2096491" indent="-232943" eaLnBrk="0" hangingPunct="0">
              <a:defRPr>
                <a:solidFill>
                  <a:schemeClr val="tx1"/>
                </a:solidFill>
                <a:latin typeface="Arial" charset="0"/>
                <a:ea typeface="ヒラギノ角ゴ Pro W3" charset="-128"/>
              </a:defRPr>
            </a:lvl5pPr>
            <a:lvl6pPr marL="2562377" indent="-232943" defTabSz="465887" eaLnBrk="0" fontAlgn="base" hangingPunct="0">
              <a:spcBef>
                <a:spcPct val="0"/>
              </a:spcBef>
              <a:spcAft>
                <a:spcPct val="0"/>
              </a:spcAft>
              <a:defRPr>
                <a:solidFill>
                  <a:schemeClr val="tx1"/>
                </a:solidFill>
                <a:latin typeface="Arial" charset="0"/>
                <a:ea typeface="ヒラギノ角ゴ Pro W3" charset="-128"/>
              </a:defRPr>
            </a:lvl6pPr>
            <a:lvl7pPr marL="3028264" indent="-232943" defTabSz="465887" eaLnBrk="0" fontAlgn="base" hangingPunct="0">
              <a:spcBef>
                <a:spcPct val="0"/>
              </a:spcBef>
              <a:spcAft>
                <a:spcPct val="0"/>
              </a:spcAft>
              <a:defRPr>
                <a:solidFill>
                  <a:schemeClr val="tx1"/>
                </a:solidFill>
                <a:latin typeface="Arial" charset="0"/>
                <a:ea typeface="ヒラギノ角ゴ Pro W3" charset="-128"/>
              </a:defRPr>
            </a:lvl7pPr>
            <a:lvl8pPr marL="3494151" indent="-232943" defTabSz="465887" eaLnBrk="0" fontAlgn="base" hangingPunct="0">
              <a:spcBef>
                <a:spcPct val="0"/>
              </a:spcBef>
              <a:spcAft>
                <a:spcPct val="0"/>
              </a:spcAft>
              <a:defRPr>
                <a:solidFill>
                  <a:schemeClr val="tx1"/>
                </a:solidFill>
                <a:latin typeface="Arial" charset="0"/>
                <a:ea typeface="ヒラギノ角ゴ Pro W3" charset="-128"/>
              </a:defRPr>
            </a:lvl8pPr>
            <a:lvl9pPr marL="3960038" indent="-232943" defTabSz="465887" eaLnBrk="0" fontAlgn="base" hangingPunct="0">
              <a:spcBef>
                <a:spcPct val="0"/>
              </a:spcBef>
              <a:spcAft>
                <a:spcPct val="0"/>
              </a:spcAft>
              <a:defRPr>
                <a:solidFill>
                  <a:schemeClr val="tx1"/>
                </a:solidFill>
                <a:latin typeface="Arial" charset="0"/>
                <a:ea typeface="ヒラギノ角ゴ Pro W3" charset="-128"/>
              </a:defRPr>
            </a:lvl9pPr>
          </a:lstStyle>
          <a:p>
            <a:pPr eaLnBrk="1" hangingPunct="1"/>
            <a:fld id="{D1FB4285-7B60-4850-9359-E4CBBF3B8028}" type="slidenum">
              <a:rPr lang="en-US">
                <a:solidFill>
                  <a:prstClr val="black"/>
                </a:solidFill>
                <a:latin typeface="Calibri" pitchFamily="34" charset="0"/>
              </a:rPr>
              <a:pPr eaLnBrk="1" hangingPunct="1"/>
              <a:t>6</a:t>
            </a:fld>
            <a:endParaRPr lang="en-US">
              <a:solidFill>
                <a:prstClr val="black"/>
              </a:solidFill>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B63C4976-B975-4B59-9CCC-64DCD45AC48C}" type="datetime1">
              <a:rPr lang="en-US">
                <a:solidFill>
                  <a:prstClr val="black"/>
                </a:solidFill>
                <a:ea typeface="ヒラギノ角ゴ Pro W3" charset="-128"/>
              </a:rPr>
              <a:pPr defTabSz="457200" fontAlgn="base">
                <a:spcBef>
                  <a:spcPct val="0"/>
                </a:spcBef>
                <a:spcAft>
                  <a:spcPct val="0"/>
                </a:spcAft>
                <a:defRPr/>
              </a:pPr>
              <a:t>1/10/2013</a:t>
            </a:fld>
            <a:endParaRPr lang="en-US">
              <a:solidFill>
                <a:prstClr val="black"/>
              </a:solidFill>
              <a:ea typeface="ヒラギノ角ゴ Pro W3" charset="-128"/>
            </a:endParaRPr>
          </a:p>
        </p:txBody>
      </p:sp>
      <p:sp>
        <p:nvSpPr>
          <p:cNvPr id="5" name="Footer Placeholder 4"/>
          <p:cNvSpPr>
            <a:spLocks noGrp="1"/>
          </p:cNvSpPr>
          <p:nvPr>
            <p:ph type="ftr" sz="quarter" idx="11"/>
          </p:nvPr>
        </p:nvSpPr>
        <p:spPr/>
        <p:txBody>
          <a:bodyPr/>
          <a:lstStyle>
            <a:lvl1pPr>
              <a:defRPr/>
            </a:lvl1pPr>
          </a:lstStyle>
          <a:p>
            <a:pPr>
              <a:defRPr/>
            </a:pPr>
            <a:endParaRPr lang="es-AR"/>
          </a:p>
        </p:txBody>
      </p:sp>
      <p:sp>
        <p:nvSpPr>
          <p:cNvPr id="6" name="Slide Number Placeholder 5"/>
          <p:cNvSpPr>
            <a:spLocks noGrp="1"/>
          </p:cNvSpPr>
          <p:nvPr>
            <p:ph type="sldNum" sz="quarter" idx="12"/>
          </p:nvPr>
        </p:nvSpPr>
        <p:spPr/>
        <p:txBody>
          <a:bodyPr/>
          <a:lstStyle>
            <a:lvl1pPr>
              <a:defRPr/>
            </a:lvl1pPr>
          </a:lstStyle>
          <a:p>
            <a:pPr>
              <a:defRPr/>
            </a:pPr>
            <a:fld id="{E0A8B4DC-72AB-4652-B03C-A946C038FA60}" type="slidenum">
              <a:rPr lang="en-US"/>
              <a:pPr>
                <a:defRPr/>
              </a:pPr>
              <a:t>‹Nº›</a:t>
            </a:fld>
            <a:endParaRPr lang="en-US"/>
          </a:p>
        </p:txBody>
      </p:sp>
    </p:spTree>
    <p:extLst>
      <p:ext uri="{BB962C8B-B14F-4D97-AF65-F5344CB8AC3E}">
        <p14:creationId xmlns:p14="http://schemas.microsoft.com/office/powerpoint/2010/main" val="1165996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s-AR"/>
          </a:p>
        </p:txBody>
      </p:sp>
      <p:sp>
        <p:nvSpPr>
          <p:cNvPr id="5" name="Slide Number Placeholder 5"/>
          <p:cNvSpPr>
            <a:spLocks noGrp="1"/>
          </p:cNvSpPr>
          <p:nvPr>
            <p:ph type="sldNum" sz="quarter" idx="11"/>
          </p:nvPr>
        </p:nvSpPr>
        <p:spPr/>
        <p:txBody>
          <a:bodyPr/>
          <a:lstStyle>
            <a:lvl1pPr>
              <a:defRPr/>
            </a:lvl1pPr>
          </a:lstStyle>
          <a:p>
            <a:pPr>
              <a:defRPr/>
            </a:pPr>
            <a:fld id="{AC5A8E1C-978C-4807-8EEA-7B04796848AD}" type="slidenum">
              <a:rPr lang="en-US"/>
              <a:pPr>
                <a:defRPr/>
              </a:pPr>
              <a:t>‹Nº›</a:t>
            </a:fld>
            <a:endParaRPr lang="en-US"/>
          </a:p>
        </p:txBody>
      </p:sp>
    </p:spTree>
    <p:extLst>
      <p:ext uri="{BB962C8B-B14F-4D97-AF65-F5344CB8AC3E}">
        <p14:creationId xmlns:p14="http://schemas.microsoft.com/office/powerpoint/2010/main" val="956464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198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54102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s-AR"/>
          </a:p>
        </p:txBody>
      </p:sp>
      <p:sp>
        <p:nvSpPr>
          <p:cNvPr id="5" name="Slide Number Placeholder 5"/>
          <p:cNvSpPr>
            <a:spLocks noGrp="1"/>
          </p:cNvSpPr>
          <p:nvPr>
            <p:ph type="sldNum" sz="quarter" idx="11"/>
          </p:nvPr>
        </p:nvSpPr>
        <p:spPr/>
        <p:txBody>
          <a:bodyPr/>
          <a:lstStyle>
            <a:lvl1pPr>
              <a:defRPr/>
            </a:lvl1pPr>
          </a:lstStyle>
          <a:p>
            <a:pPr>
              <a:defRPr/>
            </a:pPr>
            <a:fld id="{3586E83F-E85A-4FDA-9A6D-7508828FAB8E}" type="slidenum">
              <a:rPr lang="en-US"/>
              <a:pPr>
                <a:defRPr/>
              </a:pPr>
              <a:t>‹Nº›</a:t>
            </a:fld>
            <a:endParaRPr lang="en-US"/>
          </a:p>
        </p:txBody>
      </p:sp>
    </p:spTree>
    <p:extLst>
      <p:ext uri="{BB962C8B-B14F-4D97-AF65-F5344CB8AC3E}">
        <p14:creationId xmlns:p14="http://schemas.microsoft.com/office/powerpoint/2010/main" val="34992006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7772400" cy="936625"/>
          </a:xfrm>
          <a:prstGeom prst="rect">
            <a:avLst/>
          </a:prstGeom>
        </p:spPr>
        <p:txBody>
          <a:bodyPr/>
          <a:lstStyle>
            <a:lvl1pPr marL="0" marR="0" indent="0" algn="l" defTabSz="457200" rtl="0" eaLnBrk="1" fontAlgn="auto" latinLnBrk="0" hangingPunct="1">
              <a:lnSpc>
                <a:spcPct val="100000"/>
              </a:lnSpc>
              <a:spcBef>
                <a:spcPct val="0"/>
              </a:spcBef>
              <a:spcAft>
                <a:spcPts val="0"/>
              </a:spcAft>
              <a:tabLst/>
              <a:defRPr sz="4400"/>
            </a:lvl1pPr>
          </a:lstStyle>
          <a:p>
            <a:pPr lvl="0"/>
            <a:r>
              <a:rPr lang="en-US" noProof="0" dirty="0" smtClean="0"/>
              <a:t>Click to edit Master title style</a:t>
            </a:r>
          </a:p>
        </p:txBody>
      </p:sp>
      <p:sp>
        <p:nvSpPr>
          <p:cNvPr id="3" name="Subtitle 2"/>
          <p:cNvSpPr>
            <a:spLocks noGrp="1"/>
          </p:cNvSpPr>
          <p:nvPr>
            <p:ph type="subTitle" idx="1"/>
          </p:nvPr>
        </p:nvSpPr>
        <p:spPr>
          <a:xfrm>
            <a:off x="457200" y="2590800"/>
            <a:ext cx="6400800" cy="609600"/>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smtClean="0"/>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8882BCEB-DB33-4BC3-99FC-B8725879E143}" type="datetime1">
              <a:rPr lang="en-US">
                <a:solidFill>
                  <a:prstClr val="white"/>
                </a:solidFill>
              </a:rPr>
              <a:pPr defTabSz="457200" fontAlgn="base">
                <a:spcBef>
                  <a:spcPct val="0"/>
                </a:spcBef>
                <a:spcAft>
                  <a:spcPct val="0"/>
                </a:spcAft>
                <a:defRPr/>
              </a:pPr>
              <a:t>1/10/2013</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EB5720D4-4C81-4B29-BF71-9DB473F6A1E7}"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10919689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A171695D-2813-4786-8A01-4C597836B678}" type="datetime1">
              <a:rPr lang="en-US">
                <a:solidFill>
                  <a:prstClr val="white"/>
                </a:solidFill>
              </a:rPr>
              <a:pPr defTabSz="457200" fontAlgn="base">
                <a:spcBef>
                  <a:spcPct val="0"/>
                </a:spcBef>
                <a:spcAft>
                  <a:spcPct val="0"/>
                </a:spcAft>
                <a:defRPr/>
              </a:pPr>
              <a:t>1/10/2013</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30A4F9FA-07C1-48E0-B8D2-48A5BA65A9C4}"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2319236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1E1628F5-0021-4173-A8B2-5F08E5379955}" type="datetime1">
              <a:rPr lang="en-US">
                <a:solidFill>
                  <a:prstClr val="white"/>
                </a:solidFill>
              </a:rPr>
              <a:pPr defTabSz="457200" fontAlgn="base">
                <a:spcBef>
                  <a:spcPct val="0"/>
                </a:spcBef>
                <a:spcAft>
                  <a:spcPct val="0"/>
                </a:spcAft>
                <a:defRPr/>
              </a:pPr>
              <a:t>1/10/2013</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A1CBF502-6857-453E-AF1A-629802840007}"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9765959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24EB8E63-9105-4991-A306-8795372C223D}" type="datetime1">
              <a:rPr lang="en-US">
                <a:solidFill>
                  <a:prstClr val="white"/>
                </a:solidFill>
              </a:rPr>
              <a:pPr defTabSz="457200" fontAlgn="base">
                <a:spcBef>
                  <a:spcPct val="0"/>
                </a:spcBef>
                <a:spcAft>
                  <a:spcPct val="0"/>
                </a:spcAft>
                <a:defRPr/>
              </a:pPr>
              <a:t>1/10/2013</a:t>
            </a:fld>
            <a:endParaRPr lang="en-US">
              <a:solidFill>
                <a:prstClr val="white"/>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85822B76-F510-4300-980D-0FF7BDEB388B}"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25595787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D99A6294-F3FA-465C-9B64-2007B33AF99F}" type="datetime1">
              <a:rPr lang="en-US">
                <a:solidFill>
                  <a:prstClr val="black"/>
                </a:solidFill>
              </a:rPr>
              <a:pPr defTabSz="457200" fontAlgn="base">
                <a:spcBef>
                  <a:spcPct val="0"/>
                </a:spcBef>
                <a:spcAft>
                  <a:spcPct val="0"/>
                </a:spcAft>
                <a:defRPr/>
              </a:pPr>
              <a:t>1/10/2013</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B9C8797D-8391-4142-87F1-B03D8436FF18}"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29418576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B17B95FB-85B5-4609-A1A3-CE36CB44E9B7}" type="datetime1">
              <a:rPr lang="en-US">
                <a:solidFill>
                  <a:prstClr val="black"/>
                </a:solidFill>
              </a:rPr>
              <a:pPr defTabSz="457200" fontAlgn="base">
                <a:spcBef>
                  <a:spcPct val="0"/>
                </a:spcBef>
                <a:spcAft>
                  <a:spcPct val="0"/>
                </a:spcAft>
                <a:defRPr/>
              </a:pPr>
              <a:t>1/10/2013</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301E58DF-6C94-4AD1-A198-5D3F63D2E8F2}"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17873065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7125AF27-139C-49DE-BBE2-7FCB92455B1A}" type="datetime1">
              <a:rPr lang="en-US">
                <a:solidFill>
                  <a:prstClr val="black"/>
                </a:solidFill>
              </a:rPr>
              <a:pPr defTabSz="457200" fontAlgn="base">
                <a:spcBef>
                  <a:spcPct val="0"/>
                </a:spcBef>
                <a:spcAft>
                  <a:spcPct val="0"/>
                </a:spcAft>
                <a:defRPr/>
              </a:pPr>
              <a:t>1/10/2013</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20E98030-D5D8-4DEF-92E5-50B39157E692}"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21623600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C0AA0454-25BC-485C-9319-5D003D237148}" type="datetime1">
              <a:rPr lang="en-US">
                <a:solidFill>
                  <a:prstClr val="black"/>
                </a:solidFill>
              </a:rPr>
              <a:pPr defTabSz="457200" fontAlgn="base">
                <a:spcBef>
                  <a:spcPct val="0"/>
                </a:spcBef>
                <a:spcAft>
                  <a:spcPct val="0"/>
                </a:spcAft>
                <a:defRPr/>
              </a:pPr>
              <a:t>1/10/2013</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926EA4BF-52CD-41D7-8EC5-7CB066F030E2}"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2277792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s-ES_tradnl"/>
              <a:t>Gobierno de Chile | Ministerio del Interior</a:t>
            </a:r>
          </a:p>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B5C7A638-175B-43D9-B643-51A833FBE6BA}" type="slidenum">
              <a:rPr lang="en-US"/>
              <a:pPr>
                <a:defRPr/>
              </a:pPr>
              <a:t>‹Nº›</a:t>
            </a:fld>
            <a:endParaRPr lang="en-US"/>
          </a:p>
        </p:txBody>
      </p:sp>
    </p:spTree>
    <p:extLst>
      <p:ext uri="{BB962C8B-B14F-4D97-AF65-F5344CB8AC3E}">
        <p14:creationId xmlns:p14="http://schemas.microsoft.com/office/powerpoint/2010/main" val="1700487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AC116B67-8598-4BD2-B76B-E271BABF20DD}" type="datetime1">
              <a:rPr lang="en-US">
                <a:solidFill>
                  <a:prstClr val="black"/>
                </a:solidFill>
              </a:rPr>
              <a:pPr defTabSz="457200" fontAlgn="base">
                <a:spcBef>
                  <a:spcPct val="0"/>
                </a:spcBef>
                <a:spcAft>
                  <a:spcPct val="0"/>
                </a:spcAft>
                <a:defRPr/>
              </a:pPr>
              <a:t>1/10/2013</a:t>
            </a:fld>
            <a:endParaRPr lang="en-US">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E5978B9B-ACC7-4454-A548-26838612BEEA}"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28774708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690D4A18-FAA9-49B5-A0D3-45096FCB759B}" type="datetime1">
              <a:rPr lang="en-US">
                <a:solidFill>
                  <a:prstClr val="black"/>
                </a:solidFill>
              </a:rPr>
              <a:pPr defTabSz="457200" fontAlgn="base">
                <a:spcBef>
                  <a:spcPct val="0"/>
                </a:spcBef>
                <a:spcAft>
                  <a:spcPct val="0"/>
                </a:spcAft>
                <a:defRPr/>
              </a:pPr>
              <a:t>1/10/2013</a:t>
            </a:fld>
            <a:endParaRPr lang="en-US">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1B3AEB44-4D93-4F2C-9D81-D84C965E39EE}"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17091325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5831AA47-4E21-4864-B98B-64C0B58D5DA0}" type="datetime1">
              <a:rPr lang="en-US">
                <a:solidFill>
                  <a:prstClr val="black"/>
                </a:solidFill>
              </a:rPr>
              <a:pPr defTabSz="457200" fontAlgn="base">
                <a:spcBef>
                  <a:spcPct val="0"/>
                </a:spcBef>
                <a:spcAft>
                  <a:spcPct val="0"/>
                </a:spcAft>
                <a:defRPr/>
              </a:pPr>
              <a:t>1/10/2013</a:t>
            </a:fld>
            <a:endParaRPr lang="en-US">
              <a:solidFill>
                <a:prstClr val="black"/>
              </a:solidFill>
            </a:endParaRPr>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317C1D21-E20E-4CC8-B01B-4AD915E47F6E}"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31437258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30D859EE-26B0-47D5-8750-9BAFDE283F74}" type="datetime1">
              <a:rPr lang="en-US">
                <a:solidFill>
                  <a:prstClr val="black"/>
                </a:solidFill>
              </a:rPr>
              <a:pPr defTabSz="457200" fontAlgn="base">
                <a:spcBef>
                  <a:spcPct val="0"/>
                </a:spcBef>
                <a:spcAft>
                  <a:spcPct val="0"/>
                </a:spcAft>
                <a:defRPr/>
              </a:pPr>
              <a:t>1/10/2013</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74AC78A5-B6AA-4590-9172-F2AE15556002}"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19516462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0801C9EF-124D-4130-8B18-891AE27EFF29}" type="datetime1">
              <a:rPr lang="en-US">
                <a:solidFill>
                  <a:prstClr val="black"/>
                </a:solidFill>
              </a:rPr>
              <a:pPr defTabSz="457200" fontAlgn="base">
                <a:spcBef>
                  <a:spcPct val="0"/>
                </a:spcBef>
                <a:spcAft>
                  <a:spcPct val="0"/>
                </a:spcAft>
                <a:defRPr/>
              </a:pPr>
              <a:t>1/10/2013</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7C2C4122-329C-4C06-9786-BAA397B529F3}"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23905145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0351248B-98B9-434F-B8C3-362AB733DC24}" type="datetime1">
              <a:rPr lang="en-US">
                <a:solidFill>
                  <a:prstClr val="black"/>
                </a:solidFill>
              </a:rPr>
              <a:pPr defTabSz="457200" fontAlgn="base">
                <a:spcBef>
                  <a:spcPct val="0"/>
                </a:spcBef>
                <a:spcAft>
                  <a:spcPct val="0"/>
                </a:spcAft>
                <a:defRPr/>
              </a:pPr>
              <a:t>1/10/2013</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94BE561F-E96E-4185-9CF4-198728E6133A}"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22503662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DE9CADCA-78E7-469D-AF94-C52CE97B5EEB}" type="datetime1">
              <a:rPr lang="en-US">
                <a:solidFill>
                  <a:prstClr val="black"/>
                </a:solidFill>
              </a:rPr>
              <a:pPr defTabSz="457200" fontAlgn="base">
                <a:spcBef>
                  <a:spcPct val="0"/>
                </a:spcBef>
                <a:spcAft>
                  <a:spcPct val="0"/>
                </a:spcAft>
                <a:defRPr/>
              </a:pPr>
              <a:t>1/10/2013</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endParaRPr lang="es-CL">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53E06E06-944B-4CFD-BD7B-CAC9BE6F087F}" type="slidenum">
              <a:rPr lang="en-US">
                <a:solidFill>
                  <a:prstClr val="black"/>
                </a:solidFill>
              </a:rPr>
              <a:pPr defTabSz="457200" fontAlgn="base">
                <a:spcBef>
                  <a:spcPct val="0"/>
                </a:spcBef>
                <a:spcAft>
                  <a:spcPct val="0"/>
                </a:spcAft>
                <a:defRPr/>
              </a:pPr>
              <a:t>‹Nº›</a:t>
            </a:fld>
            <a:endParaRPr lang="en-US">
              <a:solidFill>
                <a:prstClr val="black"/>
              </a:solidFill>
            </a:endParaRPr>
          </a:p>
        </p:txBody>
      </p:sp>
    </p:spTree>
    <p:extLst>
      <p:ext uri="{BB962C8B-B14F-4D97-AF65-F5344CB8AC3E}">
        <p14:creationId xmlns:p14="http://schemas.microsoft.com/office/powerpoint/2010/main" val="1399393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438CF028-4C67-4356-8CDD-F8093E17C8FF}" type="datetime1">
              <a:rPr lang="en-US">
                <a:solidFill>
                  <a:prstClr val="black"/>
                </a:solidFill>
                <a:ea typeface="ヒラギノ角ゴ Pro W3" charset="-128"/>
              </a:rPr>
              <a:pPr defTabSz="457200" fontAlgn="base">
                <a:spcBef>
                  <a:spcPct val="0"/>
                </a:spcBef>
                <a:spcAft>
                  <a:spcPct val="0"/>
                </a:spcAft>
                <a:defRPr/>
              </a:pPr>
              <a:t>1/10/2013</a:t>
            </a:fld>
            <a:endParaRPr lang="en-US">
              <a:solidFill>
                <a:prstClr val="black"/>
              </a:solidFill>
              <a:ea typeface="ヒラギノ角ゴ Pro W3" charset="-128"/>
            </a:endParaRPr>
          </a:p>
        </p:txBody>
      </p:sp>
      <p:sp>
        <p:nvSpPr>
          <p:cNvPr id="5" name="Footer Placeholder 4"/>
          <p:cNvSpPr>
            <a:spLocks noGrp="1"/>
          </p:cNvSpPr>
          <p:nvPr>
            <p:ph type="ftr" sz="quarter" idx="11"/>
          </p:nvPr>
        </p:nvSpPr>
        <p:spPr/>
        <p:txBody>
          <a:bodyPr/>
          <a:lstStyle>
            <a:lvl1pPr>
              <a:defRPr/>
            </a:lvl1pPr>
          </a:lstStyle>
          <a:p>
            <a:pPr>
              <a:defRPr/>
            </a:pPr>
            <a:endParaRPr lang="es-AR"/>
          </a:p>
        </p:txBody>
      </p:sp>
      <p:sp>
        <p:nvSpPr>
          <p:cNvPr id="6" name="Slide Number Placeholder 5"/>
          <p:cNvSpPr>
            <a:spLocks noGrp="1"/>
          </p:cNvSpPr>
          <p:nvPr>
            <p:ph type="sldNum" sz="quarter" idx="12"/>
          </p:nvPr>
        </p:nvSpPr>
        <p:spPr/>
        <p:txBody>
          <a:bodyPr/>
          <a:lstStyle>
            <a:lvl1pPr>
              <a:defRPr/>
            </a:lvl1pPr>
          </a:lstStyle>
          <a:p>
            <a:pPr>
              <a:defRPr/>
            </a:pPr>
            <a:fld id="{5D8504C7-7C5F-4280-AF6E-85C192A42F15}" type="slidenum">
              <a:rPr lang="en-US"/>
              <a:pPr>
                <a:defRPr/>
              </a:pPr>
              <a:t>‹Nº›</a:t>
            </a:fld>
            <a:endParaRPr lang="en-US"/>
          </a:p>
        </p:txBody>
      </p:sp>
    </p:spTree>
    <p:extLst>
      <p:ext uri="{BB962C8B-B14F-4D97-AF65-F5344CB8AC3E}">
        <p14:creationId xmlns:p14="http://schemas.microsoft.com/office/powerpoint/2010/main" val="1894917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0968A952-EDF1-4775-919C-58D35ACF22AE}" type="datetime1">
              <a:rPr lang="en-US">
                <a:solidFill>
                  <a:prstClr val="black"/>
                </a:solidFill>
                <a:ea typeface="ヒラギノ角ゴ Pro W3" charset="-128"/>
              </a:rPr>
              <a:pPr defTabSz="457200" fontAlgn="base">
                <a:spcBef>
                  <a:spcPct val="0"/>
                </a:spcBef>
                <a:spcAft>
                  <a:spcPct val="0"/>
                </a:spcAft>
                <a:defRPr/>
              </a:pPr>
              <a:t>1/10/2013</a:t>
            </a:fld>
            <a:endParaRPr lang="en-US">
              <a:solidFill>
                <a:prstClr val="black"/>
              </a:solidFill>
              <a:ea typeface="ヒラギノ角ゴ Pro W3" charset="-128"/>
            </a:endParaRPr>
          </a:p>
        </p:txBody>
      </p:sp>
      <p:sp>
        <p:nvSpPr>
          <p:cNvPr id="6" name="Footer Placeholder 5"/>
          <p:cNvSpPr>
            <a:spLocks noGrp="1"/>
          </p:cNvSpPr>
          <p:nvPr>
            <p:ph type="ftr" sz="quarter" idx="11"/>
          </p:nvPr>
        </p:nvSpPr>
        <p:spPr/>
        <p:txBody>
          <a:bodyPr/>
          <a:lstStyle>
            <a:lvl1pPr>
              <a:defRPr/>
            </a:lvl1pPr>
          </a:lstStyle>
          <a:p>
            <a:pPr>
              <a:defRPr/>
            </a:pPr>
            <a:endParaRPr lang="es-AR"/>
          </a:p>
        </p:txBody>
      </p:sp>
      <p:sp>
        <p:nvSpPr>
          <p:cNvPr id="7" name="Slide Number Placeholder 6"/>
          <p:cNvSpPr>
            <a:spLocks noGrp="1"/>
          </p:cNvSpPr>
          <p:nvPr>
            <p:ph type="sldNum" sz="quarter" idx="12"/>
          </p:nvPr>
        </p:nvSpPr>
        <p:spPr/>
        <p:txBody>
          <a:bodyPr/>
          <a:lstStyle>
            <a:lvl1pPr>
              <a:defRPr/>
            </a:lvl1pPr>
          </a:lstStyle>
          <a:p>
            <a:pPr>
              <a:defRPr/>
            </a:pPr>
            <a:fld id="{4DC8695D-C30A-4ABF-A9CA-2B89012F2C1B}" type="slidenum">
              <a:rPr lang="en-US"/>
              <a:pPr>
                <a:defRPr/>
              </a:pPr>
              <a:t>‹Nº›</a:t>
            </a:fld>
            <a:endParaRPr lang="en-US"/>
          </a:p>
        </p:txBody>
      </p:sp>
    </p:spTree>
    <p:extLst>
      <p:ext uri="{BB962C8B-B14F-4D97-AF65-F5344CB8AC3E}">
        <p14:creationId xmlns:p14="http://schemas.microsoft.com/office/powerpoint/2010/main" val="2035615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77AC4F1F-AFB5-46F7-B9C1-48876CD92731}" type="datetime1">
              <a:rPr lang="en-US">
                <a:solidFill>
                  <a:prstClr val="black"/>
                </a:solidFill>
                <a:ea typeface="ヒラギノ角ゴ Pro W3" charset="-128"/>
              </a:rPr>
              <a:pPr defTabSz="457200" fontAlgn="base">
                <a:spcBef>
                  <a:spcPct val="0"/>
                </a:spcBef>
                <a:spcAft>
                  <a:spcPct val="0"/>
                </a:spcAft>
                <a:defRPr/>
              </a:pPr>
              <a:t>1/10/2013</a:t>
            </a:fld>
            <a:endParaRPr lang="en-US">
              <a:solidFill>
                <a:prstClr val="black"/>
              </a:solidFill>
              <a:ea typeface="ヒラギノ角ゴ Pro W3" charset="-128"/>
            </a:endParaRPr>
          </a:p>
        </p:txBody>
      </p:sp>
      <p:sp>
        <p:nvSpPr>
          <p:cNvPr id="8" name="Footer Placeholder 7"/>
          <p:cNvSpPr>
            <a:spLocks noGrp="1"/>
          </p:cNvSpPr>
          <p:nvPr>
            <p:ph type="ftr" sz="quarter" idx="11"/>
          </p:nvPr>
        </p:nvSpPr>
        <p:spPr/>
        <p:txBody>
          <a:bodyPr/>
          <a:lstStyle>
            <a:lvl1pPr>
              <a:defRPr/>
            </a:lvl1pPr>
          </a:lstStyle>
          <a:p>
            <a:pPr>
              <a:defRPr/>
            </a:pPr>
            <a:endParaRPr lang="es-AR"/>
          </a:p>
        </p:txBody>
      </p:sp>
      <p:sp>
        <p:nvSpPr>
          <p:cNvPr id="9" name="Slide Number Placeholder 8"/>
          <p:cNvSpPr>
            <a:spLocks noGrp="1"/>
          </p:cNvSpPr>
          <p:nvPr>
            <p:ph type="sldNum" sz="quarter" idx="12"/>
          </p:nvPr>
        </p:nvSpPr>
        <p:spPr/>
        <p:txBody>
          <a:bodyPr/>
          <a:lstStyle>
            <a:lvl1pPr>
              <a:defRPr/>
            </a:lvl1pPr>
          </a:lstStyle>
          <a:p>
            <a:pPr>
              <a:defRPr/>
            </a:pPr>
            <a:fld id="{7DD7C1C7-7E6A-419A-8BF9-E22F162D2E2B}" type="slidenum">
              <a:rPr lang="en-US"/>
              <a:pPr>
                <a:defRPr/>
              </a:pPr>
              <a:t>‹Nº›</a:t>
            </a:fld>
            <a:endParaRPr lang="en-US"/>
          </a:p>
        </p:txBody>
      </p:sp>
    </p:spTree>
    <p:extLst>
      <p:ext uri="{BB962C8B-B14F-4D97-AF65-F5344CB8AC3E}">
        <p14:creationId xmlns:p14="http://schemas.microsoft.com/office/powerpoint/2010/main" val="2050577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3"/>
          <p:cNvSpPr>
            <a:spLocks noGrp="1"/>
          </p:cNvSpPr>
          <p:nvPr>
            <p:ph type="ftr" sz="quarter" idx="10"/>
          </p:nvPr>
        </p:nvSpPr>
        <p:spPr/>
        <p:txBody>
          <a:bodyPr/>
          <a:lstStyle>
            <a:lvl1pPr>
              <a:defRPr/>
            </a:lvl1pPr>
          </a:lstStyle>
          <a:p>
            <a:pPr>
              <a:defRPr/>
            </a:pPr>
            <a:endParaRPr lang="es-AR"/>
          </a:p>
        </p:txBody>
      </p:sp>
      <p:sp>
        <p:nvSpPr>
          <p:cNvPr id="4" name="Slide Number Placeholder 4"/>
          <p:cNvSpPr>
            <a:spLocks noGrp="1"/>
          </p:cNvSpPr>
          <p:nvPr>
            <p:ph type="sldNum" sz="quarter" idx="11"/>
          </p:nvPr>
        </p:nvSpPr>
        <p:spPr/>
        <p:txBody>
          <a:bodyPr/>
          <a:lstStyle>
            <a:lvl1pPr>
              <a:defRPr/>
            </a:lvl1pPr>
          </a:lstStyle>
          <a:p>
            <a:pPr>
              <a:defRPr/>
            </a:pPr>
            <a:fld id="{71C4C0DF-1D51-4871-9456-39ABABE51B2E}" type="slidenum">
              <a:rPr lang="en-US"/>
              <a:pPr>
                <a:defRPr/>
              </a:pPr>
              <a:t>‹Nº›</a:t>
            </a:fld>
            <a:endParaRPr lang="en-US"/>
          </a:p>
        </p:txBody>
      </p:sp>
    </p:spTree>
    <p:extLst>
      <p:ext uri="{BB962C8B-B14F-4D97-AF65-F5344CB8AC3E}">
        <p14:creationId xmlns:p14="http://schemas.microsoft.com/office/powerpoint/2010/main" val="3156687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s-AR"/>
          </a:p>
        </p:txBody>
      </p:sp>
      <p:sp>
        <p:nvSpPr>
          <p:cNvPr id="3" name="Slide Number Placeholder 3"/>
          <p:cNvSpPr>
            <a:spLocks noGrp="1"/>
          </p:cNvSpPr>
          <p:nvPr>
            <p:ph type="sldNum" sz="quarter" idx="11"/>
          </p:nvPr>
        </p:nvSpPr>
        <p:spPr/>
        <p:txBody>
          <a:bodyPr/>
          <a:lstStyle>
            <a:lvl1pPr>
              <a:defRPr/>
            </a:lvl1pPr>
          </a:lstStyle>
          <a:p>
            <a:pPr>
              <a:defRPr/>
            </a:pPr>
            <a:fld id="{4F91431E-5567-4C6B-9414-0A55475F65CF}" type="slidenum">
              <a:rPr lang="en-US"/>
              <a:pPr>
                <a:defRPr/>
              </a:pPr>
              <a:t>‹Nº›</a:t>
            </a:fld>
            <a:endParaRPr lang="en-US"/>
          </a:p>
        </p:txBody>
      </p:sp>
    </p:spTree>
    <p:extLst>
      <p:ext uri="{BB962C8B-B14F-4D97-AF65-F5344CB8AC3E}">
        <p14:creationId xmlns:p14="http://schemas.microsoft.com/office/powerpoint/2010/main" val="3237592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s-AR"/>
          </a:p>
        </p:txBody>
      </p:sp>
      <p:sp>
        <p:nvSpPr>
          <p:cNvPr id="6" name="Slide Number Placeholder 6"/>
          <p:cNvSpPr>
            <a:spLocks noGrp="1"/>
          </p:cNvSpPr>
          <p:nvPr>
            <p:ph type="sldNum" sz="quarter" idx="11"/>
          </p:nvPr>
        </p:nvSpPr>
        <p:spPr/>
        <p:txBody>
          <a:bodyPr/>
          <a:lstStyle>
            <a:lvl1pPr>
              <a:defRPr/>
            </a:lvl1pPr>
          </a:lstStyle>
          <a:p>
            <a:pPr>
              <a:defRPr/>
            </a:pPr>
            <a:fld id="{8C8AE175-F217-42FE-A617-AA8141E94EFC}" type="slidenum">
              <a:rPr lang="en-US"/>
              <a:pPr>
                <a:defRPr/>
              </a:pPr>
              <a:t>‹Nº›</a:t>
            </a:fld>
            <a:endParaRPr lang="en-US"/>
          </a:p>
        </p:txBody>
      </p:sp>
    </p:spTree>
    <p:extLst>
      <p:ext uri="{BB962C8B-B14F-4D97-AF65-F5344CB8AC3E}">
        <p14:creationId xmlns:p14="http://schemas.microsoft.com/office/powerpoint/2010/main" val="2776884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s-AR"/>
          </a:p>
        </p:txBody>
      </p:sp>
      <p:sp>
        <p:nvSpPr>
          <p:cNvPr id="6" name="Slide Number Placeholder 6"/>
          <p:cNvSpPr>
            <a:spLocks noGrp="1"/>
          </p:cNvSpPr>
          <p:nvPr>
            <p:ph type="sldNum" sz="quarter" idx="11"/>
          </p:nvPr>
        </p:nvSpPr>
        <p:spPr/>
        <p:txBody>
          <a:bodyPr/>
          <a:lstStyle>
            <a:lvl1pPr>
              <a:defRPr/>
            </a:lvl1pPr>
          </a:lstStyle>
          <a:p>
            <a:pPr>
              <a:defRPr/>
            </a:pPr>
            <a:fld id="{CD03FD3B-DB65-4872-92DA-1B8AC3394568}" type="slidenum">
              <a:rPr lang="en-US"/>
              <a:pPr>
                <a:defRPr/>
              </a:pPr>
              <a:t>‹Nº›</a:t>
            </a:fld>
            <a:endParaRPr lang="en-US"/>
          </a:p>
        </p:txBody>
      </p:sp>
    </p:spTree>
    <p:extLst>
      <p:ext uri="{BB962C8B-B14F-4D97-AF65-F5344CB8AC3E}">
        <p14:creationId xmlns:p14="http://schemas.microsoft.com/office/powerpoint/2010/main" val="3284838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image" Target="../media/image3.png"/><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5" Type="http://schemas.openxmlformats.org/officeDocument/2006/relationships/image" Target="../media/image5.png"/><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152400" y="152400"/>
            <a:ext cx="81645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152400" y="1477963"/>
            <a:ext cx="8177213"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19050" y="6527800"/>
            <a:ext cx="2895600" cy="246063"/>
          </a:xfrm>
          <a:prstGeom prst="rect">
            <a:avLst/>
          </a:prstGeom>
        </p:spPr>
        <p:txBody>
          <a:bodyPr vert="horz" wrap="square" lIns="91440" tIns="45720" rIns="91440" bIns="45720" numCol="1" anchor="t" anchorCtr="0" compatLnSpc="1">
            <a:prstTxWarp prst="textNoShape">
              <a:avLst/>
            </a:prstTxWarp>
          </a:bodyPr>
          <a:lstStyle>
            <a:lvl1pPr>
              <a:defRPr sz="900">
                <a:solidFill>
                  <a:srgbClr val="898989"/>
                </a:solidFill>
                <a:latin typeface="Verdana" pitchFamily="34" charset="0"/>
              </a:defRPr>
            </a:lvl1pPr>
          </a:lstStyle>
          <a:p>
            <a:pPr defTabSz="457200" fontAlgn="base">
              <a:spcBef>
                <a:spcPct val="0"/>
              </a:spcBef>
              <a:spcAft>
                <a:spcPct val="0"/>
              </a:spcAft>
              <a:defRPr/>
            </a:pPr>
            <a:r>
              <a:rPr lang="es-ES_tradnl">
                <a:ea typeface="ヒラギノ角ゴ Pro W3" charset="-128"/>
              </a:rPr>
              <a:t>Gobierno de Chile | Ministerio del Interior</a:t>
            </a:r>
          </a:p>
        </p:txBody>
      </p:sp>
      <p:sp>
        <p:nvSpPr>
          <p:cNvPr id="6" name="Slide Number Placeholder 5"/>
          <p:cNvSpPr>
            <a:spLocks noGrp="1"/>
          </p:cNvSpPr>
          <p:nvPr>
            <p:ph type="sldNum" sz="quarter" idx="4"/>
          </p:nvPr>
        </p:nvSpPr>
        <p:spPr>
          <a:xfrm>
            <a:off x="6183313" y="6527800"/>
            <a:ext cx="2133600" cy="1936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latin typeface="Verdana" pitchFamily="34" charset="0"/>
              </a:defRPr>
            </a:lvl1pPr>
          </a:lstStyle>
          <a:p>
            <a:pPr defTabSz="457200" fontAlgn="base">
              <a:spcBef>
                <a:spcPct val="0"/>
              </a:spcBef>
              <a:spcAft>
                <a:spcPct val="0"/>
              </a:spcAft>
              <a:defRPr/>
            </a:pPr>
            <a:fld id="{C8D532AA-CAF7-40B1-A5BF-05CB1FEEE0E2}" type="slidenum">
              <a:rPr lang="en-US">
                <a:ea typeface="ヒラギノ角ゴ Pro W3" charset="-128"/>
              </a:rPr>
              <a:pPr defTabSz="457200" fontAlgn="base">
                <a:spcBef>
                  <a:spcPct val="0"/>
                </a:spcBef>
                <a:spcAft>
                  <a:spcPct val="0"/>
                </a:spcAft>
                <a:defRPr/>
              </a:pPr>
              <a:t>‹Nº›</a:t>
            </a:fld>
            <a:endParaRPr lang="en-US">
              <a:ea typeface="ヒラギノ角ゴ Pro W3" charset="-128"/>
            </a:endParaRPr>
          </a:p>
        </p:txBody>
      </p:sp>
      <p:sp>
        <p:nvSpPr>
          <p:cNvPr id="2054" name="Rectangle 6"/>
          <p:cNvSpPr>
            <a:spLocks noChangeArrowheads="1"/>
          </p:cNvSpPr>
          <p:nvPr userDrawn="1"/>
        </p:nvSpPr>
        <p:spPr bwMode="auto">
          <a:xfrm>
            <a:off x="8413750" y="-6350"/>
            <a:ext cx="284163" cy="866775"/>
          </a:xfrm>
          <a:prstGeom prst="rect">
            <a:avLst/>
          </a:prstGeom>
          <a:solidFill>
            <a:srgbClr val="006CB7"/>
          </a:solidFill>
          <a:ln>
            <a:noFill/>
          </a:ln>
          <a:effectLst>
            <a:outerShdw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AR">
              <a:solidFill>
                <a:srgbClr val="FFFFFF"/>
              </a:solidFill>
              <a:ea typeface="ヒラギノ角ゴ Pro W3" charset="-128"/>
            </a:endParaRPr>
          </a:p>
        </p:txBody>
      </p:sp>
      <p:sp>
        <p:nvSpPr>
          <p:cNvPr id="2055" name="Rectangle 7"/>
          <p:cNvSpPr>
            <a:spLocks noChangeArrowheads="1"/>
          </p:cNvSpPr>
          <p:nvPr userDrawn="1"/>
        </p:nvSpPr>
        <p:spPr bwMode="auto">
          <a:xfrm>
            <a:off x="8697913" y="0"/>
            <a:ext cx="347662" cy="860425"/>
          </a:xfrm>
          <a:prstGeom prst="rect">
            <a:avLst/>
          </a:prstGeom>
          <a:solidFill>
            <a:srgbClr val="EF4144"/>
          </a:solidFill>
          <a:ln>
            <a:noFill/>
          </a:ln>
          <a:effectLst>
            <a:outerShdw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AR">
              <a:solidFill>
                <a:srgbClr val="FFFFFF"/>
              </a:solidFill>
              <a:ea typeface="ヒラギノ角ゴ Pro W3" charset="-128"/>
            </a:endParaRPr>
          </a:p>
        </p:txBody>
      </p:sp>
      <p:sp>
        <p:nvSpPr>
          <p:cNvPr id="2056" name="Rectangle 9"/>
          <p:cNvSpPr>
            <a:spLocks noChangeArrowheads="1"/>
          </p:cNvSpPr>
          <p:nvPr userDrawn="1"/>
        </p:nvSpPr>
        <p:spPr bwMode="auto">
          <a:xfrm>
            <a:off x="8413750" y="6400800"/>
            <a:ext cx="284163" cy="457200"/>
          </a:xfrm>
          <a:prstGeom prst="rect">
            <a:avLst/>
          </a:prstGeom>
          <a:solidFill>
            <a:srgbClr val="006CB7"/>
          </a:solidFill>
          <a:ln>
            <a:noFill/>
          </a:ln>
          <a:effectLst>
            <a:outerShdw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AR">
              <a:solidFill>
                <a:srgbClr val="FFFFFF"/>
              </a:solidFill>
              <a:ea typeface="ヒラギノ角ゴ Pro W3" charset="-128"/>
            </a:endParaRPr>
          </a:p>
        </p:txBody>
      </p:sp>
      <p:sp>
        <p:nvSpPr>
          <p:cNvPr id="2057" name="Rectangle 10"/>
          <p:cNvSpPr>
            <a:spLocks noChangeArrowheads="1"/>
          </p:cNvSpPr>
          <p:nvPr userDrawn="1"/>
        </p:nvSpPr>
        <p:spPr bwMode="auto">
          <a:xfrm>
            <a:off x="8697913" y="6400800"/>
            <a:ext cx="347662" cy="457200"/>
          </a:xfrm>
          <a:prstGeom prst="rect">
            <a:avLst/>
          </a:prstGeom>
          <a:solidFill>
            <a:srgbClr val="EF4144"/>
          </a:solidFill>
          <a:ln>
            <a:noFill/>
          </a:ln>
          <a:effectLst>
            <a:outerShdw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AR">
              <a:solidFill>
                <a:srgbClr val="FFFFFF"/>
              </a:solidFill>
              <a:ea typeface="ヒラギノ角ゴ Pro W3" charset="-128"/>
            </a:endParaRPr>
          </a:p>
        </p:txBody>
      </p:sp>
    </p:spTree>
    <p:extLst>
      <p:ext uri="{BB962C8B-B14F-4D97-AF65-F5344CB8AC3E}">
        <p14:creationId xmlns:p14="http://schemas.microsoft.com/office/powerpoint/2010/main" val="14546597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0" fontAlgn="base" hangingPunct="0">
        <a:spcBef>
          <a:spcPct val="0"/>
        </a:spcBef>
        <a:spcAft>
          <a:spcPct val="0"/>
        </a:spcAft>
        <a:defRPr sz="2400" kern="1200">
          <a:solidFill>
            <a:srgbClr val="006CB7"/>
          </a:solidFill>
          <a:latin typeface="Verdana"/>
          <a:ea typeface="ヒラギノ角ゴ Pro W3" charset="-128"/>
          <a:cs typeface="Verdana"/>
        </a:defRPr>
      </a:lvl1pPr>
      <a:lvl2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2400">
          <a:solidFill>
            <a:srgbClr val="006CB7"/>
          </a:solidFill>
          <a:latin typeface="Verdana" charset="0"/>
          <a:ea typeface="ヒラギノ角ゴ Pro W3" charset="-128"/>
        </a:defRPr>
      </a:lvl6pPr>
      <a:lvl7pPr marL="914400" algn="l" defTabSz="457200" rtl="0" fontAlgn="base">
        <a:spcBef>
          <a:spcPct val="0"/>
        </a:spcBef>
        <a:spcAft>
          <a:spcPct val="0"/>
        </a:spcAft>
        <a:defRPr sz="2400">
          <a:solidFill>
            <a:srgbClr val="006CB7"/>
          </a:solidFill>
          <a:latin typeface="Verdana" charset="0"/>
          <a:ea typeface="ヒラギノ角ゴ Pro W3" charset="-128"/>
        </a:defRPr>
      </a:lvl7pPr>
      <a:lvl8pPr marL="1371600" algn="l" defTabSz="457200" rtl="0" fontAlgn="base">
        <a:spcBef>
          <a:spcPct val="0"/>
        </a:spcBef>
        <a:spcAft>
          <a:spcPct val="0"/>
        </a:spcAft>
        <a:defRPr sz="2400">
          <a:solidFill>
            <a:srgbClr val="006CB7"/>
          </a:solidFill>
          <a:latin typeface="Verdana" charset="0"/>
          <a:ea typeface="ヒラギノ角ゴ Pro W3" charset="-128"/>
        </a:defRPr>
      </a:lvl8pPr>
      <a:lvl9pPr marL="1828800" algn="l" defTabSz="457200" rtl="0" fontAlgn="base">
        <a:spcBef>
          <a:spcPct val="0"/>
        </a:spcBef>
        <a:spcAft>
          <a:spcPct val="0"/>
        </a:spcAft>
        <a:defRPr sz="2400">
          <a:solidFill>
            <a:srgbClr val="006CB7"/>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charset="0"/>
        <a:buChar char="•"/>
        <a:defRPr sz="2000" kern="1200">
          <a:solidFill>
            <a:srgbClr val="595959"/>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charset="0"/>
        <a:buChar char="–"/>
        <a:defRPr sz="2800" kern="1200">
          <a:solidFill>
            <a:srgbClr val="595959"/>
          </a:solidFill>
          <a:latin typeface="+mn-lt"/>
          <a:ea typeface="ヒラギノ角ゴ Pro W3" charset="-128"/>
          <a:cs typeface="+mn-cs"/>
        </a:defRPr>
      </a:lvl2pPr>
      <a:lvl3pPr marL="1143000" indent="-228600" algn="l" defTabSz="457200" rtl="0" eaLnBrk="0" fontAlgn="base" hangingPunct="0">
        <a:spcBef>
          <a:spcPct val="20000"/>
        </a:spcBef>
        <a:spcAft>
          <a:spcPct val="0"/>
        </a:spcAft>
        <a:buFont typeface="Arial" charset="0"/>
        <a:buChar char="•"/>
        <a:defRPr sz="1600" kern="1200">
          <a:solidFill>
            <a:srgbClr val="595959"/>
          </a:solidFill>
          <a:latin typeface="+mn-lt"/>
          <a:ea typeface="ヒラギノ角ゴ Pro W3" charset="-128"/>
          <a:cs typeface="+mn-cs"/>
        </a:defRPr>
      </a:lvl3pPr>
      <a:lvl4pPr marL="1600200" indent="-228600" algn="l" defTabSz="457200" rtl="0" eaLnBrk="0" fontAlgn="base" hangingPunct="0">
        <a:spcBef>
          <a:spcPct val="20000"/>
        </a:spcBef>
        <a:spcAft>
          <a:spcPct val="0"/>
        </a:spcAft>
        <a:buFont typeface="Arial" charset="0"/>
        <a:buChar char="–"/>
        <a:defRPr sz="1400" kern="1200">
          <a:solidFill>
            <a:srgbClr val="595959"/>
          </a:solidFill>
          <a:latin typeface="+mn-lt"/>
          <a:ea typeface="ヒラギノ角ゴ Pro W3" charset="-128"/>
          <a:cs typeface="+mn-cs"/>
        </a:defRPr>
      </a:lvl4pPr>
      <a:lvl5pPr marL="2057400" indent="-228600" algn="l" defTabSz="457200" rtl="0" eaLnBrk="0" fontAlgn="base" hangingPunct="0">
        <a:spcBef>
          <a:spcPct val="20000"/>
        </a:spcBef>
        <a:spcAft>
          <a:spcPct val="0"/>
        </a:spcAft>
        <a:buFont typeface="Arial" charset="0"/>
        <a:buChar char="»"/>
        <a:defRPr sz="1400" kern="1200">
          <a:solidFill>
            <a:srgbClr val="595959"/>
          </a:solidFill>
          <a:latin typeface="+mn-lt"/>
          <a:ea typeface="ヒラギノ角ゴ Pro W3"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65" name="Rectangle 64"/>
          <p:cNvSpPr>
            <a:spLocks noChangeArrowheads="1"/>
          </p:cNvSpPr>
          <p:nvPr userDrawn="1"/>
        </p:nvSpPr>
        <p:spPr bwMode="auto">
          <a:xfrm>
            <a:off x="533400" y="3333750"/>
            <a:ext cx="1033463" cy="3524250"/>
          </a:xfrm>
          <a:prstGeom prst="rect">
            <a:avLst/>
          </a:prstGeom>
          <a:solidFill>
            <a:srgbClr val="006CB7"/>
          </a:solidFill>
          <a:ln>
            <a:noFill/>
          </a:ln>
          <a:effectLst>
            <a:outerShdw blurRad="254000"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66" name="Rectangle 65"/>
          <p:cNvSpPr>
            <a:spLocks noChangeArrowheads="1"/>
          </p:cNvSpPr>
          <p:nvPr userDrawn="1"/>
        </p:nvSpPr>
        <p:spPr bwMode="auto">
          <a:xfrm>
            <a:off x="1566863" y="3333750"/>
            <a:ext cx="1260475" cy="3524250"/>
          </a:xfrm>
          <a:prstGeom prst="rect">
            <a:avLst/>
          </a:prstGeom>
          <a:solidFill>
            <a:srgbClr val="EF4144"/>
          </a:solidFill>
          <a:ln>
            <a:noFill/>
          </a:ln>
          <a:effectLst>
            <a:outerShdw blurRad="254000"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pic>
        <p:nvPicPr>
          <p:cNvPr id="1028" name="Picture 1"/>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647700" y="3452813"/>
            <a:ext cx="8032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1029" name="Picture 1"/>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677988" y="3452813"/>
            <a:ext cx="10318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71" name="Rectangle 70"/>
          <p:cNvSpPr>
            <a:spLocks noChangeArrowheads="1"/>
          </p:cNvSpPr>
          <p:nvPr userDrawn="1"/>
        </p:nvSpPr>
        <p:spPr bwMode="auto">
          <a:xfrm>
            <a:off x="533400" y="0"/>
            <a:ext cx="1033463" cy="1371600"/>
          </a:xfrm>
          <a:prstGeom prst="rect">
            <a:avLst/>
          </a:prstGeom>
          <a:solidFill>
            <a:srgbClr val="006CB7"/>
          </a:solidFill>
          <a:ln>
            <a:noFill/>
          </a:ln>
          <a:effectLst>
            <a:outerShdw blurRad="254000"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72" name="Rectangle 71"/>
          <p:cNvSpPr>
            <a:spLocks noChangeArrowheads="1"/>
          </p:cNvSpPr>
          <p:nvPr userDrawn="1"/>
        </p:nvSpPr>
        <p:spPr bwMode="auto">
          <a:xfrm>
            <a:off x="1566863" y="0"/>
            <a:ext cx="1260475" cy="1371600"/>
          </a:xfrm>
          <a:prstGeom prst="rect">
            <a:avLst/>
          </a:prstGeom>
          <a:solidFill>
            <a:srgbClr val="EF4144"/>
          </a:solidFill>
          <a:ln>
            <a:noFill/>
          </a:ln>
          <a:effectLst>
            <a:outerShdw blurRad="254000"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Tree>
    <p:extLst>
      <p:ext uri="{BB962C8B-B14F-4D97-AF65-F5344CB8AC3E}">
        <p14:creationId xmlns:p14="http://schemas.microsoft.com/office/powerpoint/2010/main" val="3843018574"/>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2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6pPr>
      <a:lvl7pPr marL="9144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7pPr>
      <a:lvl8pPr marL="13716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8pPr>
      <a:lvl9pPr marL="18288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Rectangle 14"/>
          <p:cNvSpPr/>
          <p:nvPr userDrawn="1"/>
        </p:nvSpPr>
        <p:spPr>
          <a:xfrm>
            <a:off x="0" y="6629400"/>
            <a:ext cx="9144000" cy="2286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14" name="Rectangle 13"/>
          <p:cNvSpPr>
            <a:spLocks noChangeArrowheads="1"/>
          </p:cNvSpPr>
          <p:nvPr userDrawn="1"/>
        </p:nvSpPr>
        <p:spPr bwMode="auto">
          <a:xfrm>
            <a:off x="7153275" y="0"/>
            <a:ext cx="1990725" cy="6629400"/>
          </a:xfrm>
          <a:prstGeom prst="rect">
            <a:avLst/>
          </a:prstGeom>
          <a:solidFill>
            <a:schemeClr val="bg1"/>
          </a:solidFill>
          <a:ln>
            <a:noFill/>
          </a:ln>
          <a:effectLst>
            <a:outerShdw blurRad="254000" dist="38100" dir="5640026"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ndParaRPr>
          </a:p>
        </p:txBody>
      </p:sp>
      <p:grpSp>
        <p:nvGrpSpPr>
          <p:cNvPr id="3076" name="Group 11"/>
          <p:cNvGrpSpPr>
            <a:grpSpLocks/>
          </p:cNvGrpSpPr>
          <p:nvPr userDrawn="1"/>
        </p:nvGrpSpPr>
        <p:grpSpPr bwMode="auto">
          <a:xfrm>
            <a:off x="7153275" y="2058988"/>
            <a:ext cx="1990725" cy="2038350"/>
            <a:chOff x="3511550" y="2133600"/>
            <a:chExt cx="2976563" cy="3048000"/>
          </a:xfrm>
        </p:grpSpPr>
        <p:sp>
          <p:nvSpPr>
            <p:cNvPr id="7" name="Rectangle 6"/>
            <p:cNvSpPr/>
            <p:nvPr userDrawn="1"/>
          </p:nvSpPr>
          <p:spPr>
            <a:xfrm>
              <a:off x="3511550" y="2133600"/>
              <a:ext cx="1338741" cy="3048000"/>
            </a:xfrm>
            <a:prstGeom prst="rect">
              <a:avLst/>
            </a:prstGeom>
            <a:solidFill>
              <a:srgbClr val="006CB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8" name="Rectangle 7"/>
            <p:cNvSpPr/>
            <p:nvPr userDrawn="1"/>
          </p:nvSpPr>
          <p:spPr>
            <a:xfrm>
              <a:off x="4850291" y="2133600"/>
              <a:ext cx="1637822" cy="3048000"/>
            </a:xfrm>
            <a:prstGeom prst="rect">
              <a:avLst/>
            </a:prstGeom>
            <a:solidFill>
              <a:srgbClr val="EF414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pic>
          <p:nvPicPr>
            <p:cNvPr id="3081" name="Picture 1"/>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3660775" y="2287588"/>
              <a:ext cx="1041400" cy="760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082" name="Picture 1"/>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995863" y="2287588"/>
              <a:ext cx="1339850" cy="544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3083" name="Picture 1"/>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5003800" y="4851400"/>
              <a:ext cx="1336675"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sp>
        <p:nvSpPr>
          <p:cNvPr id="13" name="Rectangle 12"/>
          <p:cNvSpPr>
            <a:spLocks noChangeArrowheads="1"/>
          </p:cNvSpPr>
          <p:nvPr userDrawn="1"/>
        </p:nvSpPr>
        <p:spPr bwMode="auto">
          <a:xfrm>
            <a:off x="4763" y="0"/>
            <a:ext cx="7148512" cy="6629400"/>
          </a:xfrm>
          <a:prstGeom prst="rect">
            <a:avLst/>
          </a:prstGeom>
          <a:solidFill>
            <a:srgbClr val="006CB7"/>
          </a:solidFill>
          <a:ln>
            <a:noFill/>
          </a:ln>
          <a:effectLst>
            <a:outerShdw blurRad="508000" dist="38100" dir="3779989" algn="br" rotWithShape="0">
              <a:srgbClr val="808080">
                <a:alpha val="70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ndParaRPr>
          </a:p>
        </p:txBody>
      </p:sp>
      <p:sp>
        <p:nvSpPr>
          <p:cNvPr id="3078" name="Title Placeholder 1"/>
          <p:cNvSpPr>
            <a:spLocks noGrp="1"/>
          </p:cNvSpPr>
          <p:nvPr>
            <p:ph type="title"/>
          </p:nvPr>
        </p:nvSpPr>
        <p:spPr bwMode="auto">
          <a:xfrm>
            <a:off x="457200" y="2525713"/>
            <a:ext cx="6477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extLst>
      <p:ext uri="{BB962C8B-B14F-4D97-AF65-F5344CB8AC3E}">
        <p14:creationId xmlns:p14="http://schemas.microsoft.com/office/powerpoint/2010/main" val="411376979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457200" rtl="0" eaLnBrk="0" fontAlgn="base" hangingPunct="0">
        <a:spcBef>
          <a:spcPct val="0"/>
        </a:spcBef>
        <a:spcAft>
          <a:spcPct val="0"/>
        </a:spcAft>
        <a:defRPr sz="4400" b="1" kern="1200">
          <a:solidFill>
            <a:schemeClr val="tx1"/>
          </a:solidFill>
          <a:latin typeface="Verdana"/>
          <a:ea typeface="ヒラギノ角ゴ Pro W3" charset="-128"/>
          <a:cs typeface="Verdana"/>
        </a:defRPr>
      </a:lvl1pPr>
      <a:lvl2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4400" b="1">
          <a:solidFill>
            <a:schemeClr val="tx1"/>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4400" b="1">
          <a:solidFill>
            <a:schemeClr val="tx1"/>
          </a:solidFill>
          <a:latin typeface="Verdana" charset="0"/>
          <a:ea typeface="ヒラギノ角ゴ Pro W3" charset="-128"/>
        </a:defRPr>
      </a:lvl6pPr>
      <a:lvl7pPr marL="914400" algn="l" defTabSz="457200" rtl="0" fontAlgn="base">
        <a:spcBef>
          <a:spcPct val="0"/>
        </a:spcBef>
        <a:spcAft>
          <a:spcPct val="0"/>
        </a:spcAft>
        <a:defRPr sz="4400" b="1">
          <a:solidFill>
            <a:schemeClr val="tx1"/>
          </a:solidFill>
          <a:latin typeface="Verdana" charset="0"/>
          <a:ea typeface="ヒラギノ角ゴ Pro W3" charset="-128"/>
        </a:defRPr>
      </a:lvl7pPr>
      <a:lvl8pPr marL="1371600" algn="l" defTabSz="457200" rtl="0" fontAlgn="base">
        <a:spcBef>
          <a:spcPct val="0"/>
        </a:spcBef>
        <a:spcAft>
          <a:spcPct val="0"/>
        </a:spcAft>
        <a:defRPr sz="4400" b="1">
          <a:solidFill>
            <a:schemeClr val="tx1"/>
          </a:solidFill>
          <a:latin typeface="Verdana" charset="0"/>
          <a:ea typeface="ヒラギノ角ゴ Pro W3" charset="-128"/>
        </a:defRPr>
      </a:lvl8pPr>
      <a:lvl9pPr marL="1828800" algn="l" defTabSz="457200" rtl="0" fontAlgn="base">
        <a:spcBef>
          <a:spcPct val="0"/>
        </a:spcBef>
        <a:spcAft>
          <a:spcPct val="0"/>
        </a:spcAft>
        <a:defRPr sz="4400" b="1">
          <a:solidFill>
            <a:schemeClr val="tx1"/>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ヒラギノ角ゴ Pro W3"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ヒラギノ角ゴ Pro W3"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ヒラギノ角ゴ Pro W3"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ctrTitle"/>
          </p:nvPr>
        </p:nvSpPr>
        <p:spPr bwMode="auto">
          <a:xfrm>
            <a:off x="452438" y="1412875"/>
            <a:ext cx="7772400" cy="9366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Aft>
                <a:spcPct val="0"/>
              </a:spcAft>
            </a:pPr>
            <a:r>
              <a:rPr lang="es-ES_tradnl" sz="3200" b="1" dirty="0" smtClean="0">
                <a:solidFill>
                  <a:srgbClr val="FFFFFF"/>
                </a:solidFill>
                <a:latin typeface="Verdana" pitchFamily="34" charset="0"/>
                <a:ea typeface="ヒラギノ角ゴ Pro W3"/>
                <a:cs typeface="ヒラギノ角ゴ Pro W3"/>
                <a:sym typeface="Verdana Bold" charset="0"/>
              </a:rPr>
              <a:t>Impulso Competitivo</a:t>
            </a:r>
            <a:br>
              <a:rPr lang="es-ES_tradnl" sz="3200" b="1" dirty="0" smtClean="0">
                <a:solidFill>
                  <a:srgbClr val="FFFFFF"/>
                </a:solidFill>
                <a:latin typeface="Verdana" pitchFamily="34" charset="0"/>
                <a:ea typeface="ヒラギノ角ゴ Pro W3"/>
                <a:cs typeface="ヒラギノ角ゴ Pro W3"/>
                <a:sym typeface="Verdana Bold" charset="0"/>
              </a:rPr>
            </a:br>
            <a:r>
              <a:rPr lang="es-ES_tradnl" sz="3200" b="1" dirty="0" smtClean="0">
                <a:solidFill>
                  <a:srgbClr val="FFFFFF"/>
                </a:solidFill>
                <a:latin typeface="Verdana" pitchFamily="34" charset="0"/>
                <a:ea typeface="ヒラギノ角ゴ Pro W3"/>
                <a:cs typeface="ヒラギノ角ゴ Pro W3"/>
                <a:sym typeface="Verdana Bold" charset="0"/>
              </a:rPr>
              <a:t>Servicio Agrícola y Ganadero</a:t>
            </a:r>
          </a:p>
        </p:txBody>
      </p:sp>
      <p:sp>
        <p:nvSpPr>
          <p:cNvPr id="30723" name="Subtitle 2"/>
          <p:cNvSpPr>
            <a:spLocks noGrp="1"/>
          </p:cNvSpPr>
          <p:nvPr>
            <p:ph type="subTitle" idx="1"/>
          </p:nvPr>
        </p:nvSpPr>
        <p:spPr bwMode="auto">
          <a:xfrm>
            <a:off x="457200" y="2400300"/>
            <a:ext cx="77724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Aft>
                <a:spcPct val="0"/>
              </a:spcAft>
              <a:buFont typeface="Arial" pitchFamily="34" charset="0"/>
              <a:buNone/>
            </a:pPr>
            <a:r>
              <a:rPr lang="es-ES_tradnl" sz="2400" dirty="0" smtClean="0">
                <a:solidFill>
                  <a:srgbClr val="FFFFFF"/>
                </a:solidFill>
                <a:latin typeface="Verdana" pitchFamily="34" charset="0"/>
                <a:ea typeface="ヒラギノ角ゴ Pro W3"/>
                <a:cs typeface="ヒラギノ角ゴ Pro W3"/>
                <a:sym typeface="Verdana" pitchFamily="34" charset="0"/>
              </a:rPr>
              <a:t>Mesa Internacional</a:t>
            </a:r>
            <a:endParaRPr lang="es-ES_tradnl" sz="1800" dirty="0" smtClean="0">
              <a:solidFill>
                <a:srgbClr val="FFFFFF"/>
              </a:solidFill>
              <a:latin typeface="Verdana" pitchFamily="34" charset="0"/>
              <a:ea typeface="ヒラギノ角ゴ Pro W3"/>
              <a:cs typeface="ヒラギノ角ゴ Pro W3"/>
              <a:sym typeface="Verdana" pitchFamily="34" charset="0"/>
            </a:endParaRPr>
          </a:p>
          <a:p>
            <a:pPr fontAlgn="base">
              <a:spcAft>
                <a:spcPct val="0"/>
              </a:spcAft>
              <a:buFont typeface="Arial" pitchFamily="34" charset="0"/>
              <a:buNone/>
            </a:pPr>
            <a:endParaRPr lang="es-ES_tradnl" sz="2400" dirty="0" smtClean="0">
              <a:solidFill>
                <a:srgbClr val="FFFFFF"/>
              </a:solidFill>
              <a:latin typeface="Verdana" pitchFamily="34" charset="0"/>
              <a:ea typeface="ヒラギノ角ゴ Pro W3"/>
              <a:cs typeface="ヒラギノ角ゴ Pro W3"/>
              <a:sym typeface="Verdana" pitchFamily="34" charset="0"/>
            </a:endParaRPr>
          </a:p>
          <a:p>
            <a:pPr fontAlgn="base">
              <a:spcAft>
                <a:spcPct val="0"/>
              </a:spcAft>
              <a:buFont typeface="Arial" pitchFamily="34" charset="0"/>
              <a:buNone/>
            </a:pPr>
            <a:endParaRPr lang="en-US" sz="2400" dirty="0" smtClean="0">
              <a:solidFill>
                <a:srgbClr val="FFFFFF"/>
              </a:solidFill>
              <a:ea typeface="ヒラギノ角ゴ Pro W3"/>
              <a:cs typeface="ヒラギノ角ゴ Pro W3"/>
            </a:endParaRPr>
          </a:p>
        </p:txBody>
      </p:sp>
    </p:spTree>
    <p:extLst>
      <p:ext uri="{BB962C8B-B14F-4D97-AF65-F5344CB8AC3E}">
        <p14:creationId xmlns:p14="http://schemas.microsoft.com/office/powerpoint/2010/main" val="257044674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1 Título"/>
          <p:cNvSpPr>
            <a:spLocks noGrp="1"/>
          </p:cNvSpPr>
          <p:nvPr>
            <p:ph type="title"/>
          </p:nvPr>
        </p:nvSpPr>
        <p:spPr>
          <a:xfrm>
            <a:off x="467544" y="0"/>
            <a:ext cx="8229600" cy="1143000"/>
          </a:xfrm>
        </p:spPr>
        <p:txBody>
          <a:bodyPr>
            <a:normAutofit/>
          </a:bodyPr>
          <a:lstStyle/>
          <a:p>
            <a:pPr algn="ctr"/>
            <a:r>
              <a:rPr lang="es-CL" sz="2700" b="1" dirty="0">
                <a:solidFill>
                  <a:srgbClr val="006CB7"/>
                </a:solidFill>
                <a:latin typeface="Verdana" pitchFamily="34" charset="0"/>
                <a:ea typeface="+mn-ea"/>
                <a:cs typeface="+mn-cs"/>
              </a:rPr>
              <a:t>MESA INTERNACIONAL</a:t>
            </a:r>
            <a:r>
              <a:rPr lang="es-CL" b="1" dirty="0" smtClean="0">
                <a:latin typeface="Verdana" pitchFamily="34" charset="0"/>
                <a:ea typeface="ヒラギノ角ゴ Pro W3"/>
                <a:cs typeface="Verdana" pitchFamily="34" charset="0"/>
              </a:rPr>
              <a:t/>
            </a:r>
            <a:br>
              <a:rPr lang="es-CL" b="1" dirty="0" smtClean="0">
                <a:latin typeface="Verdana" pitchFamily="34" charset="0"/>
                <a:ea typeface="ヒラギノ角ゴ Pro W3"/>
                <a:cs typeface="Verdana" pitchFamily="34" charset="0"/>
              </a:rPr>
            </a:br>
            <a:endParaRPr lang="es-CL" b="1" dirty="0" smtClean="0">
              <a:latin typeface="Verdana" pitchFamily="34" charset="0"/>
              <a:ea typeface="ヒラギノ角ゴ Pro W3"/>
              <a:cs typeface="Verdana" pitchFamily="34" charset="0"/>
            </a:endParaRPr>
          </a:p>
        </p:txBody>
      </p:sp>
      <p:sp>
        <p:nvSpPr>
          <p:cNvPr id="49155" name="Footer Placeholder 10"/>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r>
              <a:rPr lang="en-US">
                <a:solidFill>
                  <a:prstClr val="black"/>
                </a:solidFill>
                <a:latin typeface="Verdana" pitchFamily="34" charset="0"/>
              </a:rPr>
              <a:t>Gobierno de Chile | Ministerio de Agricultura</a:t>
            </a:r>
          </a:p>
        </p:txBody>
      </p:sp>
      <p:pic>
        <p:nvPicPr>
          <p:cNvPr id="49156" name="4 Image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91238" y="5951538"/>
            <a:ext cx="2206625"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6" name="5 Tabla"/>
          <p:cNvGraphicFramePr>
            <a:graphicFrameLocks noGrp="1"/>
          </p:cNvGraphicFramePr>
          <p:nvPr>
            <p:extLst>
              <p:ext uri="{D42A27DB-BD31-4B8C-83A1-F6EECF244321}">
                <p14:modId xmlns:p14="http://schemas.microsoft.com/office/powerpoint/2010/main" val="2516630899"/>
              </p:ext>
            </p:extLst>
          </p:nvPr>
        </p:nvGraphicFramePr>
        <p:xfrm>
          <a:off x="1187624" y="1052736"/>
          <a:ext cx="6696744" cy="4608512"/>
        </p:xfrm>
        <a:graphic>
          <a:graphicData uri="http://schemas.openxmlformats.org/drawingml/2006/table">
            <a:tbl>
              <a:tblPr>
                <a:tableStyleId>{5C22544A-7EE6-4342-B048-85BDC9FD1C3A}</a:tableStyleId>
              </a:tblPr>
              <a:tblGrid>
                <a:gridCol w="1584176"/>
                <a:gridCol w="5112568"/>
              </a:tblGrid>
              <a:tr h="391595">
                <a:tc>
                  <a:txBody>
                    <a:bodyPr/>
                    <a:lstStyle/>
                    <a:p>
                      <a:pPr algn="ctr" fontAlgn="b"/>
                      <a:r>
                        <a:rPr lang="es-CL" sz="1800" b="1" u="none" strike="noStrike" dirty="0">
                          <a:effectLst/>
                        </a:rPr>
                        <a:t>ESTADO</a:t>
                      </a:r>
                      <a:endParaRPr lang="es-CL" sz="1800" b="1" i="0" u="none" strike="noStrike" dirty="0">
                        <a:solidFill>
                          <a:srgbClr val="366092"/>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b"/>
                      <a:r>
                        <a:rPr lang="es-CL" sz="1800" b="1" u="none" strike="noStrike" dirty="0">
                          <a:effectLst/>
                        </a:rPr>
                        <a:t>MEDIDA</a:t>
                      </a:r>
                      <a:endParaRPr lang="es-CL" sz="1800" b="1" i="0" u="none" strike="noStrike" dirty="0">
                        <a:solidFill>
                          <a:srgbClr val="366092"/>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1932538">
                <a:tc>
                  <a:txBody>
                    <a:bodyPr/>
                    <a:lstStyle/>
                    <a:p>
                      <a:pPr algn="ctr" fontAlgn="ctr"/>
                      <a:r>
                        <a:rPr lang="es-CL" sz="1800" b="1" u="none" strike="noStrike" dirty="0">
                          <a:effectLst/>
                        </a:rPr>
                        <a:t>Implementada</a:t>
                      </a:r>
                      <a:endParaRPr lang="es-CL" sz="1800" b="1" i="0" u="none" strike="noStrike" dirty="0">
                        <a:solidFill>
                          <a:srgbClr val="366092"/>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fontAlgn="ctr"/>
                      <a:r>
                        <a:rPr lang="es-CL" sz="1800" u="none" strike="noStrike" dirty="0">
                          <a:effectLst/>
                        </a:rPr>
                        <a:t>Inspección puertos </a:t>
                      </a:r>
                      <a:r>
                        <a:rPr lang="es-CL" sz="1800" u="none" strike="noStrike" dirty="0" smtClean="0">
                          <a:effectLst/>
                        </a:rPr>
                        <a:t>intermedios</a:t>
                      </a:r>
                    </a:p>
                    <a:p>
                      <a:pPr marL="0" marR="0" indent="0" algn="ctr" defTabSz="457200" rtl="0" eaLnBrk="1" fontAlgn="ctr" latinLnBrk="0" hangingPunct="1">
                        <a:lnSpc>
                          <a:spcPct val="100000"/>
                        </a:lnSpc>
                        <a:spcBef>
                          <a:spcPts val="0"/>
                        </a:spcBef>
                        <a:spcAft>
                          <a:spcPts val="0"/>
                        </a:spcAft>
                        <a:buClrTx/>
                        <a:buSzTx/>
                        <a:buFontTx/>
                        <a:buNone/>
                        <a:tabLst/>
                        <a:defRPr/>
                      </a:pPr>
                      <a:r>
                        <a:rPr lang="es-CL" sz="1800" u="none" strike="noStrike" dirty="0" smtClean="0">
                          <a:effectLst/>
                        </a:rPr>
                        <a:t>Pasos fronterizos: Dotación e Infraestructura</a:t>
                      </a:r>
                      <a:endParaRPr lang="es-CL" sz="1800" b="0" i="0" u="none" strike="noStrike" dirty="0" smtClean="0">
                        <a:solidFill>
                          <a:srgbClr val="366092"/>
                        </a:solidFill>
                        <a:effectLst/>
                        <a:latin typeface="+mn-lt"/>
                      </a:endParaRPr>
                    </a:p>
                    <a:p>
                      <a:pPr algn="ctr" fontAlgn="ctr"/>
                      <a:r>
                        <a:rPr lang="es-CL" sz="1800" b="0" i="0" u="none" strike="noStrike" dirty="0" smtClean="0">
                          <a:solidFill>
                            <a:schemeClr val="tx1"/>
                          </a:solidFill>
                          <a:effectLst/>
                          <a:latin typeface="+mn-lt"/>
                        </a:rPr>
                        <a:t>Apertura de </a:t>
                      </a:r>
                      <a:r>
                        <a:rPr lang="es-CL" sz="1800" b="0" i="0" u="none" strike="noStrike" dirty="0" err="1" smtClean="0">
                          <a:solidFill>
                            <a:schemeClr val="tx1"/>
                          </a:solidFill>
                          <a:effectLst/>
                          <a:latin typeface="+mn-lt"/>
                        </a:rPr>
                        <a:t>Store</a:t>
                      </a:r>
                      <a:r>
                        <a:rPr lang="es-CL" sz="1800" b="0" i="0" u="none" strike="noStrike" dirty="0" smtClean="0">
                          <a:solidFill>
                            <a:schemeClr val="tx1"/>
                          </a:solidFill>
                          <a:effectLst/>
                          <a:latin typeface="+mn-lt"/>
                        </a:rPr>
                        <a:t>.</a:t>
                      </a:r>
                    </a:p>
                    <a:p>
                      <a:pPr algn="ctr" fontAlgn="ctr"/>
                      <a:endParaRPr lang="es-CL" sz="1800" b="0" i="0" u="none" strike="noStrike" dirty="0">
                        <a:solidFill>
                          <a:srgbClr val="366092"/>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1536612">
                <a:tc>
                  <a:txBody>
                    <a:bodyPr/>
                    <a:lstStyle/>
                    <a:p>
                      <a:pPr algn="ctr" fontAlgn="ctr"/>
                      <a:r>
                        <a:rPr lang="es-CL" sz="1800" b="1" u="none" strike="noStrike" dirty="0">
                          <a:effectLst/>
                        </a:rPr>
                        <a:t>Corto Plazo</a:t>
                      </a:r>
                      <a:endParaRPr lang="es-CL" sz="1800" b="1" i="0" u="none" strike="noStrike" dirty="0">
                        <a:solidFill>
                          <a:srgbClr val="366092"/>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algn="ctr" fontAlgn="ctr"/>
                      <a:r>
                        <a:rPr lang="es-CL" sz="1800" u="none" strike="noStrike" dirty="0">
                          <a:effectLst/>
                        </a:rPr>
                        <a:t>Horarios de </a:t>
                      </a:r>
                      <a:r>
                        <a:rPr lang="es-CL" sz="1800" u="none" strike="noStrike" dirty="0" smtClean="0">
                          <a:effectLst/>
                        </a:rPr>
                        <a:t>Atención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747767">
                <a:tc>
                  <a:txBody>
                    <a:bodyPr/>
                    <a:lstStyle/>
                    <a:p>
                      <a:pPr algn="ctr" fontAlgn="ctr"/>
                      <a:r>
                        <a:rPr lang="es-CL" sz="1800" b="1" u="none" strike="noStrike" dirty="0">
                          <a:effectLst/>
                        </a:rPr>
                        <a:t>*</a:t>
                      </a:r>
                      <a:endParaRPr lang="es-CL" sz="1800" b="1" i="0" u="none" strike="noStrike" dirty="0">
                        <a:solidFill>
                          <a:srgbClr val="366092"/>
                        </a:solidFill>
                        <a:effectLst/>
                        <a:latin typeface="Calibri"/>
                      </a:endParaRPr>
                    </a:p>
                  </a:txBody>
                  <a:tcPr marL="9525" marR="9525" marT="9525" marB="0" vert="vert27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s-CL" sz="1800" u="none" strike="noStrike" dirty="0">
                          <a:effectLst/>
                        </a:rPr>
                        <a:t>Pasos fronterizos: </a:t>
                      </a:r>
                      <a:r>
                        <a:rPr lang="es-CL" sz="1800" u="none" strike="noStrike" dirty="0" smtClean="0">
                          <a:effectLst/>
                        </a:rPr>
                        <a:t>Operación</a:t>
                      </a:r>
                    </a:p>
                    <a:p>
                      <a:pPr algn="ctr" fontAlgn="ctr"/>
                      <a:r>
                        <a:rPr lang="es-CL" sz="1800" u="none" strike="noStrike" kern="1200" dirty="0" smtClean="0">
                          <a:solidFill>
                            <a:schemeClr val="dk1"/>
                          </a:solidFill>
                          <a:effectLst/>
                          <a:latin typeface="+mn-lt"/>
                          <a:ea typeface="+mn-ea"/>
                          <a:cs typeface="+mn-cs"/>
                        </a:rPr>
                        <a:t>Recepción e inspección de graneles</a:t>
                      </a:r>
                      <a:endParaRPr lang="es-CL" sz="1800" u="none" strike="noStrike" kern="1200" dirty="0">
                        <a:solidFill>
                          <a:schemeClr val="dk1"/>
                        </a:solidFill>
                        <a:effectLst/>
                        <a:latin typeface="+mn-lt"/>
                        <a:ea typeface="+mn-ea"/>
                        <a:cs typeface="+mn-cs"/>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630611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3070406193"/>
              </p:ext>
            </p:extLst>
          </p:nvPr>
        </p:nvGraphicFramePr>
        <p:xfrm>
          <a:off x="323528" y="980728"/>
          <a:ext cx="8095215" cy="5435519"/>
        </p:xfrm>
        <a:graphic>
          <a:graphicData uri="http://schemas.openxmlformats.org/drawingml/2006/table">
            <a:tbl>
              <a:tblPr firstRow="1" bandRow="1">
                <a:tableStyleId>{5C22544A-7EE6-4342-B048-85BDC9FD1C3A}</a:tableStyleId>
              </a:tblPr>
              <a:tblGrid>
                <a:gridCol w="1872208"/>
                <a:gridCol w="3024336"/>
                <a:gridCol w="1512168"/>
                <a:gridCol w="1686503"/>
              </a:tblGrid>
              <a:tr h="417749">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3021069">
                <a:tc>
                  <a:txBody>
                    <a:bodyPr/>
                    <a:lstStyle/>
                    <a:p>
                      <a:pPr marL="0" algn="ctr" defTabSz="457200" rtl="0" eaLnBrk="1" fontAlgn="t" latinLnBrk="0" hangingPunct="1"/>
                      <a:r>
                        <a:rPr lang="es-ES" sz="1600" b="0" i="0" u="none" strike="noStrike" kern="1200" dirty="0">
                          <a:solidFill>
                            <a:srgbClr val="000000"/>
                          </a:solidFill>
                          <a:effectLst/>
                          <a:latin typeface="Calibri"/>
                          <a:ea typeface="+mn-ea"/>
                          <a:cs typeface="+mn-cs"/>
                        </a:rPr>
                        <a:t>Implementación de medidas para utilizar de mejor manera el horario hábil sobre la base de los resultados del estudio </a:t>
                      </a:r>
                      <a:r>
                        <a:rPr lang="es-ES" sz="1600" b="0" i="0" u="none" strike="noStrike" kern="1200" dirty="0" smtClean="0">
                          <a:solidFill>
                            <a:srgbClr val="000000"/>
                          </a:solidFill>
                          <a:effectLst/>
                          <a:latin typeface="Calibri"/>
                          <a:ea typeface="+mn-ea"/>
                          <a:cs typeface="+mn-cs"/>
                        </a:rPr>
                        <a:t>trazabilidad en PTLA.</a:t>
                      </a:r>
                      <a:endParaRPr lang="es-ES" sz="1600" b="0" i="0" u="none" strike="noStrike" kern="1200" dirty="0">
                        <a:solidFill>
                          <a:srgbClr val="000000"/>
                        </a:solidFill>
                        <a:effectLst/>
                        <a:latin typeface="Calibri"/>
                        <a:ea typeface="+mn-ea"/>
                        <a:cs typeface="+mn-cs"/>
                      </a:endParaRPr>
                    </a:p>
                  </a:txBody>
                  <a:tcPr marL="9525" marR="9525" marT="9525" marB="0" anchor="ctr"/>
                </a:tc>
                <a:tc>
                  <a:txBody>
                    <a:bodyPr/>
                    <a:lstStyle/>
                    <a:p>
                      <a:pPr marL="0" algn="ctr" defTabSz="457200" rtl="0" eaLnBrk="1" fontAlgn="t" latinLnBrk="0" hangingPunct="1"/>
                      <a:endParaRPr lang="es-ES" sz="1600" b="0" i="0" u="none" strike="noStrike" kern="1200" baseline="0" dirty="0" smtClean="0">
                        <a:solidFill>
                          <a:srgbClr val="000000"/>
                        </a:solidFill>
                        <a:effectLst/>
                        <a:latin typeface="Calibri"/>
                        <a:ea typeface="+mn-ea"/>
                        <a:cs typeface="+mn-cs"/>
                      </a:endParaRPr>
                    </a:p>
                    <a:p>
                      <a:pPr marL="0" algn="just" defTabSz="457200" rtl="0" eaLnBrk="1" fontAlgn="t" latinLnBrk="0" hangingPunct="1"/>
                      <a:r>
                        <a:rPr lang="es-CL" sz="1400" b="0" i="0" u="none" strike="noStrike" kern="1200" baseline="0" dirty="0" smtClean="0">
                          <a:solidFill>
                            <a:srgbClr val="000000"/>
                          </a:solidFill>
                          <a:effectLst/>
                          <a:latin typeface="+mn-lt"/>
                          <a:ea typeface="+mn-ea"/>
                          <a:cs typeface="+mn-cs"/>
                        </a:rPr>
                        <a:t>El día 16 de agosto  se realizó reunión de la Mesa Público-Privada no ampliada en PTLA con el objeto de analizar una de las propuestas en específico y que se refiere a la liberación de carga en Libertadores .</a:t>
                      </a:r>
                    </a:p>
                    <a:p>
                      <a:pPr marL="0" algn="just" defTabSz="457200" rtl="0" eaLnBrk="1" fontAlgn="t" latinLnBrk="0" hangingPunct="1"/>
                      <a:r>
                        <a:rPr lang="es-ES" sz="1400" b="0" i="0" u="none" strike="noStrike" kern="1200" baseline="0" dirty="0" smtClean="0">
                          <a:solidFill>
                            <a:srgbClr val="000000"/>
                          </a:solidFill>
                          <a:effectLst/>
                          <a:latin typeface="Calibri"/>
                          <a:ea typeface="+mn-ea"/>
                          <a:cs typeface="+mn-cs"/>
                        </a:rPr>
                        <a:t>El representante de la Dirección Nacional de SNA, explicó que la solicitud será analizada pero que deberá esperar el resultado de estudio técnico.  Se acuerda levantar un documento con las propuestas de las mesas de trabajo que sirva para presentar en las instancias que corresponda.</a:t>
                      </a:r>
                    </a:p>
                    <a:p>
                      <a:pPr marL="0" algn="ctr" defTabSz="457200" rtl="0" eaLnBrk="1" fontAlgn="t" latinLnBrk="0" hangingPunct="1"/>
                      <a:endParaRPr lang="es-ES" sz="1400" b="0" i="0" u="none" strike="noStrike" kern="1200" baseline="0" dirty="0" smtClean="0">
                        <a:solidFill>
                          <a:srgbClr val="000000"/>
                        </a:solidFill>
                        <a:effectLst/>
                        <a:latin typeface="Calibri"/>
                        <a:ea typeface="+mn-ea"/>
                        <a:cs typeface="+mn-cs"/>
                      </a:endParaRPr>
                    </a:p>
                    <a:p>
                      <a:pPr marL="0" algn="just" defTabSz="457200" rtl="0" eaLnBrk="1" fontAlgn="t" latinLnBrk="0" hangingPunct="1"/>
                      <a:r>
                        <a:rPr lang="es-ES" sz="1400" b="0" i="0" u="none" strike="noStrike" kern="1200" baseline="0" dirty="0" smtClean="0">
                          <a:solidFill>
                            <a:srgbClr val="000000"/>
                          </a:solidFill>
                          <a:effectLst/>
                          <a:latin typeface="Calibri"/>
                          <a:ea typeface="+mn-ea"/>
                          <a:cs typeface="+mn-cs"/>
                        </a:rPr>
                        <a:t>Se realizó reunión con </a:t>
                      </a:r>
                      <a:r>
                        <a:rPr lang="es-ES" sz="1400" b="0" i="0" u="none" strike="noStrike" kern="1200" baseline="0" dirty="0" err="1" smtClean="0">
                          <a:solidFill>
                            <a:srgbClr val="000000"/>
                          </a:solidFill>
                          <a:effectLst/>
                          <a:latin typeface="Calibri"/>
                          <a:ea typeface="+mn-ea"/>
                          <a:cs typeface="+mn-cs"/>
                        </a:rPr>
                        <a:t>gerenta</a:t>
                      </a:r>
                      <a:r>
                        <a:rPr lang="es-ES" sz="1400" b="0" i="0" u="none" strike="noStrike" kern="1200" baseline="0" dirty="0" smtClean="0">
                          <a:solidFill>
                            <a:srgbClr val="000000"/>
                          </a:solidFill>
                          <a:effectLst/>
                          <a:latin typeface="Calibri"/>
                          <a:ea typeface="+mn-ea"/>
                          <a:cs typeface="+mn-cs"/>
                        </a:rPr>
                        <a:t> de </a:t>
                      </a:r>
                      <a:r>
                        <a:rPr lang="es-ES" sz="1400" b="0" i="0" u="none" strike="noStrike" kern="1200" baseline="0" dirty="0" err="1" smtClean="0">
                          <a:solidFill>
                            <a:srgbClr val="000000"/>
                          </a:solidFill>
                          <a:effectLst/>
                          <a:latin typeface="Calibri"/>
                          <a:ea typeface="+mn-ea"/>
                          <a:cs typeface="+mn-cs"/>
                        </a:rPr>
                        <a:t>Colsa</a:t>
                      </a:r>
                      <a:r>
                        <a:rPr lang="es-ES" sz="1400" b="0" i="0" u="none" strike="noStrike" kern="1200" baseline="0" dirty="0" smtClean="0">
                          <a:solidFill>
                            <a:srgbClr val="000000"/>
                          </a:solidFill>
                          <a:effectLst/>
                          <a:latin typeface="Calibri"/>
                          <a:ea typeface="+mn-ea"/>
                          <a:cs typeface="+mn-cs"/>
                        </a:rPr>
                        <a:t> (comunidad logística San Antonio) se solicito incluir al SAG en el comité técnico de </a:t>
                      </a:r>
                      <a:r>
                        <a:rPr lang="es-ES" sz="1400" b="0" i="0" u="none" strike="noStrike" kern="1200" baseline="0" dirty="0" err="1" smtClean="0">
                          <a:solidFill>
                            <a:srgbClr val="000000"/>
                          </a:solidFill>
                          <a:effectLst/>
                          <a:latin typeface="Calibri"/>
                          <a:ea typeface="+mn-ea"/>
                          <a:cs typeface="+mn-cs"/>
                        </a:rPr>
                        <a:t>Colsa</a:t>
                      </a:r>
                      <a:r>
                        <a:rPr lang="es-ES" sz="1400" b="0" i="0" u="none" strike="noStrike" kern="1200" baseline="0" dirty="0" smtClean="0">
                          <a:solidFill>
                            <a:srgbClr val="000000"/>
                          </a:solidFill>
                          <a:effectLst/>
                          <a:latin typeface="Calibri"/>
                          <a:ea typeface="+mn-ea"/>
                          <a:cs typeface="+mn-cs"/>
                        </a:rPr>
                        <a:t> y así incluir los temas pendientes del ámbito marítimo como tratamientos cuarentenarios a la gira y horarios de atención.</a:t>
                      </a:r>
                    </a:p>
                  </a:txBody>
                  <a:tcPr marL="9525" marR="9525" marT="9525" marB="0"/>
                </a:tc>
                <a:tc>
                  <a:txBody>
                    <a:bodyPr/>
                    <a:lstStyle/>
                    <a:p>
                      <a:pPr marL="0" algn="ctr" defTabSz="457200" rtl="0" eaLnBrk="1" fontAlgn="t" latinLnBrk="0" hangingPunct="1"/>
                      <a:endParaRPr lang="es-ES" sz="1600" b="0" i="0" u="none" strike="noStrike" kern="1200" baseline="0" dirty="0" smtClean="0">
                        <a:solidFill>
                          <a:srgbClr val="000000"/>
                        </a:solidFill>
                        <a:effectLst/>
                        <a:latin typeface="Calibri"/>
                        <a:ea typeface="+mn-ea"/>
                        <a:cs typeface="+mn-cs"/>
                      </a:endParaRPr>
                    </a:p>
                    <a:p>
                      <a:pPr marL="0" algn="ctr" defTabSz="457200" rtl="0" eaLnBrk="1" fontAlgn="t" latinLnBrk="0" hangingPunct="1"/>
                      <a:r>
                        <a:rPr lang="es-ES" sz="1400" b="0" i="0" u="none" strike="noStrike" kern="1200" baseline="0" dirty="0" smtClean="0">
                          <a:solidFill>
                            <a:srgbClr val="000000"/>
                          </a:solidFill>
                          <a:effectLst/>
                          <a:latin typeface="Calibri"/>
                          <a:ea typeface="+mn-ea"/>
                          <a:cs typeface="+mn-cs"/>
                        </a:rPr>
                        <a:t>Próxima reunión mesa público- privada ampliada fecha pendiente.</a:t>
                      </a:r>
                      <a:endParaRPr lang="es-ES" sz="1600" b="0" i="0" u="none" strike="noStrike" kern="1200" baseline="0" dirty="0" smtClean="0">
                        <a:solidFill>
                          <a:srgbClr val="000000"/>
                        </a:solidFill>
                        <a:effectLst/>
                        <a:latin typeface="Calibri"/>
                        <a:ea typeface="+mn-ea"/>
                        <a:cs typeface="+mn-cs"/>
                      </a:endParaRPr>
                    </a:p>
                    <a:p>
                      <a:pPr marL="0" algn="ctr" defTabSz="457200" rtl="0" eaLnBrk="1" fontAlgn="t" latinLnBrk="0" hangingPunct="1"/>
                      <a:endParaRPr lang="es-ES" sz="1600" b="0" i="0" u="none" strike="noStrike" kern="1200" baseline="0" dirty="0" smtClean="0">
                        <a:solidFill>
                          <a:srgbClr val="000000"/>
                        </a:solidFill>
                        <a:effectLst/>
                        <a:latin typeface="Calibri"/>
                        <a:ea typeface="+mn-ea"/>
                        <a:cs typeface="+mn-cs"/>
                      </a:endParaRPr>
                    </a:p>
                    <a:p>
                      <a:pPr marL="0" algn="ctr" defTabSz="457200" rtl="0" eaLnBrk="1" fontAlgn="t" latinLnBrk="0" hangingPunct="1"/>
                      <a:endParaRPr lang="es-ES" sz="1600" b="0" i="0" u="none" strike="noStrike" kern="1200" baseline="0" dirty="0" smtClean="0">
                        <a:solidFill>
                          <a:srgbClr val="000000"/>
                        </a:solidFill>
                        <a:effectLst/>
                        <a:latin typeface="Calibri"/>
                        <a:ea typeface="+mn-ea"/>
                        <a:cs typeface="+mn-cs"/>
                      </a:endParaRPr>
                    </a:p>
                    <a:p>
                      <a:pPr marL="0" algn="ctr" defTabSz="457200" rtl="0" eaLnBrk="1" fontAlgn="t" latinLnBrk="0" hangingPunct="1"/>
                      <a:endParaRPr lang="es-ES" sz="1600" b="0" i="0" u="none" strike="noStrike" kern="1200" baseline="0" dirty="0" smtClean="0">
                        <a:solidFill>
                          <a:srgbClr val="000000"/>
                        </a:solidFill>
                        <a:effectLst/>
                        <a:latin typeface="Calibri"/>
                        <a:ea typeface="+mn-ea"/>
                        <a:cs typeface="+mn-cs"/>
                      </a:endParaRPr>
                    </a:p>
                    <a:p>
                      <a:pPr marL="0" algn="ctr" defTabSz="457200" rtl="0" eaLnBrk="1" fontAlgn="t" latinLnBrk="0" hangingPunct="1"/>
                      <a:endParaRPr lang="es-ES" sz="1400" b="0" i="0" u="none" strike="noStrike" kern="1200" baseline="0" dirty="0" smtClean="0">
                        <a:solidFill>
                          <a:srgbClr val="000000"/>
                        </a:solidFill>
                        <a:effectLst/>
                        <a:latin typeface="Calibri"/>
                        <a:ea typeface="+mn-ea"/>
                        <a:cs typeface="+mn-cs"/>
                      </a:endParaRPr>
                    </a:p>
                    <a:p>
                      <a:pPr marL="0" algn="ctr" defTabSz="457200" rtl="0" eaLnBrk="1" fontAlgn="t" latinLnBrk="0" hangingPunct="1"/>
                      <a:endParaRPr lang="es-ES" sz="1400" b="0" i="0" u="none" strike="noStrike" kern="1200" baseline="0" dirty="0" smtClean="0">
                        <a:solidFill>
                          <a:srgbClr val="000000"/>
                        </a:solidFill>
                        <a:effectLst/>
                        <a:latin typeface="Calibri"/>
                        <a:ea typeface="+mn-ea"/>
                        <a:cs typeface="+mn-cs"/>
                      </a:endParaRPr>
                    </a:p>
                    <a:p>
                      <a:pPr marL="0" algn="ctr" defTabSz="457200" rtl="0" eaLnBrk="1" fontAlgn="t" latinLnBrk="0" hangingPunct="1"/>
                      <a:endParaRPr lang="es-ES" sz="1400" b="0" i="0" u="none" strike="noStrike" kern="1200" baseline="0" dirty="0" smtClean="0">
                        <a:solidFill>
                          <a:srgbClr val="000000"/>
                        </a:solidFill>
                        <a:effectLst/>
                        <a:latin typeface="Calibri"/>
                        <a:ea typeface="+mn-ea"/>
                        <a:cs typeface="+mn-cs"/>
                      </a:endParaRPr>
                    </a:p>
                    <a:p>
                      <a:pPr marL="0" algn="ctr" defTabSz="457200" rtl="0" eaLnBrk="1" fontAlgn="t" latinLnBrk="0" hangingPunct="1"/>
                      <a:endParaRPr lang="es-ES" sz="1400" b="0" i="0" u="none" strike="noStrike" kern="1200" baseline="0" dirty="0" smtClean="0">
                        <a:solidFill>
                          <a:srgbClr val="000000"/>
                        </a:solidFill>
                        <a:effectLst/>
                        <a:latin typeface="Calibri"/>
                        <a:ea typeface="+mn-ea"/>
                        <a:cs typeface="+mn-cs"/>
                      </a:endParaRPr>
                    </a:p>
                    <a:p>
                      <a:pPr marL="0" algn="ctr" defTabSz="457200" rtl="0" eaLnBrk="1" fontAlgn="t" latinLnBrk="0" hangingPunct="1"/>
                      <a:endParaRPr lang="es-ES" sz="1400" b="0" i="0" u="none" strike="noStrike" kern="1200" baseline="0" dirty="0" smtClean="0">
                        <a:solidFill>
                          <a:srgbClr val="000000"/>
                        </a:solidFill>
                        <a:effectLst/>
                        <a:latin typeface="Calibri"/>
                        <a:ea typeface="+mn-ea"/>
                        <a:cs typeface="+mn-cs"/>
                      </a:endParaRPr>
                    </a:p>
                    <a:p>
                      <a:pPr marL="0" algn="ctr" defTabSz="457200" rtl="0" eaLnBrk="1" fontAlgn="t" latinLnBrk="0" hangingPunct="1"/>
                      <a:endParaRPr lang="es-ES" sz="1400" b="0" i="0" u="none" strike="noStrike" kern="1200" baseline="0" dirty="0" smtClean="0">
                        <a:solidFill>
                          <a:srgbClr val="000000"/>
                        </a:solidFill>
                        <a:effectLst/>
                        <a:latin typeface="Calibri"/>
                        <a:ea typeface="+mn-ea"/>
                        <a:cs typeface="+mn-cs"/>
                      </a:endParaRPr>
                    </a:p>
                    <a:p>
                      <a:pPr marL="0" algn="ctr" defTabSz="457200" rtl="0" eaLnBrk="1" fontAlgn="t" latinLnBrk="0" hangingPunct="1"/>
                      <a:endParaRPr lang="es-ES" sz="1400" b="0" i="0" u="none" strike="noStrike" kern="1200" baseline="0" dirty="0" smtClean="0">
                        <a:solidFill>
                          <a:srgbClr val="000000"/>
                        </a:solidFill>
                        <a:effectLst/>
                        <a:latin typeface="Calibri"/>
                        <a:ea typeface="+mn-ea"/>
                        <a:cs typeface="+mn-cs"/>
                      </a:endParaRPr>
                    </a:p>
                    <a:p>
                      <a:pPr marL="0" algn="ctr" defTabSz="457200" rtl="0" eaLnBrk="1" fontAlgn="t" latinLnBrk="0" hangingPunct="1"/>
                      <a:r>
                        <a:rPr lang="es-ES" sz="1400" b="0" i="0" u="none" strike="noStrike" kern="1200" baseline="0" dirty="0" smtClean="0">
                          <a:solidFill>
                            <a:srgbClr val="000000"/>
                          </a:solidFill>
                          <a:effectLst/>
                          <a:latin typeface="Calibri"/>
                          <a:ea typeface="+mn-ea"/>
                          <a:cs typeface="+mn-cs"/>
                        </a:rPr>
                        <a:t>Reunión 13 de Diciembre</a:t>
                      </a:r>
                    </a:p>
                    <a:p>
                      <a:pPr marL="0" algn="ctr" defTabSz="457200" rtl="0" eaLnBrk="1" fontAlgn="t" latinLnBrk="0" hangingPunct="1"/>
                      <a:endParaRPr lang="es-ES" sz="1400" b="0" i="0" u="none" strike="noStrike" kern="1200" baseline="0" dirty="0" smtClean="0">
                        <a:solidFill>
                          <a:srgbClr val="000000"/>
                        </a:solidFill>
                        <a:effectLst/>
                        <a:latin typeface="Calibri"/>
                        <a:ea typeface="+mn-ea"/>
                        <a:cs typeface="+mn-cs"/>
                      </a:endParaRPr>
                    </a:p>
                    <a:p>
                      <a:pPr marL="0" algn="ctr" defTabSz="457200" rtl="0" eaLnBrk="1" fontAlgn="t" latinLnBrk="0" hangingPunct="1"/>
                      <a:endParaRPr lang="es-ES" sz="1400" b="0" i="0" u="none" strike="noStrike" kern="1200" baseline="0" dirty="0" smtClean="0">
                        <a:solidFill>
                          <a:srgbClr val="000000"/>
                        </a:solidFill>
                        <a:effectLst/>
                        <a:latin typeface="Calibri"/>
                        <a:ea typeface="+mn-ea"/>
                        <a:cs typeface="+mn-cs"/>
                      </a:endParaRPr>
                    </a:p>
                    <a:p>
                      <a:pPr marL="0" algn="ctr" defTabSz="457200" rtl="0" eaLnBrk="1" fontAlgn="t" latinLnBrk="0" hangingPunct="1"/>
                      <a:endParaRPr lang="es-ES" sz="1400" b="0" i="0" u="none" strike="noStrike" kern="1200" baseline="0" dirty="0" smtClean="0">
                        <a:solidFill>
                          <a:srgbClr val="000000"/>
                        </a:solidFill>
                        <a:effectLst/>
                        <a:latin typeface="Calibri"/>
                        <a:ea typeface="+mn-ea"/>
                        <a:cs typeface="+mn-cs"/>
                      </a:endParaRPr>
                    </a:p>
                    <a:p>
                      <a:pPr marL="0" algn="ctr" defTabSz="457200" rtl="0" eaLnBrk="1" fontAlgn="t" latinLnBrk="0" hangingPunct="1"/>
                      <a:endParaRPr lang="es-ES" sz="1400" b="0" i="0" u="none" strike="noStrike" kern="1200" baseline="0" dirty="0" smtClean="0">
                        <a:solidFill>
                          <a:srgbClr val="000000"/>
                        </a:solidFill>
                        <a:effectLst/>
                        <a:latin typeface="Calibri"/>
                        <a:ea typeface="+mn-ea"/>
                        <a:cs typeface="+mn-cs"/>
                      </a:endParaRPr>
                    </a:p>
                  </a:txBody>
                  <a:tcPr marL="9525" marR="9525" marT="9525" marB="0"/>
                </a:tc>
                <a:tc>
                  <a:txBody>
                    <a:bodyPr/>
                    <a:lstStyle/>
                    <a:p>
                      <a:pPr marL="0" algn="ctr" defTabSz="457200" rtl="0" eaLnBrk="1" fontAlgn="t" latinLnBrk="0" hangingPunct="1"/>
                      <a:endParaRPr lang="es-ES" sz="1600" b="0" i="0" u="none" strike="noStrike" kern="1200" dirty="0" smtClean="0">
                        <a:solidFill>
                          <a:srgbClr val="000000"/>
                        </a:solidFill>
                        <a:effectLst/>
                        <a:latin typeface="Calibri"/>
                        <a:ea typeface="+mn-ea"/>
                        <a:cs typeface="+mn-cs"/>
                      </a:endParaRPr>
                    </a:p>
                    <a:p>
                      <a:pPr marL="0" algn="ctr" defTabSz="457200" rtl="0" eaLnBrk="1" fontAlgn="t" latinLnBrk="0" hangingPunct="1"/>
                      <a:r>
                        <a:rPr lang="es-ES" sz="1400" b="0" i="0" u="none" strike="noStrike" kern="1200" dirty="0" smtClean="0">
                          <a:solidFill>
                            <a:srgbClr val="000000"/>
                          </a:solidFill>
                          <a:effectLst/>
                          <a:latin typeface="Calibri"/>
                          <a:ea typeface="+mn-ea"/>
                          <a:cs typeface="+mn-cs"/>
                        </a:rPr>
                        <a:t>Se trabajará sobre la base de los resultados de las mesas acotándolas en un documento</a:t>
                      </a:r>
                      <a:r>
                        <a:rPr lang="es-ES" sz="1400" b="0" i="0" u="none" strike="noStrike" kern="1200" baseline="0" dirty="0" smtClean="0">
                          <a:solidFill>
                            <a:srgbClr val="000000"/>
                          </a:solidFill>
                          <a:effectLst/>
                          <a:latin typeface="Calibri"/>
                          <a:ea typeface="+mn-ea"/>
                          <a:cs typeface="+mn-cs"/>
                        </a:rPr>
                        <a:t> que deberá ser presentado en reunión</a:t>
                      </a:r>
                      <a:r>
                        <a:rPr lang="es-ES" sz="1400" b="0" i="0" u="none" strike="noStrike" kern="1200" dirty="0" smtClean="0">
                          <a:solidFill>
                            <a:srgbClr val="000000"/>
                          </a:solidFill>
                          <a:effectLst/>
                          <a:latin typeface="Calibri"/>
                          <a:ea typeface="+mn-ea"/>
                          <a:cs typeface="+mn-cs"/>
                        </a:rPr>
                        <a:t>.</a:t>
                      </a:r>
                    </a:p>
                    <a:p>
                      <a:pPr marL="0" algn="ctr" defTabSz="457200" rtl="0" eaLnBrk="1" fontAlgn="t" latinLnBrk="0" hangingPunct="1"/>
                      <a:endParaRPr lang="es-ES" sz="1600" b="0" i="0" u="none" strike="noStrike" kern="1200" dirty="0" smtClean="0">
                        <a:solidFill>
                          <a:srgbClr val="000000"/>
                        </a:solidFill>
                        <a:effectLst/>
                        <a:latin typeface="Calibri"/>
                        <a:ea typeface="+mn-ea"/>
                        <a:cs typeface="+mn-cs"/>
                      </a:endParaRPr>
                    </a:p>
                    <a:p>
                      <a:pPr marL="0" algn="ctr" defTabSz="457200" rtl="0" eaLnBrk="1" fontAlgn="t" latinLnBrk="0" hangingPunct="1"/>
                      <a:endParaRPr lang="es-ES" sz="1600" b="0" i="0" u="none" strike="noStrike" kern="1200" dirty="0" smtClean="0">
                        <a:solidFill>
                          <a:srgbClr val="000000"/>
                        </a:solidFill>
                        <a:effectLst/>
                        <a:latin typeface="Calibri"/>
                        <a:ea typeface="+mn-ea"/>
                        <a:cs typeface="+mn-cs"/>
                      </a:endParaRPr>
                    </a:p>
                    <a:p>
                      <a:pPr marL="0" algn="ctr" defTabSz="457200" rtl="0" eaLnBrk="1" fontAlgn="t" latinLnBrk="0" hangingPunct="1"/>
                      <a:endParaRPr lang="es-ES" sz="1600" b="0" i="0" u="none" strike="noStrike" kern="1200" dirty="0" smtClean="0">
                        <a:solidFill>
                          <a:srgbClr val="000000"/>
                        </a:solidFill>
                        <a:effectLst/>
                        <a:latin typeface="Calibri"/>
                        <a:ea typeface="+mn-ea"/>
                        <a:cs typeface="+mn-cs"/>
                      </a:endParaRPr>
                    </a:p>
                    <a:p>
                      <a:pPr marL="0" algn="ctr" defTabSz="457200" rtl="0" eaLnBrk="1" fontAlgn="t" latinLnBrk="0" hangingPunct="1"/>
                      <a:endParaRPr lang="es-ES" sz="1600" b="0" i="0" u="none" strike="noStrike" kern="1200" dirty="0" smtClean="0">
                        <a:solidFill>
                          <a:srgbClr val="000000"/>
                        </a:solidFill>
                        <a:effectLst/>
                        <a:latin typeface="Calibri"/>
                        <a:ea typeface="+mn-ea"/>
                        <a:cs typeface="+mn-cs"/>
                      </a:endParaRPr>
                    </a:p>
                    <a:p>
                      <a:pPr marL="0" algn="ctr" defTabSz="457200" rtl="0" eaLnBrk="1" fontAlgn="t" latinLnBrk="0" hangingPunct="1"/>
                      <a:endParaRPr lang="es-ES" sz="1600" b="0" i="0" u="none" strike="noStrike" kern="1200" dirty="0" smtClean="0">
                        <a:solidFill>
                          <a:srgbClr val="000000"/>
                        </a:solidFill>
                        <a:effectLst/>
                        <a:latin typeface="Calibri"/>
                        <a:ea typeface="+mn-ea"/>
                        <a:cs typeface="+mn-cs"/>
                      </a:endParaRPr>
                    </a:p>
                    <a:p>
                      <a:pPr marL="0" algn="ctr" defTabSz="457200" rtl="0" eaLnBrk="1" fontAlgn="t" latinLnBrk="0" hangingPunct="1"/>
                      <a:endParaRPr lang="es-ES" sz="1400" b="0" i="0" u="none" strike="noStrike" kern="1200" dirty="0" smtClean="0">
                        <a:solidFill>
                          <a:srgbClr val="000000"/>
                        </a:solidFill>
                        <a:effectLst/>
                        <a:latin typeface="Calibri"/>
                        <a:ea typeface="+mn-ea"/>
                        <a:cs typeface="+mn-cs"/>
                      </a:endParaRPr>
                    </a:p>
                    <a:p>
                      <a:pPr marL="0" algn="ctr" defTabSz="457200" rtl="0" eaLnBrk="1" fontAlgn="t" latinLnBrk="0" hangingPunct="1"/>
                      <a:endParaRPr lang="es-ES" sz="1400" b="0" i="0" u="none" strike="noStrike" kern="1200" dirty="0" smtClean="0">
                        <a:solidFill>
                          <a:srgbClr val="000000"/>
                        </a:solidFill>
                        <a:effectLst/>
                        <a:latin typeface="Calibri"/>
                        <a:ea typeface="+mn-ea"/>
                        <a:cs typeface="+mn-cs"/>
                      </a:endParaRPr>
                    </a:p>
                    <a:p>
                      <a:pPr marL="0" algn="ctr" defTabSz="457200" rtl="0" eaLnBrk="1" fontAlgn="t" latinLnBrk="0" hangingPunct="1"/>
                      <a:endParaRPr lang="es-ES" sz="1400" b="0" i="0" u="none" strike="noStrike" kern="1200" dirty="0" smtClean="0">
                        <a:solidFill>
                          <a:srgbClr val="000000"/>
                        </a:solidFill>
                        <a:effectLst/>
                        <a:latin typeface="Calibri"/>
                        <a:ea typeface="+mn-ea"/>
                        <a:cs typeface="+mn-cs"/>
                      </a:endParaRPr>
                    </a:p>
                    <a:p>
                      <a:pPr marL="0" algn="ctr" defTabSz="457200" rtl="0" eaLnBrk="1" fontAlgn="t" latinLnBrk="0" hangingPunct="1"/>
                      <a:endParaRPr lang="es-ES" sz="1400" b="0" i="0" u="none" strike="noStrike" kern="1200" dirty="0" smtClean="0">
                        <a:solidFill>
                          <a:srgbClr val="000000"/>
                        </a:solidFill>
                        <a:effectLst/>
                        <a:latin typeface="Calibri"/>
                        <a:ea typeface="+mn-ea"/>
                        <a:cs typeface="+mn-cs"/>
                      </a:endParaRPr>
                    </a:p>
                    <a:p>
                      <a:pPr marL="0" algn="ctr" defTabSz="457200" rtl="0" eaLnBrk="1" fontAlgn="t" latinLnBrk="0" hangingPunct="1"/>
                      <a:endParaRPr lang="es-ES" sz="1400" b="0" i="0" u="none" strike="noStrike" kern="1200" dirty="0" smtClean="0">
                        <a:solidFill>
                          <a:srgbClr val="000000"/>
                        </a:solidFill>
                        <a:effectLst/>
                        <a:latin typeface="Calibri"/>
                        <a:ea typeface="+mn-ea"/>
                        <a:cs typeface="+mn-cs"/>
                      </a:endParaRPr>
                    </a:p>
                    <a:p>
                      <a:pPr marL="0" algn="ctr" defTabSz="457200" rtl="0" eaLnBrk="1" fontAlgn="t" latinLnBrk="0" hangingPunct="1"/>
                      <a:endParaRPr lang="es-ES" sz="1400" b="0" i="0" u="none" strike="noStrike" kern="1200" dirty="0" smtClean="0">
                        <a:solidFill>
                          <a:srgbClr val="000000"/>
                        </a:solidFill>
                        <a:effectLst/>
                        <a:latin typeface="Calibri"/>
                        <a:ea typeface="+mn-ea"/>
                        <a:cs typeface="+mn-cs"/>
                      </a:endParaRPr>
                    </a:p>
                    <a:p>
                      <a:pPr marL="0" algn="ctr" defTabSz="457200" rtl="0" eaLnBrk="1" fontAlgn="t" latinLnBrk="0" hangingPunct="1"/>
                      <a:endParaRPr lang="es-ES" sz="1400" b="0" i="0" u="none" strike="noStrike" kern="1200" dirty="0">
                        <a:solidFill>
                          <a:srgbClr val="000000"/>
                        </a:solidFill>
                        <a:effectLst/>
                        <a:latin typeface="Calibri"/>
                        <a:ea typeface="+mn-ea"/>
                        <a:cs typeface="+mn-cs"/>
                      </a:endParaRPr>
                    </a:p>
                  </a:txBody>
                  <a:tcPr marL="9525" marR="9525" marT="9525" marB="0"/>
                </a:tc>
              </a:tr>
              <a:tr h="190887">
                <a:tc>
                  <a:txBody>
                    <a:bodyPr/>
                    <a:lstStyle/>
                    <a:p>
                      <a:endParaRPr lang="es-CL" dirty="0"/>
                    </a:p>
                  </a:txBody>
                  <a:tcPr marL="9525" marR="9525" marT="9525" marB="0" anchor="ctr"/>
                </a:tc>
                <a:tc>
                  <a:txBody>
                    <a:bodyPr/>
                    <a:lstStyle/>
                    <a:p>
                      <a:endParaRPr lang="es-CL" dirty="0"/>
                    </a:p>
                  </a:txBody>
                  <a:tcPr marL="9525" marR="9525" marT="9525" marB="0"/>
                </a:tc>
                <a:tc>
                  <a:txBody>
                    <a:bodyPr/>
                    <a:lstStyle/>
                    <a:p>
                      <a:endParaRPr lang="es-CL" dirty="0"/>
                    </a:p>
                  </a:txBody>
                  <a:tcPr marL="9525" marR="9525" marT="9525" marB="0"/>
                </a:tc>
                <a:tc>
                  <a:txBody>
                    <a:bodyPr/>
                    <a:lstStyle/>
                    <a:p>
                      <a:pPr marL="0" algn="ctr" defTabSz="457200" rtl="0" eaLnBrk="1" fontAlgn="t" latinLnBrk="0" hangingPunct="1"/>
                      <a:r>
                        <a:rPr lang="es-ES" sz="1400" b="0" i="0" u="none" strike="noStrike" kern="1200" baseline="0" dirty="0" smtClean="0">
                          <a:solidFill>
                            <a:srgbClr val="000000"/>
                          </a:solidFill>
                          <a:effectLst/>
                          <a:latin typeface="Calibri"/>
                          <a:ea typeface="+mn-ea"/>
                          <a:cs typeface="+mn-cs"/>
                        </a:rPr>
                        <a:t> </a:t>
                      </a:r>
                      <a:endParaRPr lang="es-ES" sz="1400" b="0" i="0" u="none" strike="noStrike" kern="1200" dirty="0">
                        <a:solidFill>
                          <a:srgbClr val="000000"/>
                        </a:solidFill>
                        <a:effectLst/>
                        <a:latin typeface="Calibri"/>
                        <a:ea typeface="+mn-ea"/>
                        <a:cs typeface="+mn-cs"/>
                      </a:endParaRPr>
                    </a:p>
                  </a:txBody>
                  <a:tcPr marL="9525" marR="9525" marT="9525" marB="0"/>
                </a:tc>
              </a:tr>
            </a:tbl>
          </a:graphicData>
        </a:graphic>
      </p:graphicFrame>
      <p:sp>
        <p:nvSpPr>
          <p:cNvPr id="2" name="1 CuadroTexto"/>
          <p:cNvSpPr txBox="1"/>
          <p:nvPr/>
        </p:nvSpPr>
        <p:spPr>
          <a:xfrm>
            <a:off x="511376" y="404664"/>
            <a:ext cx="6912768" cy="369332"/>
          </a:xfrm>
          <a:prstGeom prst="rect">
            <a:avLst/>
          </a:prstGeom>
          <a:noFill/>
        </p:spPr>
        <p:txBody>
          <a:bodyPr wrap="square" rtlCol="0">
            <a:spAutoFit/>
          </a:bodyPr>
          <a:lstStyle/>
          <a:p>
            <a:r>
              <a:rPr lang="es-CL" b="1" dirty="0" smtClean="0"/>
              <a:t>I.3 (30) Horarios de atención</a:t>
            </a:r>
            <a:endParaRPr lang="es-CL" b="1" dirty="0"/>
          </a:p>
        </p:txBody>
      </p:sp>
    </p:spTree>
    <p:extLst>
      <p:ext uri="{BB962C8B-B14F-4D97-AF65-F5344CB8AC3E}">
        <p14:creationId xmlns:p14="http://schemas.microsoft.com/office/powerpoint/2010/main" val="8940232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738709755"/>
              </p:ext>
            </p:extLst>
          </p:nvPr>
        </p:nvGraphicFramePr>
        <p:xfrm>
          <a:off x="179512" y="1124745"/>
          <a:ext cx="8186173" cy="4104455"/>
        </p:xfrm>
        <a:graphic>
          <a:graphicData uri="http://schemas.openxmlformats.org/drawingml/2006/table">
            <a:tbl>
              <a:tblPr firstRow="1" bandRow="1">
                <a:tableStyleId>{5C22544A-7EE6-4342-B048-85BDC9FD1C3A}</a:tableStyleId>
              </a:tblPr>
              <a:tblGrid>
                <a:gridCol w="2198139"/>
                <a:gridCol w="2273937"/>
                <a:gridCol w="1720612"/>
                <a:gridCol w="1993485"/>
              </a:tblGrid>
              <a:tr h="446807">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3657648">
                <a:tc>
                  <a:txBody>
                    <a:bodyPr/>
                    <a:lstStyle/>
                    <a:p>
                      <a:pPr algn="ctr" fontAlgn="ctr"/>
                      <a:r>
                        <a:rPr lang="es-ES" sz="1400" b="0" i="0" u="none" strike="noStrike" dirty="0" smtClean="0">
                          <a:solidFill>
                            <a:srgbClr val="000000"/>
                          </a:solidFill>
                          <a:effectLst/>
                          <a:latin typeface="+mj-lt"/>
                        </a:rPr>
                        <a:t>Evaluar factibilidad de realizar capacitaciones  a usuarios, con el objeto de realizar inspecciones previas a la inspección SAG, que permitan minimizar</a:t>
                      </a:r>
                      <a:r>
                        <a:rPr lang="es-ES" sz="1400" b="0" i="0" u="none" strike="noStrike" baseline="0" dirty="0" smtClean="0">
                          <a:solidFill>
                            <a:srgbClr val="000000"/>
                          </a:solidFill>
                          <a:effectLst/>
                          <a:latin typeface="+mj-lt"/>
                        </a:rPr>
                        <a:t> el riesgo  de ingreso de plagas y de atrasos en el ingreso a Chile(recepción de naves e ingreso a punto de atraque)</a:t>
                      </a:r>
                      <a:endParaRPr lang="es-ES" sz="1400" b="0" i="0" u="none" strike="noStrike" dirty="0" smtClean="0">
                        <a:solidFill>
                          <a:srgbClr val="000000"/>
                        </a:solidFill>
                        <a:effectLst/>
                        <a:latin typeface="+mj-lt"/>
                      </a:endParaRPr>
                    </a:p>
                  </a:txBody>
                  <a:tcPr marL="9525" marR="9525" marT="9525" marB="0" anchor="ctr"/>
                </a:tc>
                <a:tc>
                  <a:txBody>
                    <a:bodyPr/>
                    <a:lstStyle/>
                    <a:p>
                      <a:pPr marL="0" indent="0" algn="just" fontAlgn="ctr">
                        <a:buFont typeface="Arial" pitchFamily="34" charset="0"/>
                        <a:buNone/>
                      </a:pPr>
                      <a:r>
                        <a:rPr lang="es-ES" sz="1400" b="0" i="0" u="none" strike="noStrike" baseline="0" dirty="0" smtClean="0">
                          <a:solidFill>
                            <a:srgbClr val="000000"/>
                          </a:solidFill>
                          <a:effectLst/>
                          <a:latin typeface="+mj-lt"/>
                        </a:rPr>
                        <a:t>División De </a:t>
                      </a:r>
                      <a:r>
                        <a:rPr lang="es-ES" sz="1400" b="0" i="0" u="none" strike="noStrike" baseline="0" dirty="0" err="1" smtClean="0">
                          <a:solidFill>
                            <a:srgbClr val="000000"/>
                          </a:solidFill>
                          <a:effectLst/>
                          <a:latin typeface="+mj-lt"/>
                        </a:rPr>
                        <a:t>Protec</a:t>
                      </a:r>
                      <a:r>
                        <a:rPr lang="es-ES" sz="1400" b="0" i="0" u="none" strike="noStrike" baseline="0" dirty="0" smtClean="0">
                          <a:solidFill>
                            <a:srgbClr val="000000"/>
                          </a:solidFill>
                          <a:effectLst/>
                          <a:latin typeface="+mj-lt"/>
                        </a:rPr>
                        <a:t>. Agrícola y Forestal evaluó positivamente la idea de capacitar a usuarios. Resolución de Lymantria se encuentra en revisión y debiera estar terminada en este mes. Una vez publicada se coordinará capacitación.</a:t>
                      </a:r>
                    </a:p>
                    <a:p>
                      <a:pPr marL="0" indent="0" algn="just" fontAlgn="ctr">
                        <a:buFont typeface="Arial" pitchFamily="34" charset="0"/>
                        <a:buNone/>
                      </a:pPr>
                      <a:r>
                        <a:rPr lang="es-ES" sz="1400" b="0" i="0" u="none" strike="noStrike" baseline="0" dirty="0" smtClean="0">
                          <a:solidFill>
                            <a:srgbClr val="000000"/>
                          </a:solidFill>
                          <a:effectLst/>
                          <a:latin typeface="+mj-lt"/>
                        </a:rPr>
                        <a:t>No obstante lo anterior, El SAG en esta mesa y en el FAL marítimo ha compartido información relativa a nuevas plagas y los documentos asociados a inspección y nuevos riesgos asociados.</a:t>
                      </a:r>
                    </a:p>
                    <a:p>
                      <a:pPr marL="0" indent="0" algn="ctr" fontAlgn="ctr">
                        <a:buFont typeface="Arial" pitchFamily="34" charset="0"/>
                        <a:buNone/>
                      </a:pPr>
                      <a:endParaRPr lang="es-ES" sz="1400" b="0" i="0" u="none" strike="noStrike" baseline="0" dirty="0" smtClean="0">
                        <a:solidFill>
                          <a:srgbClr val="000000"/>
                        </a:solidFill>
                        <a:effectLst/>
                        <a:latin typeface="+mj-lt"/>
                      </a:endParaRPr>
                    </a:p>
                    <a:p>
                      <a:pPr marL="0" indent="0" algn="ctr" fontAlgn="ctr">
                        <a:buFont typeface="Arial" pitchFamily="34" charset="0"/>
                        <a:buNone/>
                      </a:pPr>
                      <a:endParaRPr lang="es-ES" sz="1400" b="0" i="0" u="none" strike="noStrike" dirty="0">
                        <a:solidFill>
                          <a:srgbClr val="000000"/>
                        </a:solidFill>
                        <a:effectLst/>
                        <a:latin typeface="+mj-lt"/>
                      </a:endParaRPr>
                    </a:p>
                  </a:txBody>
                  <a:tcPr marL="9525" marR="9525" marT="9525" marB="0" anchor="ctr"/>
                </a:tc>
                <a:tc>
                  <a:txBody>
                    <a:bodyPr/>
                    <a:lstStyle/>
                    <a:p>
                      <a:pPr algn="ctr" fontAlgn="ctr"/>
                      <a:r>
                        <a:rPr lang="es-ES" sz="1400" b="0" i="0" u="none" strike="noStrike" kern="1200" baseline="0" smtClean="0">
                          <a:solidFill>
                            <a:srgbClr val="000000"/>
                          </a:solidFill>
                          <a:effectLst/>
                          <a:latin typeface="+mj-lt"/>
                          <a:ea typeface="+mn-ea"/>
                          <a:cs typeface="+mn-cs"/>
                        </a:rPr>
                        <a:t>RESOLUCIÓN PUBLICADA: </a:t>
                      </a:r>
                      <a:r>
                        <a:rPr lang="es-ES" sz="1400" b="0" i="0" u="none" strike="noStrike" kern="1200" baseline="0" dirty="0" smtClean="0">
                          <a:solidFill>
                            <a:srgbClr val="000000"/>
                          </a:solidFill>
                          <a:effectLst/>
                          <a:latin typeface="+mj-lt"/>
                          <a:ea typeface="+mn-ea"/>
                          <a:cs typeface="+mn-cs"/>
                        </a:rPr>
                        <a:t>Diciembre  2012.</a:t>
                      </a:r>
                    </a:p>
                    <a:p>
                      <a:pPr algn="ctr" fontAlgn="ctr"/>
                      <a:endParaRPr lang="es-ES" sz="1400" b="0" i="0" u="none" strike="noStrike" kern="1200" baseline="0" dirty="0" smtClean="0">
                        <a:solidFill>
                          <a:srgbClr val="000000"/>
                        </a:solidFill>
                        <a:effectLst/>
                        <a:latin typeface="+mj-lt"/>
                        <a:ea typeface="+mn-ea"/>
                        <a:cs typeface="+mn-cs"/>
                      </a:endParaRPr>
                    </a:p>
                    <a:p>
                      <a:pPr algn="ctr" fontAlgn="ctr"/>
                      <a:endParaRPr lang="es-ES" sz="1400" b="0" i="0" u="none" strike="noStrike" kern="1200" baseline="0" dirty="0" smtClean="0">
                        <a:solidFill>
                          <a:srgbClr val="000000"/>
                        </a:solidFill>
                        <a:effectLst/>
                        <a:latin typeface="+mj-lt"/>
                        <a:ea typeface="+mn-ea"/>
                        <a:cs typeface="+mn-cs"/>
                      </a:endParaRPr>
                    </a:p>
                    <a:p>
                      <a:pPr algn="ctr" fontAlgn="ctr"/>
                      <a:endParaRPr lang="es-ES" sz="1400" b="0" i="0" u="none" strike="noStrike" kern="1200" baseline="0" dirty="0">
                        <a:solidFill>
                          <a:srgbClr val="000000"/>
                        </a:solidFill>
                        <a:effectLst/>
                        <a:latin typeface="+mj-lt"/>
                        <a:ea typeface="+mn-ea"/>
                        <a:cs typeface="+mn-cs"/>
                      </a:endParaRPr>
                    </a:p>
                  </a:txBody>
                  <a:tcPr marL="9525" marR="9525" marT="9525" marB="0" anchor="ctr"/>
                </a:tc>
                <a:tc>
                  <a:txBody>
                    <a:bodyPr/>
                    <a:lstStyle/>
                    <a:p>
                      <a:pPr algn="ctr"/>
                      <a:endParaRPr lang="es-CL" sz="1400" dirty="0" smtClean="0">
                        <a:latin typeface="+mj-lt"/>
                      </a:endParaRPr>
                    </a:p>
                    <a:p>
                      <a:pPr algn="ctr"/>
                      <a:r>
                        <a:rPr lang="es-CL" sz="1400" dirty="0" smtClean="0">
                          <a:latin typeface="+mj-lt"/>
                        </a:rPr>
                        <a:t>Mesa de</a:t>
                      </a:r>
                      <a:r>
                        <a:rPr lang="es-CL" sz="1400" baseline="0" dirty="0" smtClean="0">
                          <a:latin typeface="+mj-lt"/>
                        </a:rPr>
                        <a:t> trabajo COLSA  es una instancia para levantar diagnostico de problemas relacionados con tratamientos cuarentenarios a naves .</a:t>
                      </a:r>
                      <a:endParaRPr lang="es-CL" sz="1400" dirty="0" smtClean="0">
                        <a:latin typeface="+mj-lt"/>
                      </a:endParaRPr>
                    </a:p>
                    <a:p>
                      <a:pPr algn="ctr"/>
                      <a:endParaRPr lang="es-CL" sz="1400" dirty="0" smtClean="0">
                        <a:latin typeface="+mj-lt"/>
                      </a:endParaRPr>
                    </a:p>
                    <a:p>
                      <a:pPr algn="ctr"/>
                      <a:endParaRPr lang="es-CL" sz="1400" dirty="0" smtClean="0">
                        <a:latin typeface="+mj-lt"/>
                      </a:endParaRPr>
                    </a:p>
                  </a:txBody>
                  <a:tcPr/>
                </a:tc>
              </a:tr>
            </a:tbl>
          </a:graphicData>
        </a:graphic>
      </p:graphicFrame>
      <p:sp>
        <p:nvSpPr>
          <p:cNvPr id="2" name="1 CuadroTexto"/>
          <p:cNvSpPr txBox="1"/>
          <p:nvPr/>
        </p:nvSpPr>
        <p:spPr>
          <a:xfrm>
            <a:off x="179512" y="404664"/>
            <a:ext cx="7128792" cy="369332"/>
          </a:xfrm>
          <a:prstGeom prst="rect">
            <a:avLst/>
          </a:prstGeom>
          <a:noFill/>
        </p:spPr>
        <p:txBody>
          <a:bodyPr wrap="square" rtlCol="0">
            <a:spAutoFit/>
          </a:bodyPr>
          <a:lstStyle/>
          <a:p>
            <a:r>
              <a:rPr lang="es-CL" b="1" dirty="0" smtClean="0"/>
              <a:t>I.5 Recepción e inspección de graneles</a:t>
            </a:r>
            <a:endParaRPr lang="es-CL" b="1" dirty="0"/>
          </a:p>
        </p:txBody>
      </p:sp>
    </p:spTree>
    <p:extLst>
      <p:ext uri="{BB962C8B-B14F-4D97-AF65-F5344CB8AC3E}">
        <p14:creationId xmlns:p14="http://schemas.microsoft.com/office/powerpoint/2010/main" val="26475248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1395195415"/>
              </p:ext>
            </p:extLst>
          </p:nvPr>
        </p:nvGraphicFramePr>
        <p:xfrm>
          <a:off x="323528" y="1052737"/>
          <a:ext cx="7981519" cy="3960440"/>
        </p:xfrm>
        <a:graphic>
          <a:graphicData uri="http://schemas.openxmlformats.org/drawingml/2006/table">
            <a:tbl>
              <a:tblPr firstRow="1" bandRow="1">
                <a:tableStyleId>{5C22544A-7EE6-4342-B048-85BDC9FD1C3A}</a:tableStyleId>
              </a:tblPr>
              <a:tblGrid>
                <a:gridCol w="2143186"/>
                <a:gridCol w="2217088"/>
                <a:gridCol w="1773672"/>
                <a:gridCol w="1847573"/>
              </a:tblGrid>
              <a:tr h="668956">
                <a:tc>
                  <a:txBody>
                    <a:bodyPr/>
                    <a:lstStyle/>
                    <a:p>
                      <a:pPr algn="ctr"/>
                      <a:r>
                        <a:rPr lang="es-CL" sz="1600" dirty="0" smtClean="0"/>
                        <a:t>Compromisos</a:t>
                      </a:r>
                      <a:endParaRPr lang="es-CL" sz="1600" dirty="0"/>
                    </a:p>
                  </a:txBody>
                  <a:tcPr>
                    <a:solidFill>
                      <a:srgbClr val="006CB7"/>
                    </a:solidFill>
                  </a:tcPr>
                </a:tc>
                <a:tc>
                  <a:txBody>
                    <a:bodyPr/>
                    <a:lstStyle/>
                    <a:p>
                      <a:pPr algn="ctr"/>
                      <a:r>
                        <a:rPr lang="es-CL" sz="1600" dirty="0" smtClean="0"/>
                        <a:t>Avances</a:t>
                      </a:r>
                      <a:endParaRPr lang="es-CL" sz="1600" dirty="0"/>
                    </a:p>
                  </a:txBody>
                  <a:tcPr>
                    <a:solidFill>
                      <a:srgbClr val="006CB7"/>
                    </a:solidFill>
                  </a:tcPr>
                </a:tc>
                <a:tc>
                  <a:txBody>
                    <a:bodyPr/>
                    <a:lstStyle/>
                    <a:p>
                      <a:pPr algn="ctr"/>
                      <a:r>
                        <a:rPr lang="es-CL" sz="1600" dirty="0" smtClean="0"/>
                        <a:t>Plazos e Hitos</a:t>
                      </a:r>
                      <a:endParaRPr lang="es-CL" sz="1600" dirty="0"/>
                    </a:p>
                  </a:txBody>
                  <a:tcPr>
                    <a:solidFill>
                      <a:srgbClr val="006CB7"/>
                    </a:solidFill>
                  </a:tcPr>
                </a:tc>
                <a:tc>
                  <a:txBody>
                    <a:bodyPr/>
                    <a:lstStyle/>
                    <a:p>
                      <a:pPr algn="ctr"/>
                      <a:r>
                        <a:rPr lang="es-CL" sz="1600" dirty="0" smtClean="0"/>
                        <a:t>Comentarios</a:t>
                      </a:r>
                      <a:endParaRPr lang="es-CL" sz="1600" dirty="0"/>
                    </a:p>
                  </a:txBody>
                  <a:tcPr>
                    <a:solidFill>
                      <a:srgbClr val="006CB7"/>
                    </a:solidFill>
                  </a:tcPr>
                </a:tc>
              </a:tr>
              <a:tr h="3291484">
                <a:tc>
                  <a:txBody>
                    <a:bodyPr/>
                    <a:lstStyle/>
                    <a:p>
                      <a:pPr algn="ctr" fontAlgn="ctr"/>
                      <a:r>
                        <a:rPr lang="es-ES" sz="1600" b="0" i="0" u="none" strike="noStrike" dirty="0">
                          <a:solidFill>
                            <a:srgbClr val="000000"/>
                          </a:solidFill>
                          <a:effectLst/>
                          <a:latin typeface="+mj-lt"/>
                        </a:rPr>
                        <a:t>Coordinar charla conceptual para explicar las principales plagas y alimentos que no pueden ingresar al país. </a:t>
                      </a:r>
                      <a:endParaRPr lang="es-ES" sz="1600" b="0" i="0" u="none" strike="noStrike" dirty="0" smtClean="0">
                        <a:solidFill>
                          <a:srgbClr val="000000"/>
                        </a:solidFill>
                        <a:effectLst/>
                        <a:latin typeface="+mj-lt"/>
                      </a:endParaRPr>
                    </a:p>
                    <a:p>
                      <a:pPr algn="ctr" fontAlgn="ctr"/>
                      <a:endParaRPr lang="es-ES" sz="1600" b="0" i="0" u="none" strike="noStrike" dirty="0" smtClean="0">
                        <a:solidFill>
                          <a:srgbClr val="000000"/>
                        </a:solidFill>
                        <a:effectLst/>
                        <a:latin typeface="+mj-lt"/>
                      </a:endParaRPr>
                    </a:p>
                    <a:p>
                      <a:pPr algn="ctr" fontAlgn="ctr"/>
                      <a:r>
                        <a:rPr lang="es-ES" sz="1600" b="0" i="0" u="none" strike="noStrike" dirty="0" smtClean="0">
                          <a:solidFill>
                            <a:srgbClr val="000000"/>
                          </a:solidFill>
                          <a:effectLst/>
                          <a:latin typeface="+mj-lt"/>
                        </a:rPr>
                        <a:t>Los</a:t>
                      </a:r>
                      <a:r>
                        <a:rPr lang="es-ES" sz="1600" b="0" i="0" u="none" strike="noStrike" baseline="0" dirty="0" smtClean="0">
                          <a:solidFill>
                            <a:srgbClr val="000000"/>
                          </a:solidFill>
                          <a:effectLst/>
                          <a:latin typeface="+mj-lt"/>
                        </a:rPr>
                        <a:t> g</a:t>
                      </a:r>
                      <a:r>
                        <a:rPr lang="es-ES" sz="1600" b="0" i="0" u="none" strike="noStrike" dirty="0" smtClean="0">
                          <a:solidFill>
                            <a:srgbClr val="000000"/>
                          </a:solidFill>
                          <a:effectLst/>
                          <a:latin typeface="+mj-lt"/>
                        </a:rPr>
                        <a:t>remios </a:t>
                      </a:r>
                      <a:r>
                        <a:rPr lang="es-ES" sz="1600" b="0" i="0" u="none" strike="noStrike" dirty="0">
                          <a:solidFill>
                            <a:srgbClr val="000000"/>
                          </a:solidFill>
                          <a:effectLst/>
                          <a:latin typeface="+mj-lt"/>
                        </a:rPr>
                        <a:t>se comprometen a indicar fecha y lugar en que pueden desarrollarse estas charlas.</a:t>
                      </a:r>
                    </a:p>
                  </a:txBody>
                  <a:tcPr marL="9525" marR="9525" marT="9525" marB="0" anchor="ctr"/>
                </a:tc>
                <a:tc>
                  <a:txBody>
                    <a:bodyPr/>
                    <a:lstStyle/>
                    <a:p>
                      <a:pPr algn="ctr" fontAlgn="ctr"/>
                      <a:r>
                        <a:rPr lang="es-ES" sz="1400" b="0" i="0" u="none" strike="noStrike" dirty="0" smtClean="0">
                          <a:solidFill>
                            <a:srgbClr val="000000"/>
                          </a:solidFill>
                          <a:effectLst/>
                          <a:latin typeface="+mj-lt"/>
                        </a:rPr>
                        <a:t>Regiones realizaron sus capacitaciones en los plazos propuestos:</a:t>
                      </a:r>
                    </a:p>
                    <a:p>
                      <a:pPr algn="ctr" fontAlgn="ctr"/>
                      <a:r>
                        <a:rPr lang="es-ES" sz="1400" b="0" i="0" u="none" strike="noStrike" dirty="0" smtClean="0">
                          <a:solidFill>
                            <a:srgbClr val="000000"/>
                          </a:solidFill>
                          <a:effectLst/>
                          <a:latin typeface="+mj-lt"/>
                        </a:rPr>
                        <a:t>Región</a:t>
                      </a:r>
                      <a:r>
                        <a:rPr lang="es-ES" sz="1400" b="0" i="0" u="none" strike="noStrike" baseline="0" dirty="0" smtClean="0">
                          <a:solidFill>
                            <a:srgbClr val="000000"/>
                          </a:solidFill>
                          <a:effectLst/>
                          <a:latin typeface="+mj-lt"/>
                        </a:rPr>
                        <a:t> de Valparaíso: 5 de julio.</a:t>
                      </a:r>
                    </a:p>
                    <a:p>
                      <a:pPr algn="ctr" fontAlgn="ctr"/>
                      <a:r>
                        <a:rPr lang="es-ES" sz="1400" b="0" i="0" u="none" strike="noStrike" baseline="0" dirty="0" smtClean="0">
                          <a:solidFill>
                            <a:srgbClr val="000000"/>
                          </a:solidFill>
                          <a:effectLst/>
                          <a:latin typeface="+mj-lt"/>
                        </a:rPr>
                        <a:t>Región de </a:t>
                      </a:r>
                      <a:r>
                        <a:rPr lang="es-ES" sz="1400" b="0" i="0" u="none" strike="noStrike" baseline="0" dirty="0" err="1" smtClean="0">
                          <a:solidFill>
                            <a:srgbClr val="000000"/>
                          </a:solidFill>
                          <a:effectLst/>
                          <a:latin typeface="+mj-lt"/>
                        </a:rPr>
                        <a:t>Bío</a:t>
                      </a:r>
                      <a:r>
                        <a:rPr lang="es-ES" sz="1400" b="0" i="0" u="none" strike="noStrike" baseline="0" dirty="0" smtClean="0">
                          <a:solidFill>
                            <a:srgbClr val="000000"/>
                          </a:solidFill>
                          <a:effectLst/>
                          <a:latin typeface="+mj-lt"/>
                        </a:rPr>
                        <a:t> </a:t>
                      </a:r>
                      <a:r>
                        <a:rPr lang="es-ES" sz="1400" b="0" i="0" u="none" strike="noStrike" baseline="0" dirty="0" err="1" smtClean="0">
                          <a:solidFill>
                            <a:srgbClr val="000000"/>
                          </a:solidFill>
                          <a:effectLst/>
                          <a:latin typeface="+mj-lt"/>
                        </a:rPr>
                        <a:t>Bío</a:t>
                      </a:r>
                      <a:r>
                        <a:rPr lang="es-ES" sz="1400" b="0" i="0" u="none" strike="noStrike" baseline="0" dirty="0" smtClean="0">
                          <a:solidFill>
                            <a:srgbClr val="000000"/>
                          </a:solidFill>
                          <a:effectLst/>
                          <a:latin typeface="+mj-lt"/>
                        </a:rPr>
                        <a:t>: 22 y 23 de Agosto.</a:t>
                      </a:r>
                      <a:endParaRPr lang="es-ES" sz="1400" b="0" i="0" u="none" strike="noStrike" dirty="0">
                        <a:solidFill>
                          <a:srgbClr val="000000"/>
                        </a:solidFill>
                        <a:effectLst/>
                        <a:latin typeface="+mj-lt"/>
                      </a:endParaRPr>
                    </a:p>
                  </a:txBody>
                  <a:tcPr marL="9525" marR="9525" marT="9525" marB="0" anchor="ctr"/>
                </a:tc>
                <a:tc>
                  <a:txBody>
                    <a:bodyPr/>
                    <a:lstStyle/>
                    <a:p>
                      <a:pPr algn="ctr" fontAlgn="ctr"/>
                      <a:r>
                        <a:rPr lang="es-ES" sz="1400" b="0" i="0" u="none" strike="noStrike" dirty="0" smtClean="0">
                          <a:solidFill>
                            <a:srgbClr val="000000"/>
                          </a:solidFill>
                          <a:effectLst/>
                          <a:latin typeface="+mj-lt"/>
                        </a:rPr>
                        <a:t>Compromiso cumplido.</a:t>
                      </a:r>
                      <a:endParaRPr lang="es-ES" sz="1400" b="0" i="0" u="none" strike="noStrike" dirty="0">
                        <a:solidFill>
                          <a:srgbClr val="000000"/>
                        </a:solidFill>
                        <a:effectLst/>
                        <a:latin typeface="+mj-lt"/>
                      </a:endParaRPr>
                    </a:p>
                  </a:txBody>
                  <a:tcPr marL="9525" marR="9525" marT="9525" marB="0" anchor="ctr"/>
                </a:tc>
                <a:tc>
                  <a:txBody>
                    <a:bodyPr/>
                    <a:lstStyle/>
                    <a:p>
                      <a:pPr algn="ctr" fontAlgn="t"/>
                      <a:r>
                        <a:rPr lang="es-CL" sz="1400" b="0" i="0" u="none" strike="noStrike" dirty="0" smtClean="0">
                          <a:solidFill>
                            <a:srgbClr val="000000"/>
                          </a:solidFill>
                          <a:effectLst/>
                          <a:latin typeface="+mj-lt"/>
                        </a:rPr>
                        <a:t>Primer taller en Valparaíso se</a:t>
                      </a:r>
                      <a:r>
                        <a:rPr lang="es-CL" sz="1400" b="0" i="0" u="none" strike="noStrike" baseline="0" dirty="0" smtClean="0">
                          <a:solidFill>
                            <a:srgbClr val="000000"/>
                          </a:solidFill>
                          <a:effectLst/>
                          <a:latin typeface="+mj-lt"/>
                        </a:rPr>
                        <a:t> realizó </a:t>
                      </a:r>
                      <a:r>
                        <a:rPr lang="es-CL" sz="1400" b="0" i="0" u="none" strike="noStrike" dirty="0" smtClean="0">
                          <a:solidFill>
                            <a:srgbClr val="000000"/>
                          </a:solidFill>
                          <a:effectLst/>
                          <a:latin typeface="+mj-lt"/>
                        </a:rPr>
                        <a:t>con una muy Baja asistencia</a:t>
                      </a:r>
                      <a:r>
                        <a:rPr lang="es-CL" sz="1400" b="0" i="0" u="none" strike="noStrike" baseline="0" dirty="0" smtClean="0">
                          <a:solidFill>
                            <a:srgbClr val="000000"/>
                          </a:solidFill>
                          <a:effectLst/>
                          <a:latin typeface="+mj-lt"/>
                        </a:rPr>
                        <a:t> .</a:t>
                      </a:r>
                      <a:endParaRPr lang="es-CL" sz="1400" b="0" i="0" u="none" strike="noStrike" dirty="0" smtClean="0">
                        <a:solidFill>
                          <a:srgbClr val="000000"/>
                        </a:solidFill>
                        <a:effectLst/>
                        <a:latin typeface="+mj-lt"/>
                      </a:endParaRPr>
                    </a:p>
                    <a:p>
                      <a:pPr algn="ctr" fontAlgn="t"/>
                      <a:r>
                        <a:rPr lang="es-CL" sz="1400" b="0" i="0" u="none" strike="noStrike" dirty="0" smtClean="0">
                          <a:solidFill>
                            <a:srgbClr val="000000"/>
                          </a:solidFill>
                          <a:effectLst/>
                          <a:latin typeface="+mj-lt"/>
                        </a:rPr>
                        <a:t>En cambio en </a:t>
                      </a:r>
                      <a:r>
                        <a:rPr lang="es-CL" sz="1400" b="0" i="0" u="none" strike="noStrike" dirty="0" err="1" smtClean="0">
                          <a:solidFill>
                            <a:srgbClr val="000000"/>
                          </a:solidFill>
                          <a:effectLst/>
                          <a:latin typeface="+mj-lt"/>
                        </a:rPr>
                        <a:t>Bio</a:t>
                      </a:r>
                      <a:r>
                        <a:rPr lang="es-CL" sz="1400" b="0" i="0" u="none" strike="noStrike" dirty="0" smtClean="0">
                          <a:solidFill>
                            <a:srgbClr val="000000"/>
                          </a:solidFill>
                          <a:effectLst/>
                          <a:latin typeface="+mj-lt"/>
                        </a:rPr>
                        <a:t> </a:t>
                      </a:r>
                      <a:r>
                        <a:rPr lang="es-CL" sz="1400" b="0" i="0" u="none" strike="noStrike" dirty="0" err="1" smtClean="0">
                          <a:solidFill>
                            <a:srgbClr val="000000"/>
                          </a:solidFill>
                          <a:effectLst/>
                          <a:latin typeface="+mj-lt"/>
                        </a:rPr>
                        <a:t>Bio</a:t>
                      </a:r>
                      <a:r>
                        <a:rPr lang="es-CL" sz="1400" b="0" i="0" u="none" strike="noStrike" baseline="0" dirty="0" smtClean="0">
                          <a:solidFill>
                            <a:srgbClr val="000000"/>
                          </a:solidFill>
                          <a:effectLst/>
                          <a:latin typeface="+mj-lt"/>
                        </a:rPr>
                        <a:t> la asistencia fue la esperada.</a:t>
                      </a:r>
                      <a:endParaRPr lang="es-CL" sz="1400" b="0" i="0" u="none" strike="noStrike" dirty="0" smtClean="0">
                        <a:solidFill>
                          <a:srgbClr val="000000"/>
                        </a:solidFill>
                        <a:effectLst/>
                        <a:latin typeface="+mj-lt"/>
                      </a:endParaRPr>
                    </a:p>
                    <a:p>
                      <a:pPr algn="ctr" fontAlgn="t"/>
                      <a:endParaRPr lang="es-CL" sz="1400" b="0" i="0" u="none" strike="noStrike" dirty="0" smtClean="0">
                        <a:solidFill>
                          <a:srgbClr val="000000"/>
                        </a:solidFill>
                        <a:effectLst/>
                        <a:latin typeface="+mj-lt"/>
                      </a:endParaRPr>
                    </a:p>
                    <a:p>
                      <a:pPr algn="ctr" fontAlgn="t"/>
                      <a:endParaRPr lang="es-CL" sz="1400" b="1" i="1" u="none" strike="noStrike" dirty="0">
                        <a:solidFill>
                          <a:srgbClr val="000000"/>
                        </a:solidFill>
                        <a:effectLst/>
                        <a:latin typeface="+mj-lt"/>
                      </a:endParaRPr>
                    </a:p>
                  </a:txBody>
                  <a:tcPr marL="9525" marR="9525" marT="9525" marB="0"/>
                </a:tc>
              </a:tr>
            </a:tbl>
          </a:graphicData>
        </a:graphic>
      </p:graphicFrame>
      <p:sp>
        <p:nvSpPr>
          <p:cNvPr id="2" name="1 CuadroTexto"/>
          <p:cNvSpPr txBox="1"/>
          <p:nvPr/>
        </p:nvSpPr>
        <p:spPr>
          <a:xfrm>
            <a:off x="323528" y="476672"/>
            <a:ext cx="6768752" cy="369332"/>
          </a:xfrm>
          <a:prstGeom prst="rect">
            <a:avLst/>
          </a:prstGeom>
          <a:noFill/>
        </p:spPr>
        <p:txBody>
          <a:bodyPr wrap="square" rtlCol="0">
            <a:spAutoFit/>
          </a:bodyPr>
          <a:lstStyle/>
          <a:p>
            <a:r>
              <a:rPr lang="es-CL" b="1" dirty="0" smtClean="0"/>
              <a:t>I.6 Apertura de </a:t>
            </a:r>
            <a:r>
              <a:rPr lang="es-CL" b="1" smtClean="0"/>
              <a:t>store</a:t>
            </a:r>
            <a:endParaRPr lang="es-CL" b="1" dirty="0"/>
          </a:p>
        </p:txBody>
      </p:sp>
    </p:spTree>
    <p:extLst>
      <p:ext uri="{BB962C8B-B14F-4D97-AF65-F5344CB8AC3E}">
        <p14:creationId xmlns:p14="http://schemas.microsoft.com/office/powerpoint/2010/main" val="34534000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3"/>
          <p:cNvSpPr>
            <a:spLocks noGrp="1"/>
          </p:cNvSpPr>
          <p:nvPr>
            <p:ph type="ctrTitle"/>
          </p:nvPr>
        </p:nvSpPr>
        <p:spPr>
          <a:xfrm>
            <a:off x="685800" y="2339975"/>
            <a:ext cx="7772400" cy="1470025"/>
          </a:xfrm>
        </p:spPr>
        <p:txBody>
          <a:bodyPr/>
          <a:lstStyle/>
          <a:p>
            <a:pPr eaLnBrk="1" hangingPunct="1"/>
            <a:r>
              <a:rPr lang="en-US" sz="9200" smtClean="0">
                <a:solidFill>
                  <a:schemeClr val="bg1"/>
                </a:solidFill>
                <a:latin typeface="Verdana" pitchFamily="34" charset="0"/>
                <a:cs typeface="Verdana" pitchFamily="34" charset="0"/>
              </a:rPr>
              <a:t>Gracias.</a:t>
            </a:r>
          </a:p>
        </p:txBody>
      </p:sp>
    </p:spTree>
    <p:extLst>
      <p:ext uri="{BB962C8B-B14F-4D97-AF65-F5344CB8AC3E}">
        <p14:creationId xmlns:p14="http://schemas.microsoft.com/office/powerpoint/2010/main" val="639979580"/>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1628</TotalTime>
  <Words>570</Words>
  <Application>Microsoft Office PowerPoint</Application>
  <PresentationFormat>Presentación en pantalla (4:3)</PresentationFormat>
  <Paragraphs>104</Paragraphs>
  <Slides>6</Slides>
  <Notes>6</Notes>
  <HiddenSlides>0</HiddenSlides>
  <MMClips>0</MMClips>
  <ScaleCrop>false</ScaleCrop>
  <HeadingPairs>
    <vt:vector size="4" baseType="variant">
      <vt:variant>
        <vt:lpstr>Tema</vt:lpstr>
      </vt:variant>
      <vt:variant>
        <vt:i4>3</vt:i4>
      </vt:variant>
      <vt:variant>
        <vt:lpstr>Títulos de diapositiva</vt:lpstr>
      </vt:variant>
      <vt:variant>
        <vt:i4>6</vt:i4>
      </vt:variant>
    </vt:vector>
  </HeadingPairs>
  <TitlesOfParts>
    <vt:vector size="9" baseType="lpstr">
      <vt:lpstr>1_Office Theme</vt:lpstr>
      <vt:lpstr>Office Theme</vt:lpstr>
      <vt:lpstr>2_Office Theme</vt:lpstr>
      <vt:lpstr>Impulso Competitivo Servicio Agrícola y Ganadero</vt:lpstr>
      <vt:lpstr>MESA INTERNACIONAL </vt:lpstr>
      <vt:lpstr>Presentación de PowerPoint</vt:lpstr>
      <vt:lpstr>Presentación de PowerPoint</vt:lpstr>
      <vt:lpstr>Presentación de PowerPoint</vt:lpstr>
      <vt:lpstr>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Nicolas Andrés Guerra Rojas</dc:creator>
  <cp:lastModifiedBy>Nicolas Jose Cristi Le-Fort</cp:lastModifiedBy>
  <cp:revision>102</cp:revision>
  <cp:lastPrinted>2012-06-08T14:29:50Z</cp:lastPrinted>
  <dcterms:created xsi:type="dcterms:W3CDTF">2011-09-27T13:24:11Z</dcterms:created>
  <dcterms:modified xsi:type="dcterms:W3CDTF">2013-01-10T14:21:14Z</dcterms:modified>
</cp:coreProperties>
</file>