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18"/>
  </p:notesMasterIdLst>
  <p:sldIdLst>
    <p:sldId id="268" r:id="rId4"/>
    <p:sldId id="269" r:id="rId5"/>
    <p:sldId id="274" r:id="rId6"/>
    <p:sldId id="259" r:id="rId7"/>
    <p:sldId id="275" r:id="rId8"/>
    <p:sldId id="276" r:id="rId9"/>
    <p:sldId id="262" r:id="rId10"/>
    <p:sldId id="281" r:id="rId11"/>
    <p:sldId id="282" r:id="rId12"/>
    <p:sldId id="267" r:id="rId13"/>
    <p:sldId id="278" r:id="rId14"/>
    <p:sldId id="279" r:id="rId15"/>
    <p:sldId id="280" r:id="rId16"/>
    <p:sldId id="283" r:id="rId1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144"/>
    <a:srgbClr val="006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1" autoAdjust="0"/>
  </p:normalViewPr>
  <p:slideViewPr>
    <p:cSldViewPr>
      <p:cViewPr>
        <p:scale>
          <a:sx n="81" d="100"/>
          <a:sy n="81" d="100"/>
        </p:scale>
        <p:origin x="-186" y="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B603F-8235-48B8-ADBE-48FAF2B130A0}" type="datetimeFigureOut">
              <a:rPr lang="es-CL" smtClean="0"/>
              <a:t>02-12-2011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B989F7-8271-4819-A966-D36A11E92BB9}" type="slidenum">
              <a:rPr lang="es-CL" smtClean="0"/>
              <a:t>‹Nº›</a:t>
            </a:fld>
            <a:endParaRPr lang="es-CL"/>
          </a:p>
        </p:txBody>
      </p:sp>
    </p:spTree>
    <p:extLst>
      <p:ext uri="{BB962C8B-B14F-4D97-AF65-F5344CB8AC3E}">
        <p14:creationId xmlns:p14="http://schemas.microsoft.com/office/powerpoint/2010/main" val="176543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Medida 1: Se presentó el borrador de proyecto de ley que abordará el plan de modernización del SAG-MINAGRI. Esta medida depende del resultado de la medida 3.</a:t>
            </a:r>
          </a:p>
          <a:p>
            <a:r>
              <a:rPr lang="es-CL" dirty="0" smtClean="0">
                <a:ea typeface="ヒラギノ角ゴ Pro W3"/>
                <a:cs typeface="ヒラギノ角ゴ Pro W3"/>
              </a:rPr>
              <a:t>Medida 2:Propuesta enviada a Subsecretaría, se está a la espera de la respuesta.</a:t>
            </a:r>
          </a:p>
          <a:p>
            <a:r>
              <a:rPr lang="es-CL" dirty="0" smtClean="0">
                <a:ea typeface="ヒラギノ角ゴ Pro W3"/>
                <a:cs typeface="ヒラギノ角ゴ Pro W3"/>
              </a:rPr>
              <a:t>Medida 3:</a:t>
            </a:r>
            <a:r>
              <a:rPr lang="es-CL" dirty="0" smtClean="0">
                <a:solidFill>
                  <a:srgbClr val="000000"/>
                </a:solidFill>
                <a:ea typeface="ヒラギノ角ゴ Pro W3"/>
                <a:cs typeface="ヒラギノ角ゴ Pro W3"/>
              </a:rPr>
              <a:t>Se envió y aprobó la propuesta en Subsecretaría y una vez que se tenga la respuesta, se trabajará en un programa nacional coordinado por ACHIPIA.</a:t>
            </a:r>
          </a:p>
          <a:p>
            <a:r>
              <a:rPr lang="es-CL" dirty="0" smtClean="0">
                <a:solidFill>
                  <a:srgbClr val="000000"/>
                </a:solidFill>
                <a:ea typeface="ヒラギノ角ゴ Pro W3"/>
                <a:cs typeface="ヒラギノ角ゴ Pro W3"/>
              </a:rPr>
              <a:t>Medida 5: En proceso de Muestreo.</a:t>
            </a:r>
          </a:p>
          <a:p>
            <a:endParaRPr lang="es-CL" dirty="0" smtClean="0">
              <a:ea typeface="ヒラギノ角ゴ Pro W3"/>
              <a:cs typeface="ヒラギノ角ゴ Pro W3"/>
            </a:endParaRPr>
          </a:p>
          <a:p>
            <a:endParaRPr lang="es-CL" dirty="0" smtClean="0">
              <a:ea typeface="ヒラギノ角ゴ Pro W3"/>
              <a:cs typeface="ヒラギノ角ゴ Pro W3"/>
            </a:endParaRPr>
          </a:p>
        </p:txBody>
      </p:sp>
      <p:sp>
        <p:nvSpPr>
          <p:cNvPr id="645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F868A49C-C48A-4A00-AC6E-8ED354DE74DD}" type="slidenum">
              <a:rPr lang="es-CL">
                <a:solidFill>
                  <a:prstClr val="black"/>
                </a:solidFill>
                <a:ea typeface="MS PGothic" pitchFamily="34" charset="-128"/>
              </a:rPr>
              <a:pPr eaLnBrk="1" hangingPunct="1"/>
              <a:t>2</a:t>
            </a:fld>
            <a:endParaRPr lang="es-CL">
              <a:solidFill>
                <a:prstClr val="black"/>
              </a:solidFill>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lstStyle/>
          <a:p>
            <a:pPr marL="168235" indent="-168235">
              <a:buFont typeface="Arial" pitchFamily="34" charset="0"/>
              <a:buChar char="•"/>
              <a:defRPr/>
            </a:pPr>
            <a:r>
              <a:rPr lang="es-CL" dirty="0" smtClean="0"/>
              <a:t>Certificación electrónica de exportación:</a:t>
            </a:r>
          </a:p>
          <a:p>
            <a:pPr>
              <a:defRPr/>
            </a:pPr>
            <a:r>
              <a:rPr lang="es-CL" dirty="0" smtClean="0"/>
              <a:t>	Se fusiona con la medida n° 5, Firma Digital. Depende del convenio con 	México y Corea, mas los sistemas informáticos Registro Único, Muestreo 	y 	Supervisión, Origen y </a:t>
            </a:r>
            <a:r>
              <a:rPr lang="es-CL" dirty="0" err="1" smtClean="0"/>
              <a:t>Multipuerto</a:t>
            </a:r>
            <a:r>
              <a:rPr lang="es-CL" dirty="0" smtClean="0"/>
              <a:t> 2.</a:t>
            </a:r>
          </a:p>
          <a:p>
            <a:pPr>
              <a:defRPr/>
            </a:pPr>
            <a:r>
              <a:rPr lang="es-CL" dirty="0"/>
              <a:t>	</a:t>
            </a:r>
            <a:r>
              <a:rPr lang="es-CL" dirty="0" smtClean="0"/>
              <a:t>Registro Único, puesta en marcha a fin de mes.</a:t>
            </a:r>
          </a:p>
          <a:p>
            <a:pPr>
              <a:defRPr/>
            </a:pPr>
            <a:r>
              <a:rPr lang="es-CL" dirty="0"/>
              <a:t>	</a:t>
            </a:r>
            <a:r>
              <a:rPr lang="es-CL" dirty="0" smtClean="0"/>
              <a:t>Origen, 2014.</a:t>
            </a:r>
          </a:p>
          <a:p>
            <a:pPr>
              <a:defRPr/>
            </a:pPr>
            <a:r>
              <a:rPr lang="es-CL" dirty="0"/>
              <a:t>	</a:t>
            </a:r>
            <a:r>
              <a:rPr lang="es-CL" dirty="0" err="1" smtClean="0"/>
              <a:t>Multipuerto</a:t>
            </a:r>
            <a:r>
              <a:rPr lang="es-CL" dirty="0" smtClean="0"/>
              <a:t> 2, 2015 (depende módulo Origen).</a:t>
            </a:r>
          </a:p>
        </p:txBody>
      </p:sp>
      <p:sp>
        <p:nvSpPr>
          <p:cNvPr id="59396" name="3 Marcador de número de diapositiva"/>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a:defRPr>
                <a:solidFill>
                  <a:schemeClr val="tx1"/>
                </a:solidFill>
                <a:latin typeface="Calibri" pitchFamily="34" charset="0"/>
              </a:defRPr>
            </a:lvl1pPr>
            <a:lvl2pPr marL="757238" indent="-292100" defTabSz="931863">
              <a:defRPr>
                <a:solidFill>
                  <a:schemeClr val="tx1"/>
                </a:solidFill>
                <a:latin typeface="Calibri" pitchFamily="34" charset="0"/>
              </a:defRPr>
            </a:lvl2pPr>
            <a:lvl3pPr marL="1165225" indent="-233363" defTabSz="931863">
              <a:defRPr>
                <a:solidFill>
                  <a:schemeClr val="tx1"/>
                </a:solidFill>
                <a:latin typeface="Calibri" pitchFamily="34" charset="0"/>
              </a:defRPr>
            </a:lvl3pPr>
            <a:lvl4pPr marL="1630363" indent="-233363" defTabSz="931863">
              <a:defRPr>
                <a:solidFill>
                  <a:schemeClr val="tx1"/>
                </a:solidFill>
                <a:latin typeface="Calibri" pitchFamily="34" charset="0"/>
              </a:defRPr>
            </a:lvl4pPr>
            <a:lvl5pPr marL="2097088" indent="-233363" defTabSz="931863">
              <a:defRPr>
                <a:solidFill>
                  <a:schemeClr val="tx1"/>
                </a:solidFill>
                <a:latin typeface="Calibri" pitchFamily="34" charset="0"/>
              </a:defRPr>
            </a:lvl5pPr>
            <a:lvl6pPr marL="2554288" indent="-233363" defTabSz="931863" fontAlgn="base">
              <a:spcBef>
                <a:spcPct val="0"/>
              </a:spcBef>
              <a:spcAft>
                <a:spcPct val="0"/>
              </a:spcAft>
              <a:defRPr>
                <a:solidFill>
                  <a:schemeClr val="tx1"/>
                </a:solidFill>
                <a:latin typeface="Calibri" pitchFamily="34" charset="0"/>
              </a:defRPr>
            </a:lvl6pPr>
            <a:lvl7pPr marL="3011488" indent="-233363" defTabSz="931863" fontAlgn="base">
              <a:spcBef>
                <a:spcPct val="0"/>
              </a:spcBef>
              <a:spcAft>
                <a:spcPct val="0"/>
              </a:spcAft>
              <a:defRPr>
                <a:solidFill>
                  <a:schemeClr val="tx1"/>
                </a:solidFill>
                <a:latin typeface="Calibri" pitchFamily="34" charset="0"/>
              </a:defRPr>
            </a:lvl7pPr>
            <a:lvl8pPr marL="3468688" indent="-233363" defTabSz="931863" fontAlgn="base">
              <a:spcBef>
                <a:spcPct val="0"/>
              </a:spcBef>
              <a:spcAft>
                <a:spcPct val="0"/>
              </a:spcAft>
              <a:defRPr>
                <a:solidFill>
                  <a:schemeClr val="tx1"/>
                </a:solidFill>
                <a:latin typeface="Calibri" pitchFamily="34" charset="0"/>
              </a:defRPr>
            </a:lvl8pPr>
            <a:lvl9pPr marL="3925888" indent="-233363" defTabSz="931863" fontAlgn="base">
              <a:spcBef>
                <a:spcPct val="0"/>
              </a:spcBef>
              <a:spcAft>
                <a:spcPct val="0"/>
              </a:spcAft>
              <a:defRPr>
                <a:solidFill>
                  <a:schemeClr val="tx1"/>
                </a:solidFill>
                <a:latin typeface="Calibri" pitchFamily="34" charset="0"/>
              </a:defRPr>
            </a:lvl9pPr>
          </a:lstStyle>
          <a:p>
            <a:pPr algn="r"/>
            <a:fld id="{99A2F67A-ADA9-4BFA-B62D-78ACB84AE0C3}" type="slidenum">
              <a:rPr lang="en-US" sz="1200">
                <a:ea typeface="ヒラギノ角ゴ Pro W3"/>
                <a:cs typeface="ヒラギノ角ゴ Pro W3"/>
              </a:rPr>
              <a:pPr algn="r"/>
              <a:t>8</a:t>
            </a:fld>
            <a:endParaRPr lang="en-US" sz="1200">
              <a:ea typeface="ヒラギノ角ゴ Pro W3"/>
              <a:cs typeface="ヒラギノ角ゴ Pro W3"/>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lstStyle/>
          <a:p>
            <a:pPr marL="168235" indent="-168235">
              <a:buFont typeface="Arial" pitchFamily="34" charset="0"/>
              <a:buChar char="•"/>
              <a:defRPr/>
            </a:pPr>
            <a:r>
              <a:rPr lang="es-CL" dirty="0" smtClean="0"/>
              <a:t>Certificación electrónica de exportación:</a:t>
            </a:r>
          </a:p>
          <a:p>
            <a:pPr>
              <a:defRPr/>
            </a:pPr>
            <a:r>
              <a:rPr lang="es-CL" dirty="0" smtClean="0"/>
              <a:t>	Se fusiona con la medida n° 5, Firma Digital. Depende del convenio con 	México y Corea, mas los sistemas informáticos Registro Único, Muestreo 	y 	Supervisión, Origen y </a:t>
            </a:r>
            <a:r>
              <a:rPr lang="es-CL" dirty="0" err="1" smtClean="0"/>
              <a:t>Multipuerto</a:t>
            </a:r>
            <a:r>
              <a:rPr lang="es-CL" dirty="0" smtClean="0"/>
              <a:t> 2.</a:t>
            </a:r>
          </a:p>
          <a:p>
            <a:pPr>
              <a:defRPr/>
            </a:pPr>
            <a:r>
              <a:rPr lang="es-CL" dirty="0"/>
              <a:t>	</a:t>
            </a:r>
            <a:r>
              <a:rPr lang="es-CL" dirty="0" smtClean="0"/>
              <a:t>Registro Único, puesta en marcha a fin de mes.</a:t>
            </a:r>
          </a:p>
          <a:p>
            <a:pPr>
              <a:defRPr/>
            </a:pPr>
            <a:r>
              <a:rPr lang="es-CL" dirty="0"/>
              <a:t>	</a:t>
            </a:r>
            <a:r>
              <a:rPr lang="es-CL" dirty="0" smtClean="0"/>
              <a:t>Origen, 2014.</a:t>
            </a:r>
          </a:p>
          <a:p>
            <a:pPr>
              <a:defRPr/>
            </a:pPr>
            <a:r>
              <a:rPr lang="es-CL" dirty="0"/>
              <a:t>	</a:t>
            </a:r>
            <a:r>
              <a:rPr lang="es-CL" dirty="0" err="1" smtClean="0"/>
              <a:t>Multipuerto</a:t>
            </a:r>
            <a:r>
              <a:rPr lang="es-CL" dirty="0" smtClean="0"/>
              <a:t> 2, 2015 (depende módulo Origen).</a:t>
            </a:r>
          </a:p>
        </p:txBody>
      </p:sp>
      <p:sp>
        <p:nvSpPr>
          <p:cNvPr id="76804" name="3 Marcador de número de diapositiva"/>
          <p:cNvSpPr txBox="1">
            <a:spLocks noGrp="1"/>
          </p:cNvSpPr>
          <p:nvPr/>
        </p:nvSpPr>
        <p:spPr bwMode="auto">
          <a:xfrm>
            <a:off x="3884027" y="8684926"/>
            <a:ext cx="2972421" cy="4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a:defRPr>
                <a:solidFill>
                  <a:schemeClr val="tx1"/>
                </a:solidFill>
                <a:latin typeface="Calibri" pitchFamily="34" charset="0"/>
              </a:defRPr>
            </a:lvl1pPr>
            <a:lvl2pPr marL="757238" indent="-292100" defTabSz="931863">
              <a:defRPr>
                <a:solidFill>
                  <a:schemeClr val="tx1"/>
                </a:solidFill>
                <a:latin typeface="Calibri" pitchFamily="34" charset="0"/>
              </a:defRPr>
            </a:lvl2pPr>
            <a:lvl3pPr marL="1165225" indent="-233363" defTabSz="931863">
              <a:defRPr>
                <a:solidFill>
                  <a:schemeClr val="tx1"/>
                </a:solidFill>
                <a:latin typeface="Calibri" pitchFamily="34" charset="0"/>
              </a:defRPr>
            </a:lvl3pPr>
            <a:lvl4pPr marL="1630363" indent="-233363" defTabSz="931863">
              <a:defRPr>
                <a:solidFill>
                  <a:schemeClr val="tx1"/>
                </a:solidFill>
                <a:latin typeface="Calibri" pitchFamily="34" charset="0"/>
              </a:defRPr>
            </a:lvl4pPr>
            <a:lvl5pPr marL="2097088" indent="-233363" defTabSz="931863">
              <a:defRPr>
                <a:solidFill>
                  <a:schemeClr val="tx1"/>
                </a:solidFill>
                <a:latin typeface="Calibri" pitchFamily="34" charset="0"/>
              </a:defRPr>
            </a:lvl5pPr>
            <a:lvl6pPr marL="2554288" indent="-233363" defTabSz="931863" fontAlgn="base">
              <a:spcBef>
                <a:spcPct val="0"/>
              </a:spcBef>
              <a:spcAft>
                <a:spcPct val="0"/>
              </a:spcAft>
              <a:defRPr>
                <a:solidFill>
                  <a:schemeClr val="tx1"/>
                </a:solidFill>
                <a:latin typeface="Calibri" pitchFamily="34" charset="0"/>
              </a:defRPr>
            </a:lvl6pPr>
            <a:lvl7pPr marL="3011488" indent="-233363" defTabSz="931863" fontAlgn="base">
              <a:spcBef>
                <a:spcPct val="0"/>
              </a:spcBef>
              <a:spcAft>
                <a:spcPct val="0"/>
              </a:spcAft>
              <a:defRPr>
                <a:solidFill>
                  <a:schemeClr val="tx1"/>
                </a:solidFill>
                <a:latin typeface="Calibri" pitchFamily="34" charset="0"/>
              </a:defRPr>
            </a:lvl7pPr>
            <a:lvl8pPr marL="3468688" indent="-233363" defTabSz="931863" fontAlgn="base">
              <a:spcBef>
                <a:spcPct val="0"/>
              </a:spcBef>
              <a:spcAft>
                <a:spcPct val="0"/>
              </a:spcAft>
              <a:defRPr>
                <a:solidFill>
                  <a:schemeClr val="tx1"/>
                </a:solidFill>
                <a:latin typeface="Calibri" pitchFamily="34" charset="0"/>
              </a:defRPr>
            </a:lvl8pPr>
            <a:lvl9pPr marL="3925888" indent="-233363" defTabSz="931863" fontAlgn="base">
              <a:spcBef>
                <a:spcPct val="0"/>
              </a:spcBef>
              <a:spcAft>
                <a:spcPct val="0"/>
              </a:spcAft>
              <a:defRPr>
                <a:solidFill>
                  <a:schemeClr val="tx1"/>
                </a:solidFill>
                <a:latin typeface="Calibri" pitchFamily="34" charset="0"/>
              </a:defRPr>
            </a:lvl9pPr>
          </a:lstStyle>
          <a:p>
            <a:pPr algn="r"/>
            <a:fld id="{7397A6EF-ADD0-47DF-BD14-CCAC0F6EE49E}" type="slidenum">
              <a:rPr lang="en-US" sz="1200">
                <a:ea typeface="ヒラギノ角ゴ Pro W3"/>
                <a:cs typeface="ヒラギノ角ゴ Pro W3"/>
              </a:rPr>
              <a:pPr algn="r"/>
              <a:t>9</a:t>
            </a:fld>
            <a:endParaRPr lang="en-US" sz="1200">
              <a:ea typeface="ヒラギノ角ゴ Pro W3"/>
              <a:cs typeface="ヒラギノ角ゴ Pro W3"/>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63C4976-B975-4B59-9CCC-64DCD45AC48C}" type="datetime1">
              <a:rPr lang="en-US">
                <a:solidFill>
                  <a:prstClr val="black"/>
                </a:solidFill>
                <a:ea typeface="ヒラギノ角ゴ Pro W3" charset="-128"/>
              </a:rPr>
              <a:pPr defTabSz="457200" fontAlgn="base">
                <a:spcBef>
                  <a:spcPct val="0"/>
                </a:spcBef>
                <a:spcAft>
                  <a:spcPct val="0"/>
                </a:spcAft>
                <a:defRPr/>
              </a:pPr>
              <a:t>12/2/2011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0A8B4DC-72AB-4652-B03C-A946C038FA60}" type="slidenum">
              <a:rPr lang="en-US"/>
              <a:pPr>
                <a:defRPr/>
              </a:pPr>
              <a:t>‹Nº›</a:t>
            </a:fld>
            <a:endParaRPr lang="en-US"/>
          </a:p>
        </p:txBody>
      </p:sp>
    </p:spTree>
    <p:extLst>
      <p:ext uri="{BB962C8B-B14F-4D97-AF65-F5344CB8AC3E}">
        <p14:creationId xmlns:p14="http://schemas.microsoft.com/office/powerpoint/2010/main" val="11659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AC5A8E1C-978C-4807-8EEA-7B04796848AD}" type="slidenum">
              <a:rPr lang="en-US"/>
              <a:pPr>
                <a:defRPr/>
              </a:pPr>
              <a:t>‹Nº›</a:t>
            </a:fld>
            <a:endParaRPr lang="en-US"/>
          </a:p>
        </p:txBody>
      </p:sp>
    </p:spTree>
    <p:extLst>
      <p:ext uri="{BB962C8B-B14F-4D97-AF65-F5344CB8AC3E}">
        <p14:creationId xmlns:p14="http://schemas.microsoft.com/office/powerpoint/2010/main" val="956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3586E83F-E85A-4FDA-9A6D-7508828FAB8E}" type="slidenum">
              <a:rPr lang="en-US"/>
              <a:pPr>
                <a:defRPr/>
              </a:pPr>
              <a:t>‹Nº›</a:t>
            </a:fld>
            <a:endParaRPr lang="en-US"/>
          </a:p>
        </p:txBody>
      </p:sp>
    </p:spTree>
    <p:extLst>
      <p:ext uri="{BB962C8B-B14F-4D97-AF65-F5344CB8AC3E}">
        <p14:creationId xmlns:p14="http://schemas.microsoft.com/office/powerpoint/2010/main" val="349920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84676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042491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828203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12/2/2011</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602407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29620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75802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482612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9883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5C7A638-175B-43D9-B643-51A833FBE6BA}" type="slidenum">
              <a:rPr lang="en-US"/>
              <a:pPr>
                <a:defRPr/>
              </a:pPr>
              <a:t>‹Nº›</a:t>
            </a:fld>
            <a:endParaRPr lang="en-US"/>
          </a:p>
        </p:txBody>
      </p:sp>
    </p:spTree>
    <p:extLst>
      <p:ext uri="{BB962C8B-B14F-4D97-AF65-F5344CB8AC3E}">
        <p14:creationId xmlns:p14="http://schemas.microsoft.com/office/powerpoint/2010/main" val="170048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L">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6581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L">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68564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L">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4002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31635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52727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159946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34647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438CF028-4C67-4356-8CDD-F8093E17C8FF}" type="datetime1">
              <a:rPr lang="en-US">
                <a:solidFill>
                  <a:prstClr val="black"/>
                </a:solidFill>
                <a:ea typeface="ヒラギノ角ゴ Pro W3" charset="-128"/>
              </a:rPr>
              <a:pPr defTabSz="457200" fontAlgn="base">
                <a:spcBef>
                  <a:spcPct val="0"/>
                </a:spcBef>
                <a:spcAft>
                  <a:spcPct val="0"/>
                </a:spcAft>
                <a:defRPr/>
              </a:pPr>
              <a:t>12/2/2011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D8504C7-7C5F-4280-AF6E-85C192A42F15}" type="slidenum">
              <a:rPr lang="en-US"/>
              <a:pPr>
                <a:defRPr/>
              </a:pPr>
              <a:t>‹Nº›</a:t>
            </a:fld>
            <a:endParaRPr lang="en-US"/>
          </a:p>
        </p:txBody>
      </p:sp>
    </p:spTree>
    <p:extLst>
      <p:ext uri="{BB962C8B-B14F-4D97-AF65-F5344CB8AC3E}">
        <p14:creationId xmlns:p14="http://schemas.microsoft.com/office/powerpoint/2010/main" val="189491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968A952-EDF1-4775-919C-58D35ACF22AE}" type="datetime1">
              <a:rPr lang="en-US">
                <a:solidFill>
                  <a:prstClr val="black"/>
                </a:solidFill>
                <a:ea typeface="ヒラギノ角ゴ Pro W3" charset="-128"/>
              </a:rPr>
              <a:pPr defTabSz="457200" fontAlgn="base">
                <a:spcBef>
                  <a:spcPct val="0"/>
                </a:spcBef>
                <a:spcAft>
                  <a:spcPct val="0"/>
                </a:spcAft>
                <a:defRPr/>
              </a:pPr>
              <a:t>12/2/2011</a:t>
            </a:fld>
            <a:endParaRPr lang="en-US">
              <a:solidFill>
                <a:prstClr val="black"/>
              </a:solidFill>
              <a:ea typeface="ヒラギノ角ゴ Pro W3" charset="-128"/>
            </a:endParaRPr>
          </a:p>
        </p:txBody>
      </p:sp>
      <p:sp>
        <p:nvSpPr>
          <p:cNvPr id="6" name="Footer Placeholder 5"/>
          <p:cNvSpPr>
            <a:spLocks noGrp="1"/>
          </p:cNvSpPr>
          <p:nvPr>
            <p:ph type="ftr" sz="quarter" idx="11"/>
          </p:nvPr>
        </p:nvSpPr>
        <p:spPr/>
        <p:txBody>
          <a:bodyPr/>
          <a:lstStyle>
            <a:lvl1pPr>
              <a:defRPr/>
            </a:lvl1pPr>
          </a:lstStyle>
          <a:p>
            <a:pPr>
              <a:defRPr/>
            </a:pPr>
            <a:endParaRPr lang="es-AR"/>
          </a:p>
        </p:txBody>
      </p:sp>
      <p:sp>
        <p:nvSpPr>
          <p:cNvPr id="7" name="Slide Number Placeholder 6"/>
          <p:cNvSpPr>
            <a:spLocks noGrp="1"/>
          </p:cNvSpPr>
          <p:nvPr>
            <p:ph type="sldNum" sz="quarter" idx="12"/>
          </p:nvPr>
        </p:nvSpPr>
        <p:spPr/>
        <p:txBody>
          <a:bodyPr/>
          <a:lstStyle>
            <a:lvl1pPr>
              <a:defRPr/>
            </a:lvl1pPr>
          </a:lstStyle>
          <a:p>
            <a:pPr>
              <a:defRPr/>
            </a:pPr>
            <a:fld id="{4DC8695D-C30A-4ABF-A9CA-2B89012F2C1B}" type="slidenum">
              <a:rPr lang="en-US"/>
              <a:pPr>
                <a:defRPr/>
              </a:pPr>
              <a:t>‹Nº›</a:t>
            </a:fld>
            <a:endParaRPr lang="en-US"/>
          </a:p>
        </p:txBody>
      </p:sp>
    </p:spTree>
    <p:extLst>
      <p:ext uri="{BB962C8B-B14F-4D97-AF65-F5344CB8AC3E}">
        <p14:creationId xmlns:p14="http://schemas.microsoft.com/office/powerpoint/2010/main" val="20356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7AC4F1F-AFB5-46F7-B9C1-48876CD92731}" type="datetime1">
              <a:rPr lang="en-US">
                <a:solidFill>
                  <a:prstClr val="black"/>
                </a:solidFill>
                <a:ea typeface="ヒラギノ角ゴ Pro W3" charset="-128"/>
              </a:rPr>
              <a:pPr defTabSz="457200" fontAlgn="base">
                <a:spcBef>
                  <a:spcPct val="0"/>
                </a:spcBef>
                <a:spcAft>
                  <a:spcPct val="0"/>
                </a:spcAft>
                <a:defRPr/>
              </a:pPr>
              <a:t>12/2/2011</a:t>
            </a:fld>
            <a:endParaRPr lang="en-US">
              <a:solidFill>
                <a:prstClr val="black"/>
              </a:solidFill>
              <a:ea typeface="ヒラギノ角ゴ Pro W3" charset="-128"/>
            </a:endParaRPr>
          </a:p>
        </p:txBody>
      </p:sp>
      <p:sp>
        <p:nvSpPr>
          <p:cNvPr id="8" name="Footer Placeholder 7"/>
          <p:cNvSpPr>
            <a:spLocks noGrp="1"/>
          </p:cNvSpPr>
          <p:nvPr>
            <p:ph type="ftr" sz="quarter" idx="11"/>
          </p:nvPr>
        </p:nvSpPr>
        <p:spPr/>
        <p:txBody>
          <a:bodyPr/>
          <a:lstStyle>
            <a:lvl1pPr>
              <a:defRPr/>
            </a:lvl1pPr>
          </a:lstStyle>
          <a:p>
            <a:pPr>
              <a:defRPr/>
            </a:pPr>
            <a:endParaRPr lang="es-AR"/>
          </a:p>
        </p:txBody>
      </p:sp>
      <p:sp>
        <p:nvSpPr>
          <p:cNvPr id="9" name="Slide Number Placeholder 8"/>
          <p:cNvSpPr>
            <a:spLocks noGrp="1"/>
          </p:cNvSpPr>
          <p:nvPr>
            <p:ph type="sldNum" sz="quarter" idx="12"/>
          </p:nvPr>
        </p:nvSpPr>
        <p:spPr/>
        <p:txBody>
          <a:bodyPr/>
          <a:lstStyle>
            <a:lvl1pPr>
              <a:defRPr/>
            </a:lvl1pPr>
          </a:lstStyle>
          <a:p>
            <a:pPr>
              <a:defRPr/>
            </a:pPr>
            <a:fld id="{7DD7C1C7-7E6A-419A-8BF9-E22F162D2E2B}" type="slidenum">
              <a:rPr lang="en-US"/>
              <a:pPr>
                <a:defRPr/>
              </a:pPr>
              <a:t>‹Nº›</a:t>
            </a:fld>
            <a:endParaRPr lang="en-US"/>
          </a:p>
        </p:txBody>
      </p:sp>
    </p:spTree>
    <p:extLst>
      <p:ext uri="{BB962C8B-B14F-4D97-AF65-F5344CB8AC3E}">
        <p14:creationId xmlns:p14="http://schemas.microsoft.com/office/powerpoint/2010/main" val="205057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AR"/>
          </a:p>
        </p:txBody>
      </p:sp>
      <p:sp>
        <p:nvSpPr>
          <p:cNvPr id="4" name="Slide Number Placeholder 4"/>
          <p:cNvSpPr>
            <a:spLocks noGrp="1"/>
          </p:cNvSpPr>
          <p:nvPr>
            <p:ph type="sldNum" sz="quarter" idx="11"/>
          </p:nvPr>
        </p:nvSpPr>
        <p:spPr/>
        <p:txBody>
          <a:bodyPr/>
          <a:lstStyle>
            <a:lvl1pPr>
              <a:defRPr/>
            </a:lvl1pPr>
          </a:lstStyle>
          <a:p>
            <a:pPr>
              <a:defRPr/>
            </a:pPr>
            <a:fld id="{71C4C0DF-1D51-4871-9456-39ABABE51B2E}" type="slidenum">
              <a:rPr lang="en-US"/>
              <a:pPr>
                <a:defRPr/>
              </a:pPr>
              <a:t>‹Nº›</a:t>
            </a:fld>
            <a:endParaRPr lang="en-US"/>
          </a:p>
        </p:txBody>
      </p:sp>
    </p:spTree>
    <p:extLst>
      <p:ext uri="{BB962C8B-B14F-4D97-AF65-F5344CB8AC3E}">
        <p14:creationId xmlns:p14="http://schemas.microsoft.com/office/powerpoint/2010/main" val="31566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AR"/>
          </a:p>
        </p:txBody>
      </p:sp>
      <p:sp>
        <p:nvSpPr>
          <p:cNvPr id="3" name="Slide Number Placeholder 3"/>
          <p:cNvSpPr>
            <a:spLocks noGrp="1"/>
          </p:cNvSpPr>
          <p:nvPr>
            <p:ph type="sldNum" sz="quarter" idx="11"/>
          </p:nvPr>
        </p:nvSpPr>
        <p:spPr/>
        <p:txBody>
          <a:bodyPr/>
          <a:lstStyle>
            <a:lvl1pPr>
              <a:defRPr/>
            </a:lvl1pPr>
          </a:lstStyle>
          <a:p>
            <a:pPr>
              <a:defRPr/>
            </a:pPr>
            <a:fld id="{4F91431E-5567-4C6B-9414-0A55475F65CF}" type="slidenum">
              <a:rPr lang="en-US"/>
              <a:pPr>
                <a:defRPr/>
              </a:pPr>
              <a:t>‹Nº›</a:t>
            </a:fld>
            <a:endParaRPr lang="en-US"/>
          </a:p>
        </p:txBody>
      </p:sp>
    </p:spTree>
    <p:extLst>
      <p:ext uri="{BB962C8B-B14F-4D97-AF65-F5344CB8AC3E}">
        <p14:creationId xmlns:p14="http://schemas.microsoft.com/office/powerpoint/2010/main" val="323759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8C8AE175-F217-42FE-A617-AA8141E94EFC}" type="slidenum">
              <a:rPr lang="en-US"/>
              <a:pPr>
                <a:defRPr/>
              </a:pPr>
              <a:t>‹Nº›</a:t>
            </a:fld>
            <a:endParaRPr lang="en-US"/>
          </a:p>
        </p:txBody>
      </p:sp>
    </p:spTree>
    <p:extLst>
      <p:ext uri="{BB962C8B-B14F-4D97-AF65-F5344CB8AC3E}">
        <p14:creationId xmlns:p14="http://schemas.microsoft.com/office/powerpoint/2010/main" val="27768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CD03FD3B-DB65-4872-92DA-1B8AC3394568}" type="slidenum">
              <a:rPr lang="en-US"/>
              <a:pPr>
                <a:defRPr/>
              </a:pPr>
              <a:t>‹Nº›</a:t>
            </a:fld>
            <a:endParaRPr lang="en-US"/>
          </a:p>
        </p:txBody>
      </p:sp>
    </p:spTree>
    <p:extLst>
      <p:ext uri="{BB962C8B-B14F-4D97-AF65-F5344CB8AC3E}">
        <p14:creationId xmlns:p14="http://schemas.microsoft.com/office/powerpoint/2010/main" val="32848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pPr defTabSz="457200" fontAlgn="base">
              <a:spcBef>
                <a:spcPct val="0"/>
              </a:spcBef>
              <a:spcAft>
                <a:spcPct val="0"/>
              </a:spcAft>
              <a:defRPr/>
            </a:pPr>
            <a:r>
              <a:rPr lang="es-ES_tradnl">
                <a:ea typeface="ヒラギノ角ゴ Pro W3" charset="-128"/>
              </a:rPr>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defTabSz="457200" fontAlgn="base">
              <a:spcBef>
                <a:spcPct val="0"/>
              </a:spcBef>
              <a:spcAft>
                <a:spcPct val="0"/>
              </a:spcAft>
              <a:defRPr/>
            </a:pPr>
            <a:fld id="{C8D532AA-CAF7-40B1-A5BF-05CB1FEEE0E2}" type="slidenum">
              <a:rPr lang="en-US">
                <a:ea typeface="ヒラギノ角ゴ Pro W3" charset="-128"/>
              </a:rPr>
              <a:pPr defTabSz="457200" fontAlgn="base">
                <a:spcBef>
                  <a:spcPct val="0"/>
                </a:spcBef>
                <a:spcAft>
                  <a:spcPct val="0"/>
                </a:spcAft>
                <a:defRPr/>
              </a:pPr>
              <a:t>‹Nº›</a:t>
            </a:fld>
            <a:endParaRPr lang="en-US">
              <a:ea typeface="ヒラギノ角ゴ Pro W3" charset="-128"/>
            </a:endParaRPr>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Tree>
    <p:extLst>
      <p:ext uri="{BB962C8B-B14F-4D97-AF65-F5344CB8AC3E}">
        <p14:creationId xmlns:p14="http://schemas.microsoft.com/office/powerpoint/2010/main" val="1454659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369001071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34EA-2B5B-424A-B2C0-59ED7B91CAD2}" type="datetimeFigureOut">
              <a:rPr lang="es-CL">
                <a:solidFill>
                  <a:prstClr val="black">
                    <a:tint val="75000"/>
                  </a:prstClr>
                </a:solidFill>
              </a:rPr>
              <a:pPr/>
              <a:t>02-12-2011</a:t>
            </a:fld>
            <a:endParaRPr lang="es-C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016602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Hoja_de_c_lculo_de_Microsoft_Excel1.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683568" y="2636912"/>
            <a:ext cx="6400800" cy="18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Inocuidad Alimentaria e Insumos</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algn="r" fontAlgn="base">
              <a:spcAft>
                <a:spcPct val="0"/>
              </a:spcAft>
              <a:buFont typeface="Arial" pitchFamily="34" charset="0"/>
              <a:buNone/>
            </a:pPr>
            <a:endParaRPr lang="en-US" sz="2400" dirty="0" smtClean="0">
              <a:solidFill>
                <a:srgbClr val="FFFFFF"/>
              </a:solidFill>
              <a:ea typeface="ヒラギノ角ゴ Pro W3"/>
              <a:cs typeface="ヒラギノ角ゴ Pro W3"/>
            </a:endParaRPr>
          </a:p>
          <a:p>
            <a:pPr algn="r" fontAlgn="base">
              <a:spcAft>
                <a:spcPct val="0"/>
              </a:spcAft>
              <a:buFont typeface="Arial" pitchFamily="34" charset="0"/>
              <a:buNone/>
            </a:pPr>
            <a:endParaRPr lang="en-US" sz="2400" dirty="0">
              <a:solidFill>
                <a:srgbClr val="FFFFFF"/>
              </a:solidFill>
              <a:ea typeface="ヒラギノ角ゴ Pro W3"/>
              <a:cs typeface="ヒラギノ角ゴ Pro W3"/>
            </a:endParaRPr>
          </a:p>
          <a:p>
            <a:pPr algn="r" fontAlgn="base">
              <a:spcAft>
                <a:spcPct val="0"/>
              </a:spcAft>
              <a:buFont typeface="Arial" pitchFamily="34" charset="0"/>
              <a:buNone/>
            </a:pPr>
            <a:endParaRPr lang="en-US" sz="2400" dirty="0" smtClean="0">
              <a:solidFill>
                <a:srgbClr val="FFFFFF"/>
              </a:solidFill>
              <a:ea typeface="ヒラギノ角ゴ Pro W3"/>
              <a:cs typeface="ヒラギノ角ゴ Pro W3"/>
            </a:endParaRPr>
          </a:p>
          <a:p>
            <a:pPr algn="r" fontAlgn="base">
              <a:spcAft>
                <a:spcPct val="0"/>
              </a:spcAft>
              <a:buFont typeface="Arial" pitchFamily="34" charset="0"/>
              <a:buNone/>
            </a:pPr>
            <a:endParaRPr lang="en-US" sz="2400" dirty="0">
              <a:solidFill>
                <a:srgbClr val="FFFFFF"/>
              </a:solidFill>
              <a:ea typeface="ヒラギノ角ゴ Pro W3"/>
              <a:cs typeface="ヒラギノ角ゴ Pro W3"/>
            </a:endParaRPr>
          </a:p>
          <a:p>
            <a:pPr algn="r" fontAlgn="base">
              <a:spcAft>
                <a:spcPct val="0"/>
              </a:spcAft>
              <a:buFont typeface="Arial" pitchFamily="34" charset="0"/>
              <a:buNone/>
            </a:pPr>
            <a:r>
              <a:rPr lang="en-US" sz="2400" dirty="0" err="1" smtClean="0">
                <a:solidFill>
                  <a:srgbClr val="FFFFFF"/>
                </a:solidFill>
                <a:ea typeface="ヒラギノ角ゴ Pro W3"/>
                <a:cs typeface="ヒラギノ角ゴ Pro W3"/>
              </a:rPr>
              <a:t>Noviembre</a:t>
            </a:r>
            <a:r>
              <a:rPr lang="en-US" sz="2400" dirty="0" smtClean="0">
                <a:solidFill>
                  <a:srgbClr val="FFFFFF"/>
                </a:solidFill>
                <a:ea typeface="ヒラギノ角ゴ Pro W3"/>
                <a:cs typeface="ヒラギノ角ゴ Pro W3"/>
              </a:rPr>
              <a:t> de 2011</a:t>
            </a:r>
          </a:p>
        </p:txBody>
      </p:sp>
    </p:spTree>
    <p:extLst>
      <p:ext uri="{BB962C8B-B14F-4D97-AF65-F5344CB8AC3E}">
        <p14:creationId xmlns:p14="http://schemas.microsoft.com/office/powerpoint/2010/main" val="212279674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622777925"/>
              </p:ext>
            </p:extLst>
          </p:nvPr>
        </p:nvGraphicFramePr>
        <p:xfrm>
          <a:off x="179512" y="980728"/>
          <a:ext cx="8568952" cy="3888432"/>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4952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393135">
                <a:tc>
                  <a:txBody>
                    <a:bodyPr/>
                    <a:lstStyle/>
                    <a:p>
                      <a:pPr algn="ctr"/>
                      <a:r>
                        <a:rPr lang="es-CL" sz="1600" b="1" dirty="0" smtClean="0"/>
                        <a:t>Anexo</a:t>
                      </a:r>
                      <a:endParaRPr lang="es-CL" sz="1600" b="1" dirty="0"/>
                    </a:p>
                  </a:txBody>
                  <a:tcPr vert="vert270"/>
                </a:tc>
                <a:tc>
                  <a:txBody>
                    <a:bodyPr/>
                    <a:lstStyle/>
                    <a:p>
                      <a:pPr algn="just"/>
                      <a:r>
                        <a:rPr lang="es-CL" sz="1600" dirty="0" smtClean="0"/>
                        <a:t>Incorporar en la discusión el tema de miel proveniente de polen de OGM</a:t>
                      </a:r>
                      <a:endParaRPr lang="es-CL" sz="1600" dirty="0"/>
                    </a:p>
                  </a:txBody>
                  <a:tcPr/>
                </a:tc>
                <a:tc>
                  <a:txBody>
                    <a:bodyPr/>
                    <a:lstStyle/>
                    <a:p>
                      <a:pPr algn="ctr"/>
                      <a:r>
                        <a:rPr lang="es-CL" sz="1600" dirty="0" smtClean="0"/>
                        <a:t>Referencia</a:t>
                      </a:r>
                      <a:r>
                        <a:rPr lang="es-CL" sz="1600" baseline="0" dirty="0" smtClean="0"/>
                        <a:t> en adjunto</a:t>
                      </a:r>
                      <a:endParaRPr lang="es-CL" sz="1600" dirty="0"/>
                    </a:p>
                  </a:txBody>
                  <a:tcPr/>
                </a:tc>
                <a:tc>
                  <a:txBody>
                    <a:bodyPr/>
                    <a:lstStyle/>
                    <a:p>
                      <a:pPr algn="ctr"/>
                      <a:r>
                        <a:rPr lang="es-CL" sz="1600" dirty="0" smtClean="0"/>
                        <a:t>4ta reunión (10/11/2011)</a:t>
                      </a: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591501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52400"/>
            <a:ext cx="8164513" cy="612304"/>
          </a:xfrm>
        </p:spPr>
        <p:txBody>
          <a:bodyPr/>
          <a:lstStyle/>
          <a:p>
            <a:r>
              <a:rPr lang="es-MX" b="1" u="sng" dirty="0">
                <a:solidFill>
                  <a:schemeClr val="tx1"/>
                </a:solidFill>
              </a:rPr>
              <a:t>Trabajo SAG y Miel contaminadas con OMG</a:t>
            </a:r>
            <a:r>
              <a:rPr lang="es-CL" dirty="0">
                <a:solidFill>
                  <a:schemeClr val="tx1"/>
                </a:solidFill>
              </a:rPr>
              <a:t/>
            </a:r>
            <a:br>
              <a:rPr lang="es-CL" dirty="0">
                <a:solidFill>
                  <a:schemeClr val="tx1"/>
                </a:solidFill>
              </a:rPr>
            </a:br>
            <a:endParaRPr lang="es-CL" dirty="0">
              <a:solidFill>
                <a:schemeClr val="tx1"/>
              </a:solidFill>
            </a:endParaRPr>
          </a:p>
        </p:txBody>
      </p:sp>
      <p:sp>
        <p:nvSpPr>
          <p:cNvPr id="3" name="2 Marcador de contenido"/>
          <p:cNvSpPr>
            <a:spLocks noGrp="1"/>
          </p:cNvSpPr>
          <p:nvPr>
            <p:ph idx="1"/>
          </p:nvPr>
        </p:nvSpPr>
        <p:spPr>
          <a:xfrm>
            <a:off x="152400" y="764704"/>
            <a:ext cx="8177213" cy="5688632"/>
          </a:xfrm>
        </p:spPr>
        <p:txBody>
          <a:bodyPr/>
          <a:lstStyle/>
          <a:p>
            <a:pPr algn="just"/>
            <a:r>
              <a:rPr lang="es-ES" sz="1800" dirty="0"/>
              <a:t>El 6 de septiembre </a:t>
            </a:r>
            <a:r>
              <a:rPr lang="es-ES" sz="1800" dirty="0" smtClean="0"/>
              <a:t>pasado, </a:t>
            </a:r>
            <a:r>
              <a:rPr lang="es-ES" sz="1800" dirty="0"/>
              <a:t>el tribunal de la Unión Europea se pronunció respecto a los criterios jurídicos con lo que debían ser interpretadas algunas disposiciones de la Directiva 2001/18/CE y el Reglamento (CE) Numero 1829/2003, entre otras normativas comunitarias sobre alimentos y piensos modificados genéticamente, por consultas del Tribunal Contencioso-administrativo del Estado de Baviera, Alemania</a:t>
            </a:r>
            <a:r>
              <a:rPr lang="es-ES" sz="1800" dirty="0" smtClean="0"/>
              <a:t>.</a:t>
            </a:r>
            <a:r>
              <a:rPr lang="es-ES" dirty="0"/>
              <a:t> </a:t>
            </a:r>
            <a:endParaRPr lang="es-CL" dirty="0"/>
          </a:p>
          <a:p>
            <a:pPr algn="just"/>
            <a:r>
              <a:rPr lang="es-ES" sz="1800" dirty="0"/>
              <a:t>El tribunal europeo hizo presente que si bien la miel y el polen de abejas </a:t>
            </a:r>
            <a:r>
              <a:rPr lang="es-ES" sz="1800" u="sng" dirty="0"/>
              <a:t>no constituyen “organismos”, en el sentido de que “no son una entidad biológica capaz de reproducirse o de transferir material genético”</a:t>
            </a:r>
            <a:r>
              <a:rPr lang="es-ES" sz="1800" dirty="0"/>
              <a:t>, deben sin </a:t>
            </a:r>
            <a:r>
              <a:rPr lang="es-ES" sz="1800" dirty="0" smtClean="0"/>
              <a:t>embargo, </a:t>
            </a:r>
            <a:r>
              <a:rPr lang="es-ES" sz="1800" dirty="0"/>
              <a:t>ser considerados como un </a:t>
            </a:r>
            <a:r>
              <a:rPr lang="es-ES" sz="1800" i="1" dirty="0"/>
              <a:t>“ingrediente”</a:t>
            </a:r>
            <a:r>
              <a:rPr lang="es-ES" sz="1800" dirty="0"/>
              <a:t> de la miel en su condición de producto alimenticio. En consecuencia, dicho polen está comprendido en el ámbito de aplicación del Reglamento mencionado anteriormente y debe someterse al régimen de autorización, previsto por éste, antes de su comercialización.</a:t>
            </a:r>
            <a:endParaRPr lang="es-CL" sz="1800" dirty="0"/>
          </a:p>
          <a:p>
            <a:pPr algn="just"/>
            <a:r>
              <a:rPr lang="es-ES" sz="1800" dirty="0"/>
              <a:t>El </a:t>
            </a:r>
            <a:r>
              <a:rPr lang="es-ES" sz="1800" dirty="0" smtClean="0"/>
              <a:t>SAG, </a:t>
            </a:r>
            <a:r>
              <a:rPr lang="es-ES" sz="1800" dirty="0"/>
              <a:t>en este contexto y a la preocupación expresada por los actores de la exportación de miel, ha dado los primeros pasos para diseñar una </a:t>
            </a:r>
            <a:r>
              <a:rPr lang="es-ES" sz="1800" dirty="0" smtClean="0"/>
              <a:t>estrategia </a:t>
            </a:r>
            <a:r>
              <a:rPr lang="es-ES" sz="1800" dirty="0"/>
              <a:t>para los posibles requisitos a las exportaciones de </a:t>
            </a:r>
            <a:r>
              <a:rPr lang="es-ES" sz="1800" dirty="0" smtClean="0"/>
              <a:t>miel.</a:t>
            </a:r>
            <a:endParaRPr lang="es-CL" sz="1800" dirty="0"/>
          </a:p>
          <a:p>
            <a:pPr algn="just"/>
            <a:r>
              <a:rPr lang="es-ES" sz="1800" dirty="0"/>
              <a:t>Para </a:t>
            </a:r>
            <a:r>
              <a:rPr lang="es-ES" sz="1800" dirty="0" smtClean="0"/>
              <a:t>esto, </a:t>
            </a:r>
            <a:r>
              <a:rPr lang="es-ES" sz="1800" dirty="0"/>
              <a:t>se realizo una reunión de coordinación el día 18.10.2011, donde se dieron a conocer los compromisos alcanzados en reunión de 16.10.2011 entre el Ministro de Agricultura, apicultores y entidades públicas (ODEPA, INDAP, DIRECOM y SAG) y los que afectaban directamente a este Servicio. </a:t>
            </a:r>
            <a:endParaRPr lang="es-CL" sz="1800" dirty="0"/>
          </a:p>
          <a:p>
            <a:endParaRPr lang="es-CL" dirty="0"/>
          </a:p>
        </p:txBody>
      </p:sp>
    </p:spTree>
    <p:extLst>
      <p:ext uri="{BB962C8B-B14F-4D97-AF65-F5344CB8AC3E}">
        <p14:creationId xmlns:p14="http://schemas.microsoft.com/office/powerpoint/2010/main" val="2597465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260648"/>
            <a:ext cx="8177213" cy="5743277"/>
          </a:xfrm>
        </p:spPr>
        <p:txBody>
          <a:bodyPr/>
          <a:lstStyle/>
          <a:p>
            <a:r>
              <a:rPr lang="es-ES" sz="1800" dirty="0"/>
              <a:t>Al </a:t>
            </a:r>
            <a:r>
              <a:rPr lang="es-ES" sz="1800" dirty="0" smtClean="0"/>
              <a:t>respecto, </a:t>
            </a:r>
            <a:r>
              <a:rPr lang="es-ES" sz="1800" dirty="0"/>
              <a:t>se puede comunicar los siguientes planteamientos expuestos en esta reunión de las diferentes Divisiones del Servicio:</a:t>
            </a:r>
            <a:endParaRPr lang="es-CL" sz="1800" dirty="0"/>
          </a:p>
          <a:p>
            <a:pPr marL="0" indent="0">
              <a:buNone/>
            </a:pPr>
            <a:endParaRPr lang="es-CL" sz="1800" dirty="0"/>
          </a:p>
          <a:p>
            <a:pPr lvl="1" algn="just"/>
            <a:r>
              <a:rPr lang="es-ES" sz="1800" dirty="0"/>
              <a:t>La División Jurídica </a:t>
            </a:r>
            <a:r>
              <a:rPr lang="es-ES" sz="1800" dirty="0" smtClean="0"/>
              <a:t>planteó </a:t>
            </a:r>
            <a:r>
              <a:rPr lang="es-ES" sz="1800" dirty="0"/>
              <a:t>que no se puede a dar a conocer las ubicaciones de las plantaciones de </a:t>
            </a:r>
            <a:r>
              <a:rPr lang="es-ES" sz="1800" dirty="0" smtClean="0"/>
              <a:t>OGM, </a:t>
            </a:r>
            <a:r>
              <a:rPr lang="es-ES" sz="1800" dirty="0"/>
              <a:t>mientras no se resuelva la acción judicial pendiente en tribunales con respecto al entregar dicha información</a:t>
            </a:r>
            <a:r>
              <a:rPr lang="es-ES" sz="1800" dirty="0" smtClean="0"/>
              <a:t>.</a:t>
            </a:r>
            <a:endParaRPr lang="es-CL" sz="1800" dirty="0"/>
          </a:p>
          <a:p>
            <a:pPr lvl="1" algn="just"/>
            <a:endParaRPr lang="es-CL" sz="1800" dirty="0"/>
          </a:p>
          <a:p>
            <a:pPr lvl="1"/>
            <a:r>
              <a:rPr lang="es-ES" sz="1800" dirty="0"/>
              <a:t>El </a:t>
            </a:r>
            <a:r>
              <a:rPr lang="es-ES" sz="1800" dirty="0" smtClean="0"/>
              <a:t>Laboratorio </a:t>
            </a:r>
            <a:r>
              <a:rPr lang="es-ES" sz="1800" dirty="0"/>
              <a:t>Lo Aguirre </a:t>
            </a:r>
            <a:r>
              <a:rPr lang="es-ES" sz="1800" dirty="0" smtClean="0"/>
              <a:t>planteó </a:t>
            </a:r>
            <a:r>
              <a:rPr lang="es-ES" sz="1800" dirty="0"/>
              <a:t>que </a:t>
            </a:r>
            <a:r>
              <a:rPr lang="es-ES" sz="1800" dirty="0" smtClean="0"/>
              <a:t>está </a:t>
            </a:r>
            <a:r>
              <a:rPr lang="es-ES" sz="1800" dirty="0"/>
              <a:t>en </a:t>
            </a:r>
            <a:r>
              <a:rPr lang="es-ES" sz="1800" dirty="0" smtClean="0"/>
              <a:t>la etapa </a:t>
            </a:r>
            <a:r>
              <a:rPr lang="es-ES" sz="1800" dirty="0"/>
              <a:t>de implementación de la técnica para la detección de trazas de polen </a:t>
            </a:r>
            <a:r>
              <a:rPr lang="es-ES" sz="1800" dirty="0" smtClean="0"/>
              <a:t>OGM </a:t>
            </a:r>
            <a:r>
              <a:rPr lang="es-ES" sz="1800" dirty="0"/>
              <a:t>en miel.</a:t>
            </a:r>
            <a:endParaRPr lang="es-CL" sz="1800" dirty="0"/>
          </a:p>
          <a:p>
            <a:pPr lvl="1"/>
            <a:endParaRPr lang="es-CL" sz="1800" dirty="0"/>
          </a:p>
          <a:p>
            <a:pPr lvl="1"/>
            <a:r>
              <a:rPr lang="es-ES" sz="1800" dirty="0"/>
              <a:t>La División de </a:t>
            </a:r>
            <a:r>
              <a:rPr lang="es-ES" sz="1800" dirty="0" smtClean="0"/>
              <a:t>Recursos </a:t>
            </a:r>
            <a:r>
              <a:rPr lang="es-ES" sz="1800" dirty="0"/>
              <a:t>N</a:t>
            </a:r>
            <a:r>
              <a:rPr lang="es-ES" sz="1800" dirty="0" smtClean="0"/>
              <a:t>aturales </a:t>
            </a:r>
            <a:r>
              <a:rPr lang="es-ES" sz="1800" dirty="0"/>
              <a:t>R</a:t>
            </a:r>
            <a:r>
              <a:rPr lang="es-ES" sz="1800" dirty="0" smtClean="0"/>
              <a:t>enovables implementará </a:t>
            </a:r>
            <a:r>
              <a:rPr lang="es-ES" sz="1800" dirty="0"/>
              <a:t>un prototipo para ubicar las zonas con restricciones para apicultores por el tema OMG y Europa.</a:t>
            </a:r>
            <a:endParaRPr lang="es-CL" sz="1800" dirty="0"/>
          </a:p>
          <a:p>
            <a:pPr lvl="1"/>
            <a:endParaRPr lang="es-CL" sz="1800" dirty="0"/>
          </a:p>
          <a:p>
            <a:pPr lvl="1" algn="just"/>
            <a:r>
              <a:rPr lang="es-ES" sz="1800" dirty="0"/>
              <a:t>La División de Protección </a:t>
            </a:r>
            <a:r>
              <a:rPr lang="es-ES" sz="1800" dirty="0" smtClean="0"/>
              <a:t>Pecuaria, </a:t>
            </a:r>
            <a:r>
              <a:rPr lang="es-ES" sz="1800" dirty="0"/>
              <a:t>planteo que no existen paramentos claros en la Unión Europea para las trazas de OMG en miel, seguirá coordinando esta mesa y dando a conocer los avances al respecto tanto de las acciones del Servicio y de los requisitos que plantee Unión Europea.</a:t>
            </a:r>
            <a:endParaRPr lang="es-CL" sz="1800" dirty="0"/>
          </a:p>
          <a:p>
            <a:endParaRPr lang="es-CL" sz="1800" dirty="0"/>
          </a:p>
        </p:txBody>
      </p:sp>
    </p:spTree>
    <p:extLst>
      <p:ext uri="{BB962C8B-B14F-4D97-AF65-F5344CB8AC3E}">
        <p14:creationId xmlns:p14="http://schemas.microsoft.com/office/powerpoint/2010/main" val="2922490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88640"/>
            <a:ext cx="8177213" cy="5815285"/>
          </a:xfrm>
        </p:spPr>
        <p:txBody>
          <a:bodyPr/>
          <a:lstStyle/>
          <a:p>
            <a:r>
              <a:rPr lang="es-ES" b="1" u="sng" dirty="0"/>
              <a:t>Situación actual de miel chilena </a:t>
            </a:r>
            <a:endParaRPr lang="es-CL" u="sng" dirty="0"/>
          </a:p>
          <a:p>
            <a:endParaRPr lang="es-CL" dirty="0"/>
          </a:p>
          <a:p>
            <a:pPr algn="just"/>
            <a:r>
              <a:rPr lang="es-ES" sz="1800" dirty="0"/>
              <a:t>En relación  a la alerta planteada por los actores de la cadena de la miel (apicultores y exportadores) sobre la posibilidad que la miel chilena importada a Unión Europea contenga polen </a:t>
            </a:r>
            <a:r>
              <a:rPr lang="es-ES" sz="1800" dirty="0" smtClean="0"/>
              <a:t>de OGM: </a:t>
            </a:r>
          </a:p>
          <a:p>
            <a:pPr algn="just"/>
            <a:endParaRPr lang="es-CL" sz="1800" dirty="0"/>
          </a:p>
          <a:p>
            <a:pPr lvl="1" algn="just"/>
            <a:r>
              <a:rPr lang="es-ES" sz="1800" dirty="0" smtClean="0"/>
              <a:t>El SAG no </a:t>
            </a:r>
            <a:r>
              <a:rPr lang="es-ES" sz="1800" dirty="0"/>
              <a:t>ha recibido ninguna comunicación oficial por parte del Servicio Veterinario Oficial de Unión  Europea (FVO</a:t>
            </a:r>
            <a:r>
              <a:rPr lang="es-ES" sz="1800" dirty="0" smtClean="0"/>
              <a:t>), </a:t>
            </a:r>
            <a:r>
              <a:rPr lang="es-ES" sz="1800" dirty="0"/>
              <a:t>sobre retenciones o devoluciones de exportaciones de miel procedentes de </a:t>
            </a:r>
            <a:r>
              <a:rPr lang="es-ES" sz="1800" dirty="0" smtClean="0"/>
              <a:t>Chile </a:t>
            </a:r>
            <a:r>
              <a:rPr lang="es-ES" sz="1800" dirty="0"/>
              <a:t>que estén vinculados con este tema</a:t>
            </a:r>
            <a:r>
              <a:rPr lang="es-ES" sz="1800" dirty="0" smtClean="0"/>
              <a:t>.</a:t>
            </a:r>
            <a:endParaRPr lang="es-CL" sz="1800" dirty="0"/>
          </a:p>
          <a:p>
            <a:pPr lvl="1" algn="just"/>
            <a:r>
              <a:rPr lang="es-ES" sz="1800" dirty="0"/>
              <a:t>Las exigencias sobre trazas de polen </a:t>
            </a:r>
            <a:r>
              <a:rPr lang="es-ES" sz="1800" dirty="0" smtClean="0"/>
              <a:t>de OMG </a:t>
            </a:r>
            <a:r>
              <a:rPr lang="es-ES" sz="1800" dirty="0"/>
              <a:t>en </a:t>
            </a:r>
            <a:r>
              <a:rPr lang="es-ES" sz="1800" dirty="0" smtClean="0"/>
              <a:t>mieles, </a:t>
            </a:r>
            <a:r>
              <a:rPr lang="es-ES" sz="1800" dirty="0"/>
              <a:t>no son parte de las exigencias oficiales y que se encuentran especificadas en el certificado zoosanitario vigente de  la Unión Europea para la exportación de miel y productos apícolas</a:t>
            </a:r>
            <a:r>
              <a:rPr lang="es-ES" sz="1800" dirty="0" smtClean="0"/>
              <a:t>.</a:t>
            </a:r>
            <a:endParaRPr lang="es-CL" sz="1800" dirty="0"/>
          </a:p>
          <a:p>
            <a:pPr lvl="1" algn="just"/>
            <a:r>
              <a:rPr lang="es-ES" sz="1800" dirty="0"/>
              <a:t>Se ha detectado que estas exigencias han sido impuestas por algunos  importadores de miel en Alemania a los exportadores chilenos, siendo hoy un problema de privados y no una exigencia del Servicio Oficial </a:t>
            </a:r>
            <a:r>
              <a:rPr lang="es-ES" sz="1800" dirty="0" smtClean="0"/>
              <a:t>Veterinario.</a:t>
            </a:r>
            <a:endParaRPr lang="es-CL" sz="1800" dirty="0"/>
          </a:p>
          <a:p>
            <a:pPr lvl="1"/>
            <a:endParaRPr lang="es-CL" sz="1800" dirty="0"/>
          </a:p>
        </p:txBody>
      </p:sp>
    </p:spTree>
    <p:extLst>
      <p:ext uri="{BB962C8B-B14F-4D97-AF65-F5344CB8AC3E}">
        <p14:creationId xmlns:p14="http://schemas.microsoft.com/office/powerpoint/2010/main" val="2988748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395288" y="2276475"/>
            <a:ext cx="8164512" cy="1143000"/>
          </a:xfrm>
        </p:spPr>
        <p:txBody>
          <a:bodyPr/>
          <a:lstStyle/>
          <a:p>
            <a:r>
              <a:rPr lang="es-CL" sz="8800" b="1"/>
              <a:t>GRACIAS</a:t>
            </a:r>
            <a:endParaRPr lang="es-ES" sz="8800" b="1"/>
          </a:p>
        </p:txBody>
      </p:sp>
      <p:pic>
        <p:nvPicPr>
          <p:cNvPr id="45060"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6101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3 Título"/>
          <p:cNvSpPr>
            <a:spLocks noGrp="1"/>
          </p:cNvSpPr>
          <p:nvPr>
            <p:ph type="title"/>
          </p:nvPr>
        </p:nvSpPr>
        <p:spPr>
          <a:xfrm>
            <a:off x="323528" y="116632"/>
            <a:ext cx="8640763" cy="863600"/>
          </a:xfrm>
        </p:spPr>
        <p:txBody>
          <a:bodyPr>
            <a:normAutofit/>
          </a:bodyPr>
          <a:lstStyle/>
          <a:p>
            <a:pPr>
              <a:defRPr/>
            </a:pPr>
            <a:r>
              <a:rPr lang="es-CL" sz="2400" b="1" dirty="0">
                <a:solidFill>
                  <a:srgbClr val="006CB7"/>
                </a:solidFill>
                <a:latin typeface="Verdana" pitchFamily="34" charset="0"/>
                <a:ea typeface="+mn-ea"/>
                <a:cs typeface="+mn-cs"/>
              </a:rPr>
              <a:t>MESA INOCUIDAD ALIMENTARIA E INSUMOS</a:t>
            </a:r>
          </a:p>
        </p:txBody>
      </p:sp>
      <p:sp>
        <p:nvSpPr>
          <p:cNvPr id="45059" name="4 Marcador de contenido"/>
          <p:cNvSpPr>
            <a:spLocks noGrp="1"/>
          </p:cNvSpPr>
          <p:nvPr>
            <p:ph idx="1"/>
          </p:nvPr>
        </p:nvSpPr>
        <p:spPr>
          <a:xfrm>
            <a:off x="323850" y="908050"/>
            <a:ext cx="8424863" cy="6192838"/>
          </a:xfrm>
        </p:spPr>
        <p:txBody>
          <a:bodyPr/>
          <a:lstStyle/>
          <a:p>
            <a:pPr marL="0" indent="0" algn="just">
              <a:buFontTx/>
              <a:buNone/>
            </a:pPr>
            <a:endParaRPr lang="es-ES" sz="1900" b="1" dirty="0" smtClean="0">
              <a:solidFill>
                <a:schemeClr val="tx1"/>
              </a:solidFill>
              <a:ea typeface="ヒラギノ角ゴ Pro W3"/>
              <a:cs typeface="ヒラギノ角ゴ Pro W3"/>
            </a:endParaRPr>
          </a:p>
          <a:p>
            <a:pPr marL="0" indent="0" algn="just">
              <a:buFontTx/>
              <a:buNone/>
            </a:pPr>
            <a:endParaRPr lang="es-ES" sz="1800" b="1" dirty="0" smtClean="0">
              <a:solidFill>
                <a:schemeClr val="tx1"/>
              </a:solidFill>
              <a:ea typeface="ヒラギノ角ゴ Pro W3"/>
              <a:cs typeface="ヒラギノ角ゴ Pro W3"/>
            </a:endParaRPr>
          </a:p>
        </p:txBody>
      </p:sp>
      <p:sp>
        <p:nvSpPr>
          <p:cNvPr id="45060"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srgbClr val="898989"/>
                </a:solidFill>
                <a:latin typeface="Verdana" pitchFamily="34" charset="0"/>
              </a:rPr>
              <a:t>Gobierno de Chile | Ministerio de Agricultura</a:t>
            </a:r>
          </a:p>
        </p:txBody>
      </p:sp>
      <p:pic>
        <p:nvPicPr>
          <p:cNvPr id="45061" name="1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extLst>
              <p:ext uri="{D42A27DB-BD31-4B8C-83A1-F6EECF244321}">
                <p14:modId xmlns:p14="http://schemas.microsoft.com/office/powerpoint/2010/main" val="342944444"/>
              </p:ext>
            </p:extLst>
          </p:nvPr>
        </p:nvGraphicFramePr>
        <p:xfrm>
          <a:off x="755576" y="1018294"/>
          <a:ext cx="7560840" cy="5075002"/>
        </p:xfrm>
        <a:graphic>
          <a:graphicData uri="http://schemas.openxmlformats.org/drawingml/2006/table">
            <a:tbl>
              <a:tblPr/>
              <a:tblGrid>
                <a:gridCol w="1152128"/>
                <a:gridCol w="6408712"/>
              </a:tblGrid>
              <a:tr h="387075">
                <a:tc>
                  <a:txBody>
                    <a:bodyPr/>
                    <a:lstStyle/>
                    <a:p>
                      <a:pPr algn="ctr" fontAlgn="b"/>
                      <a:r>
                        <a:rPr lang="es-CL" sz="1800" b="1" i="0" u="none" strike="noStrike" dirty="0">
                          <a:solidFill>
                            <a:srgbClr val="000000"/>
                          </a:solidFill>
                          <a:effectLst/>
                          <a:latin typeface="Calibri"/>
                        </a:rPr>
                        <a:t>Estado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s-CL" sz="1800" b="1" i="0" u="none" strike="noStrike" dirty="0">
                          <a:solidFill>
                            <a:srgbClr val="000000"/>
                          </a:solidFill>
                          <a:effectLst/>
                          <a:latin typeface="Calibri"/>
                        </a:rPr>
                        <a:t>Medida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28698">
                <a:tc rowSpan="4">
                  <a:txBody>
                    <a:bodyPr/>
                    <a:lstStyle/>
                    <a:p>
                      <a:pPr algn="ctr" fontAlgn="ctr"/>
                      <a:r>
                        <a:rPr lang="es-CL" sz="1800" b="1" i="0" u="none" strike="noStrike" kern="1200" dirty="0">
                          <a:solidFill>
                            <a:srgbClr val="000000"/>
                          </a:solidFill>
                          <a:effectLst/>
                          <a:latin typeface="Calibri"/>
                          <a:ea typeface="+mn-ea"/>
                          <a:cs typeface="+mn-cs"/>
                        </a:rPr>
                        <a:t>Implementadas</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s-CL" sz="1800" b="0" i="0" u="none" strike="noStrike" kern="1200" dirty="0">
                          <a:solidFill>
                            <a:srgbClr val="000000"/>
                          </a:solidFill>
                          <a:effectLst/>
                          <a:latin typeface="Calibri"/>
                          <a:ea typeface="+mn-ea"/>
                          <a:cs typeface="+mn-cs"/>
                        </a:rPr>
                        <a:t>Certificaciones Privadas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28700">
                <a:tc vMerge="1">
                  <a:txBody>
                    <a:bodyPr/>
                    <a:lstStyle/>
                    <a:p>
                      <a:endParaRPr lang="es-CL"/>
                    </a:p>
                  </a:txBody>
                  <a:tcPr/>
                </a:tc>
                <a:tc>
                  <a:txBody>
                    <a:bodyPr/>
                    <a:lstStyle/>
                    <a:p>
                      <a:pPr algn="ctr" rtl="0" fontAlgn="b"/>
                      <a:r>
                        <a:rPr lang="es-CL" sz="1800" b="0" i="0" u="none" strike="noStrike" kern="1200" dirty="0" smtClean="0">
                          <a:solidFill>
                            <a:srgbClr val="000000"/>
                          </a:solidFill>
                          <a:effectLst/>
                          <a:latin typeface="Calibri"/>
                          <a:ea typeface="+mn-ea"/>
                          <a:cs typeface="+mn-cs"/>
                        </a:rPr>
                        <a:t>Institucionalidad para la inocuidad alimentaria</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28700">
                <a:tc vMerge="1">
                  <a:txBody>
                    <a:bodyPr/>
                    <a:lstStyle/>
                    <a:p>
                      <a:endParaRPr lang="es-CL"/>
                    </a:p>
                  </a:txBody>
                  <a:tcPr/>
                </a:tc>
                <a:tc>
                  <a:txBody>
                    <a:bodyPr/>
                    <a:lstStyle/>
                    <a:p>
                      <a:pPr algn="ctr" rtl="0" fontAlgn="b"/>
                      <a:r>
                        <a:rPr lang="es-CL" sz="1800" b="0" i="0" u="none" strike="noStrike" kern="1200" dirty="0" smtClean="0">
                          <a:solidFill>
                            <a:srgbClr val="000000"/>
                          </a:solidFill>
                          <a:effectLst/>
                          <a:latin typeface="Calibri"/>
                          <a:ea typeface="+mn-ea"/>
                          <a:cs typeface="+mn-cs"/>
                        </a:rPr>
                        <a:t>Actualización de la</a:t>
                      </a:r>
                      <a:r>
                        <a:rPr lang="es-CL" sz="1800" b="0" i="0" u="none" strike="noStrike" kern="1200" baseline="0" dirty="0" smtClean="0">
                          <a:solidFill>
                            <a:srgbClr val="000000"/>
                          </a:solidFill>
                          <a:effectLst/>
                          <a:latin typeface="Calibri"/>
                          <a:ea typeface="+mn-ea"/>
                          <a:cs typeface="+mn-cs"/>
                        </a:rPr>
                        <a:t> política de Inocuidad Alimentaria</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528698">
                <a:tc vMerge="1">
                  <a:txBody>
                    <a:bodyPr/>
                    <a:lstStyle/>
                    <a:p>
                      <a:endParaRPr lang="es-CL"/>
                    </a:p>
                  </a:txBody>
                  <a:tcPr/>
                </a:tc>
                <a:tc>
                  <a:txBody>
                    <a:bodyPr/>
                    <a:lstStyle/>
                    <a:p>
                      <a:pPr algn="ctr" rtl="0" fontAlgn="b"/>
                      <a:r>
                        <a:rPr lang="es-CL" sz="1800" b="0" i="0" u="none" strike="noStrike" kern="1200" dirty="0" smtClean="0">
                          <a:solidFill>
                            <a:srgbClr val="000000"/>
                          </a:solidFill>
                          <a:effectLst/>
                          <a:latin typeface="Calibri"/>
                          <a:ea typeface="+mn-ea"/>
                          <a:cs typeface="+mn-cs"/>
                        </a:rPr>
                        <a:t>Plaguicidas</a:t>
                      </a:r>
                      <a:r>
                        <a:rPr lang="es-CL" sz="1800" b="0" i="0" u="none" strike="noStrike" kern="1200" baseline="0" dirty="0" smtClean="0">
                          <a:solidFill>
                            <a:srgbClr val="000000"/>
                          </a:solidFill>
                          <a:effectLst/>
                          <a:latin typeface="Calibri"/>
                          <a:ea typeface="+mn-ea"/>
                          <a:cs typeface="+mn-cs"/>
                        </a:rPr>
                        <a:t> en Cambio Menores</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400487">
                <a:tc>
                  <a:txBody>
                    <a:bodyPr/>
                    <a:lstStyle/>
                    <a:p>
                      <a:pPr algn="ctr" fontAlgn="ctr"/>
                      <a:r>
                        <a:rPr lang="es-CL" sz="1800" b="1" i="0" u="none" strike="noStrike" dirty="0">
                          <a:solidFill>
                            <a:srgbClr val="000000"/>
                          </a:solidFill>
                          <a:effectLst/>
                          <a:latin typeface="Calibri"/>
                        </a:rPr>
                        <a:t>Mediano Plazo</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rtl="0" fontAlgn="b"/>
                      <a:r>
                        <a:rPr lang="es-CL" sz="1800" b="0" i="0" u="none" strike="noStrike" dirty="0" smtClean="0">
                          <a:solidFill>
                            <a:srgbClr val="000000"/>
                          </a:solidFill>
                          <a:effectLst/>
                          <a:latin typeface="Calibri"/>
                        </a:rPr>
                        <a:t>Plaguicidas:</a:t>
                      </a:r>
                      <a:r>
                        <a:rPr lang="es-CL" sz="1800" b="0" i="0" u="none" strike="noStrike" baseline="0" dirty="0" smtClean="0">
                          <a:solidFill>
                            <a:srgbClr val="000000"/>
                          </a:solidFill>
                          <a:effectLst/>
                          <a:latin typeface="Calibri"/>
                        </a:rPr>
                        <a:t> Sistema de Equivalencia</a:t>
                      </a:r>
                      <a:endParaRPr lang="es-CL" sz="18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r>
              <a:tr h="785569">
                <a:tc rowSpan="2">
                  <a:txBody>
                    <a:bodyPr/>
                    <a:lstStyle/>
                    <a:p>
                      <a:pPr algn="ctr" fontAlgn="ctr"/>
                      <a:r>
                        <a:rPr lang="es-CL" sz="1800" b="1" i="0" u="none" strike="noStrike" dirty="0">
                          <a:solidFill>
                            <a:srgbClr val="000000"/>
                          </a:solidFill>
                          <a:effectLst/>
                          <a:latin typeface="Calibri"/>
                        </a:rPr>
                        <a:t>*</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s-CL" sz="1800" b="0" i="0" u="none" strike="noStrike" dirty="0">
                          <a:solidFill>
                            <a:srgbClr val="000000"/>
                          </a:solidFill>
                          <a:effectLst/>
                          <a:latin typeface="Calibri"/>
                        </a:rPr>
                        <a:t>Inspección sanitaria de inocuidad de producción local e importada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87075">
                <a:tc vMerge="1">
                  <a:txBody>
                    <a:bodyPr/>
                    <a:lstStyle/>
                    <a:p>
                      <a:endParaRPr lang="es-CL"/>
                    </a:p>
                  </a:txBody>
                  <a:tcPr/>
                </a:tc>
                <a:tc>
                  <a:txBody>
                    <a:bodyPr/>
                    <a:lstStyle/>
                    <a:p>
                      <a:pPr algn="ctr" rtl="0" fontAlgn="b"/>
                      <a:r>
                        <a:rPr lang="es-CL" sz="1800" b="0" i="0" u="none" strike="noStrike" kern="1200" dirty="0" smtClean="0">
                          <a:solidFill>
                            <a:srgbClr val="000000"/>
                          </a:solidFill>
                          <a:effectLst/>
                          <a:latin typeface="Calibri"/>
                          <a:ea typeface="+mn-ea"/>
                          <a:cs typeface="+mn-cs"/>
                        </a:rPr>
                        <a:t>Tema anexo: miel</a:t>
                      </a:r>
                      <a:r>
                        <a:rPr lang="es-CL" sz="1800" b="0" i="0" u="none" strike="noStrike" kern="1200" baseline="0" dirty="0" smtClean="0">
                          <a:solidFill>
                            <a:srgbClr val="000000"/>
                          </a:solidFill>
                          <a:effectLst/>
                          <a:latin typeface="Calibri"/>
                          <a:ea typeface="+mn-ea"/>
                          <a:cs typeface="+mn-cs"/>
                        </a:rPr>
                        <a:t> chilena contaminada por polen de OGM</a:t>
                      </a:r>
                      <a:endParaRPr lang="es-CL" sz="1800" b="0" i="0" u="none" strike="noStrike" kern="1200" dirty="0">
                        <a:solidFill>
                          <a:srgbClr val="000000"/>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279689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dirty="0"/>
          </a:p>
        </p:txBody>
      </p:sp>
      <p:graphicFrame>
        <p:nvGraphicFramePr>
          <p:cNvPr id="4" name="3 Objeto"/>
          <p:cNvGraphicFramePr>
            <a:graphicFrameLocks noChangeAspect="1"/>
          </p:cNvGraphicFramePr>
          <p:nvPr>
            <p:extLst>
              <p:ext uri="{D42A27DB-BD31-4B8C-83A1-F6EECF244321}">
                <p14:modId xmlns:p14="http://schemas.microsoft.com/office/powerpoint/2010/main" val="1617493043"/>
              </p:ext>
            </p:extLst>
          </p:nvPr>
        </p:nvGraphicFramePr>
        <p:xfrm>
          <a:off x="251520" y="404664"/>
          <a:ext cx="8136903" cy="6192688"/>
        </p:xfrm>
        <a:graphic>
          <a:graphicData uri="http://schemas.openxmlformats.org/presentationml/2006/ole">
            <mc:AlternateContent xmlns:mc="http://schemas.openxmlformats.org/markup-compatibility/2006">
              <mc:Choice xmlns:v="urn:schemas-microsoft-com:vml" Requires="v">
                <p:oleObj spid="_x0000_s1042" name="Hoja de cálculo" r:id="rId4" imgW="9639265" imgH="9342077" progId="Excel.Sheet.12">
                  <p:embed/>
                </p:oleObj>
              </mc:Choice>
              <mc:Fallback>
                <p:oleObj name="Hoja de cálculo" r:id="rId4" imgW="9639265" imgH="9342077" progId="Excel.Sheet.12">
                  <p:embed/>
                  <p:pic>
                    <p:nvPicPr>
                      <p:cNvPr id="0" name=""/>
                      <p:cNvPicPr/>
                      <p:nvPr/>
                    </p:nvPicPr>
                    <p:blipFill>
                      <a:blip r:embed="rId5"/>
                      <a:stretch>
                        <a:fillRect/>
                      </a:stretch>
                    </p:blipFill>
                    <p:spPr>
                      <a:xfrm>
                        <a:off x="251520" y="404664"/>
                        <a:ext cx="8136903" cy="6192688"/>
                      </a:xfrm>
                      <a:prstGeom prst="rect">
                        <a:avLst/>
                      </a:prstGeom>
                    </p:spPr>
                  </p:pic>
                </p:oleObj>
              </mc:Fallback>
            </mc:AlternateContent>
          </a:graphicData>
        </a:graphic>
      </p:graphicFrame>
    </p:spTree>
    <p:extLst>
      <p:ext uri="{BB962C8B-B14F-4D97-AF65-F5344CB8AC3E}">
        <p14:creationId xmlns:p14="http://schemas.microsoft.com/office/powerpoint/2010/main" val="2468920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601445897"/>
              </p:ext>
            </p:extLst>
          </p:nvPr>
        </p:nvGraphicFramePr>
        <p:xfrm>
          <a:off x="323529" y="620687"/>
          <a:ext cx="8568952" cy="4536505"/>
        </p:xfrm>
        <a:graphic>
          <a:graphicData uri="http://schemas.openxmlformats.org/drawingml/2006/table">
            <a:tbl>
              <a:tblPr firstRow="1" bandRow="1">
                <a:tableStyleId>{5C22544A-7EE6-4342-B048-85BDC9FD1C3A}</a:tableStyleId>
              </a:tblPr>
              <a:tblGrid>
                <a:gridCol w="576063"/>
                <a:gridCol w="2054756"/>
                <a:gridCol w="2254987"/>
                <a:gridCol w="1803991"/>
                <a:gridCol w="1879155"/>
              </a:tblGrid>
              <a:tr h="822742">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713763">
                <a:tc>
                  <a:txBody>
                    <a:bodyPr/>
                    <a:lstStyle/>
                    <a:p>
                      <a:pPr algn="ctr"/>
                      <a:r>
                        <a:rPr lang="es-CL" sz="1600" b="1" dirty="0" smtClean="0"/>
                        <a:t>N°</a:t>
                      </a:r>
                      <a:r>
                        <a:rPr lang="es-CL" sz="1600" b="1" baseline="0" dirty="0" smtClean="0"/>
                        <a:t> 1 Inspección sanitaria y de inocuidad de producción local e importada (N°8).</a:t>
                      </a:r>
                      <a:endParaRPr lang="es-CL" sz="1600" b="1" dirty="0"/>
                    </a:p>
                  </a:txBody>
                  <a:tcPr vert="vert270"/>
                </a:tc>
                <a:tc>
                  <a:txBody>
                    <a:bodyPr/>
                    <a:lstStyle/>
                    <a:p>
                      <a:pPr algn="ctr"/>
                      <a:r>
                        <a:rPr lang="es-CL" sz="1600" dirty="0" smtClean="0"/>
                        <a:t>Replantear la medida, tomando en cuenta los aportes hechos a la propuesta</a:t>
                      </a:r>
                      <a:endParaRPr lang="es-CL" sz="1600" dirty="0"/>
                    </a:p>
                  </a:txBody>
                  <a:tcPr/>
                </a:tc>
                <a:tc>
                  <a:txBody>
                    <a:bodyPr/>
                    <a:lstStyle/>
                    <a:p>
                      <a:pPr algn="just"/>
                      <a:r>
                        <a:rPr lang="es-CL" sz="1600" dirty="0" smtClean="0"/>
                        <a:t>Verificar el estado de cumplimiento del Reglamento de Mataderos en todos los establecimientos, sin considerar su mercado de destino.</a:t>
                      </a:r>
                      <a:endParaRPr lang="es-CL" sz="1600" dirty="0"/>
                    </a:p>
                  </a:txBody>
                  <a:tcPr/>
                </a:tc>
                <a:tc>
                  <a:txBody>
                    <a:bodyPr/>
                    <a:lstStyle/>
                    <a:p>
                      <a:pPr algn="ctr"/>
                      <a:r>
                        <a:rPr lang="es-CL" sz="1600" dirty="0" smtClean="0"/>
                        <a:t>Reunión jueves 10 de noviembre de 2011. </a:t>
                      </a: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85052706"/>
              </p:ext>
            </p:extLst>
          </p:nvPr>
        </p:nvGraphicFramePr>
        <p:xfrm>
          <a:off x="467544" y="1484784"/>
          <a:ext cx="8136904" cy="4733942"/>
        </p:xfrm>
        <a:graphic>
          <a:graphicData uri="http://schemas.openxmlformats.org/drawingml/2006/table">
            <a:tbl>
              <a:tblPr firstRow="1" firstCol="1" lastRow="1" lastCol="1" bandRow="1" bandCol="1">
                <a:tableStyleId>{5C22544A-7EE6-4342-B048-85BDC9FD1C3A}</a:tableStyleId>
              </a:tblPr>
              <a:tblGrid>
                <a:gridCol w="3619610"/>
                <a:gridCol w="1575234"/>
                <a:gridCol w="2092192"/>
                <a:gridCol w="849868"/>
              </a:tblGrid>
              <a:tr h="326478">
                <a:tc>
                  <a:txBody>
                    <a:bodyPr/>
                    <a:lstStyle/>
                    <a:p>
                      <a:pPr algn="just">
                        <a:spcAft>
                          <a:spcPts val="0"/>
                        </a:spcAft>
                      </a:pPr>
                      <a:r>
                        <a:rPr lang="es-CL" sz="1000" dirty="0">
                          <a:effectLst/>
                        </a:rPr>
                        <a:t>REGION</a:t>
                      </a:r>
                      <a:endParaRPr lang="es-CL" sz="1200" dirty="0">
                        <a:effectLst/>
                        <a:latin typeface="Cambria"/>
                        <a:ea typeface="Cambria"/>
                        <a:cs typeface="Times New Roman"/>
                      </a:endParaRPr>
                    </a:p>
                  </a:txBody>
                  <a:tcPr marL="68580" marR="68580" marT="0" marB="0"/>
                </a:tc>
                <a:tc>
                  <a:txBody>
                    <a:bodyPr/>
                    <a:lstStyle/>
                    <a:p>
                      <a:pPr algn="ctr">
                        <a:spcAft>
                          <a:spcPts val="0"/>
                        </a:spcAft>
                      </a:pPr>
                      <a:r>
                        <a:rPr lang="es-CL" sz="1000">
                          <a:effectLst/>
                        </a:rPr>
                        <a:t>Exportación</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Consumo Nacional</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TOTAL</a:t>
                      </a:r>
                      <a:endParaRPr lang="es-CL" sz="1200">
                        <a:effectLst/>
                        <a:latin typeface="Cambria"/>
                        <a:ea typeface="Cambria"/>
                        <a:cs typeface="Times New Roman"/>
                      </a:endParaRPr>
                    </a:p>
                  </a:txBody>
                  <a:tcPr marL="68580" marR="68580" marT="0" marB="0"/>
                </a:tc>
              </a:tr>
              <a:tr h="380892">
                <a:tc>
                  <a:txBody>
                    <a:bodyPr/>
                    <a:lstStyle/>
                    <a:p>
                      <a:pPr algn="just">
                        <a:spcAft>
                          <a:spcPts val="0"/>
                        </a:spcAft>
                      </a:pPr>
                      <a:r>
                        <a:rPr lang="es-CL" sz="1000">
                          <a:effectLst/>
                        </a:rPr>
                        <a:t>METROPOLITANA</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12</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16</a:t>
                      </a:r>
                      <a:endParaRPr lang="es-CL" sz="1200">
                        <a:effectLst/>
                        <a:latin typeface="Cambria"/>
                        <a:ea typeface="Cambria"/>
                        <a:cs typeface="Times New Roman"/>
                      </a:endParaRPr>
                    </a:p>
                  </a:txBody>
                  <a:tcPr marL="68580" marR="68580" marT="0" marB="0"/>
                </a:tc>
              </a:tr>
              <a:tr h="399030">
                <a:tc>
                  <a:txBody>
                    <a:bodyPr/>
                    <a:lstStyle/>
                    <a:p>
                      <a:pPr algn="just">
                        <a:spcAft>
                          <a:spcPts val="0"/>
                        </a:spcAft>
                      </a:pPr>
                      <a:r>
                        <a:rPr lang="es-CL" sz="1000">
                          <a:effectLst/>
                        </a:rPr>
                        <a:t>LIBERTADOR BERNARDO OHIGGINS</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7</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11</a:t>
                      </a:r>
                      <a:endParaRPr lang="es-CL" sz="1200">
                        <a:effectLst/>
                        <a:latin typeface="Cambria"/>
                        <a:ea typeface="Cambria"/>
                        <a:cs typeface="Times New Roman"/>
                      </a:endParaRPr>
                    </a:p>
                  </a:txBody>
                  <a:tcPr marL="68580" marR="68580" marT="0" marB="0"/>
                </a:tc>
              </a:tr>
              <a:tr h="380892">
                <a:tc>
                  <a:txBody>
                    <a:bodyPr/>
                    <a:lstStyle/>
                    <a:p>
                      <a:pPr algn="just">
                        <a:spcAft>
                          <a:spcPts val="0"/>
                        </a:spcAft>
                      </a:pPr>
                      <a:r>
                        <a:rPr lang="es-CL" sz="1000">
                          <a:effectLst/>
                        </a:rPr>
                        <a:t>BIO BIO</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dirty="0">
                          <a:effectLst/>
                        </a:rPr>
                        <a:t>2</a:t>
                      </a:r>
                      <a:endParaRPr lang="es-CL" sz="1200" dirty="0">
                        <a:effectLst/>
                        <a:latin typeface="Cambria"/>
                        <a:ea typeface="Cambria"/>
                        <a:cs typeface="Times New Roman"/>
                      </a:endParaRPr>
                    </a:p>
                  </a:txBody>
                  <a:tcPr marL="68580" marR="68580" marT="0" marB="0"/>
                </a:tc>
                <a:tc>
                  <a:txBody>
                    <a:bodyPr/>
                    <a:lstStyle/>
                    <a:p>
                      <a:pPr algn="ctr">
                        <a:spcAft>
                          <a:spcPts val="0"/>
                        </a:spcAft>
                      </a:pPr>
                      <a:r>
                        <a:rPr lang="es-CL" sz="1000">
                          <a:effectLst/>
                        </a:rPr>
                        <a:t>9</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11</a:t>
                      </a:r>
                      <a:endParaRPr lang="es-CL" sz="1200">
                        <a:effectLst/>
                        <a:latin typeface="Cambria"/>
                        <a:ea typeface="Cambria"/>
                        <a:cs typeface="Times New Roman"/>
                      </a:endParaRPr>
                    </a:p>
                  </a:txBody>
                  <a:tcPr marL="68580" marR="68580" marT="0" marB="0"/>
                </a:tc>
              </a:tr>
              <a:tr h="380892">
                <a:tc>
                  <a:txBody>
                    <a:bodyPr/>
                    <a:lstStyle/>
                    <a:p>
                      <a:pPr algn="just">
                        <a:spcAft>
                          <a:spcPts val="0"/>
                        </a:spcAft>
                      </a:pPr>
                      <a:r>
                        <a:rPr lang="es-CL" sz="1000">
                          <a:effectLst/>
                        </a:rPr>
                        <a:t>COQUIMBO</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0</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3</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3</a:t>
                      </a:r>
                      <a:endParaRPr lang="es-CL" sz="1200">
                        <a:effectLst/>
                        <a:latin typeface="Cambria"/>
                        <a:ea typeface="Cambria"/>
                        <a:cs typeface="Times New Roman"/>
                      </a:endParaRPr>
                    </a:p>
                  </a:txBody>
                  <a:tcPr marL="68580" marR="68580" marT="0" marB="0"/>
                </a:tc>
              </a:tr>
              <a:tr h="399030">
                <a:tc>
                  <a:txBody>
                    <a:bodyPr/>
                    <a:lstStyle/>
                    <a:p>
                      <a:pPr algn="just">
                        <a:spcAft>
                          <a:spcPts val="0"/>
                        </a:spcAft>
                      </a:pPr>
                      <a:r>
                        <a:rPr lang="es-CL" sz="1000">
                          <a:effectLst/>
                        </a:rPr>
                        <a:t>MAGALLANES</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6</a:t>
                      </a:r>
                      <a:endParaRPr lang="es-CL" sz="1200">
                        <a:effectLst/>
                        <a:latin typeface="Cambria"/>
                        <a:ea typeface="Cambria"/>
                        <a:cs typeface="Times New Roman"/>
                      </a:endParaRPr>
                    </a:p>
                  </a:txBody>
                  <a:tcPr marL="68580" marR="68580" marT="0" marB="0"/>
                </a:tc>
              </a:tr>
              <a:tr h="308341">
                <a:tc>
                  <a:txBody>
                    <a:bodyPr/>
                    <a:lstStyle/>
                    <a:p>
                      <a:pPr algn="just">
                        <a:spcAft>
                          <a:spcPts val="0"/>
                        </a:spcAft>
                      </a:pPr>
                      <a:r>
                        <a:rPr lang="es-CL" sz="1000">
                          <a:effectLst/>
                        </a:rPr>
                        <a:t>AYSEN </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0</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r>
              <a:tr h="308341">
                <a:tc>
                  <a:txBody>
                    <a:bodyPr/>
                    <a:lstStyle/>
                    <a:p>
                      <a:pPr algn="just">
                        <a:spcAft>
                          <a:spcPts val="0"/>
                        </a:spcAft>
                      </a:pPr>
                      <a:r>
                        <a:rPr lang="es-CL" sz="1000">
                          <a:effectLst/>
                        </a:rPr>
                        <a:t>MAULE</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5</a:t>
                      </a:r>
                      <a:endParaRPr lang="es-CL" sz="1200">
                        <a:effectLst/>
                        <a:latin typeface="Cambria"/>
                        <a:ea typeface="Cambria"/>
                        <a:cs typeface="Times New Roman"/>
                      </a:endParaRPr>
                    </a:p>
                  </a:txBody>
                  <a:tcPr marL="68580" marR="68580" marT="0" marB="0"/>
                </a:tc>
              </a:tr>
              <a:tr h="308341">
                <a:tc>
                  <a:txBody>
                    <a:bodyPr/>
                    <a:lstStyle/>
                    <a:p>
                      <a:pPr algn="just">
                        <a:spcAft>
                          <a:spcPts val="0"/>
                        </a:spcAft>
                      </a:pPr>
                      <a:r>
                        <a:rPr lang="es-CL" sz="1000">
                          <a:effectLst/>
                        </a:rPr>
                        <a:t>ARAUCANIA</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6</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7</a:t>
                      </a:r>
                      <a:endParaRPr lang="es-CL" sz="1200">
                        <a:effectLst/>
                        <a:latin typeface="Cambria"/>
                        <a:ea typeface="Cambria"/>
                        <a:cs typeface="Times New Roman"/>
                      </a:endParaRPr>
                    </a:p>
                  </a:txBody>
                  <a:tcPr marL="68580" marR="68580" marT="0" marB="0"/>
                </a:tc>
              </a:tr>
              <a:tr h="308341">
                <a:tc>
                  <a:txBody>
                    <a:bodyPr/>
                    <a:lstStyle/>
                    <a:p>
                      <a:pPr algn="just">
                        <a:spcAft>
                          <a:spcPts val="0"/>
                        </a:spcAft>
                      </a:pPr>
                      <a:r>
                        <a:rPr lang="es-CL" sz="1000">
                          <a:effectLst/>
                        </a:rPr>
                        <a:t>VALPARAISO</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3</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r>
              <a:tr h="308341">
                <a:tc>
                  <a:txBody>
                    <a:bodyPr/>
                    <a:lstStyle/>
                    <a:p>
                      <a:pPr algn="just">
                        <a:spcAft>
                          <a:spcPts val="0"/>
                        </a:spcAft>
                      </a:pPr>
                      <a:r>
                        <a:rPr lang="es-CL" sz="1000">
                          <a:effectLst/>
                        </a:rPr>
                        <a:t>LOS LAGOS</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5</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7</a:t>
                      </a:r>
                      <a:endParaRPr lang="es-CL" sz="1200">
                        <a:effectLst/>
                        <a:latin typeface="Cambria"/>
                        <a:ea typeface="Cambria"/>
                        <a:cs typeface="Times New Roman"/>
                      </a:endParaRPr>
                    </a:p>
                  </a:txBody>
                  <a:tcPr marL="68580" marR="68580" marT="0" marB="0"/>
                </a:tc>
              </a:tr>
              <a:tr h="308341">
                <a:tc>
                  <a:txBody>
                    <a:bodyPr/>
                    <a:lstStyle/>
                    <a:p>
                      <a:pPr algn="just">
                        <a:spcAft>
                          <a:spcPts val="0"/>
                        </a:spcAft>
                      </a:pPr>
                      <a:r>
                        <a:rPr lang="es-CL" sz="1000">
                          <a:effectLst/>
                        </a:rPr>
                        <a:t>LOS RIOS</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r>
              <a:tr h="308341">
                <a:tc>
                  <a:txBody>
                    <a:bodyPr/>
                    <a:lstStyle/>
                    <a:p>
                      <a:pPr algn="just">
                        <a:spcAft>
                          <a:spcPts val="0"/>
                        </a:spcAft>
                      </a:pPr>
                      <a:r>
                        <a:rPr lang="es-CL" sz="1000">
                          <a:effectLst/>
                        </a:rPr>
                        <a:t>ARICA y PARINACOTA</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0</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r>
              <a:tr h="308341">
                <a:tc>
                  <a:txBody>
                    <a:bodyPr/>
                    <a:lstStyle/>
                    <a:p>
                      <a:pPr>
                        <a:spcAft>
                          <a:spcPts val="0"/>
                        </a:spcAft>
                      </a:pPr>
                      <a:r>
                        <a:rPr lang="es-CL" sz="1000" dirty="0">
                          <a:effectLst/>
                        </a:rPr>
                        <a:t>TOTAL</a:t>
                      </a:r>
                      <a:endParaRPr lang="es-CL" sz="1200" dirty="0">
                        <a:effectLst/>
                        <a:latin typeface="Cambria"/>
                        <a:ea typeface="Cambria"/>
                        <a:cs typeface="Times New Roman"/>
                      </a:endParaRPr>
                    </a:p>
                  </a:txBody>
                  <a:tcPr marL="68580" marR="68580" marT="0" marB="0"/>
                </a:tc>
                <a:tc>
                  <a:txBody>
                    <a:bodyPr/>
                    <a:lstStyle/>
                    <a:p>
                      <a:pPr algn="ctr">
                        <a:spcAft>
                          <a:spcPts val="0"/>
                        </a:spcAft>
                      </a:pPr>
                      <a:r>
                        <a:rPr lang="es-CL" sz="1000">
                          <a:effectLst/>
                        </a:rPr>
                        <a:t>21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54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dirty="0">
                          <a:effectLst/>
                        </a:rPr>
                        <a:t>75</a:t>
                      </a:r>
                      <a:endParaRPr lang="es-CL" sz="1200" dirty="0">
                        <a:effectLst/>
                        <a:latin typeface="Cambria"/>
                        <a:ea typeface="Cambria"/>
                        <a:cs typeface="Times New Roman"/>
                      </a:endParaRPr>
                    </a:p>
                  </a:txBody>
                  <a:tcPr marL="68580" marR="68580" marT="0" marB="0"/>
                </a:tc>
              </a:tr>
            </a:tbl>
          </a:graphicData>
        </a:graphic>
      </p:graphicFrame>
      <p:sp>
        <p:nvSpPr>
          <p:cNvPr id="5" name="Rectangle 1"/>
          <p:cNvSpPr>
            <a:spLocks noChangeArrowheads="1"/>
          </p:cNvSpPr>
          <p:nvPr/>
        </p:nvSpPr>
        <p:spPr bwMode="auto">
          <a:xfrm>
            <a:off x="107504" y="242064"/>
            <a:ext cx="870912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2400" b="1" i="0" u="sng" strike="noStrike" cap="none" normalizeH="0" baseline="0" dirty="0" smtClean="0">
                <a:ln>
                  <a:noFill/>
                </a:ln>
                <a:solidFill>
                  <a:srgbClr val="333333"/>
                </a:solidFill>
                <a:effectLst/>
                <a:latin typeface="+mj-lt"/>
                <a:ea typeface="Cambria" pitchFamily="18" charset="0"/>
                <a:cs typeface="Times New Roman" pitchFamily="18" charset="0"/>
              </a:rPr>
              <a:t>Fiscalización Reglamento de Mataderos (Decreto 94/2008)</a:t>
            </a:r>
            <a:endParaRPr kumimoji="0" lang="es-CL" sz="2400" b="0" i="0" u="sng"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CL" sz="2400" b="0" i="0" u="sng" strike="noStrike" cap="none" normalizeH="0" baseline="0" dirty="0" smtClean="0">
                <a:ln>
                  <a:noFill/>
                </a:ln>
                <a:solidFill>
                  <a:srgbClr val="333333"/>
                </a:solidFill>
                <a:effectLst/>
                <a:latin typeface="+mj-lt"/>
                <a:ea typeface="Cambria" pitchFamily="18" charset="0"/>
                <a:cs typeface="Times New Roman" pitchFamily="18" charset="0"/>
              </a:rPr>
              <a:t>Impulso competitivo, medida 01 (08)</a:t>
            </a:r>
            <a:endParaRPr kumimoji="0" lang="es-CL" sz="2400" b="0" i="0" u="sng"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CL" sz="2400" b="1" i="0" u="sng" strike="noStrike" cap="none" normalizeH="0" baseline="0" dirty="0" smtClean="0">
                <a:ln>
                  <a:noFill/>
                </a:ln>
                <a:solidFill>
                  <a:srgbClr val="333333"/>
                </a:solidFill>
                <a:effectLst/>
                <a:latin typeface="+mj-lt"/>
                <a:ea typeface="Cambria" pitchFamily="18" charset="0"/>
                <a:cs typeface="Times New Roman" pitchFamily="18" charset="0"/>
              </a:rPr>
              <a:t>Mataderos existentes por región:</a:t>
            </a:r>
            <a:endParaRPr kumimoji="0" lang="es-CL" sz="2400" b="0" i="0" u="sng"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541776" y="6197058"/>
            <a:ext cx="7704856" cy="646331"/>
          </a:xfrm>
          <a:prstGeom prst="rect">
            <a:avLst/>
          </a:prstGeom>
        </p:spPr>
        <p:txBody>
          <a:bodyPr wrap="square">
            <a:spAutoFit/>
          </a:bodyPr>
          <a:lstStyle/>
          <a:p>
            <a:pPr algn="just"/>
            <a:r>
              <a:rPr lang="es-ES" dirty="0"/>
              <a:t>La situación de Fiscalización en el período 2010-2011, se han cursado 99 Actas de Denuncia y Citación. </a:t>
            </a:r>
          </a:p>
        </p:txBody>
      </p:sp>
    </p:spTree>
    <p:extLst>
      <p:ext uri="{BB962C8B-B14F-4D97-AF65-F5344CB8AC3E}">
        <p14:creationId xmlns:p14="http://schemas.microsoft.com/office/powerpoint/2010/main" val="2471802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56213507"/>
              </p:ext>
            </p:extLst>
          </p:nvPr>
        </p:nvGraphicFramePr>
        <p:xfrm>
          <a:off x="611560" y="832740"/>
          <a:ext cx="7776863" cy="4084542"/>
        </p:xfrm>
        <a:graphic>
          <a:graphicData uri="http://schemas.openxmlformats.org/drawingml/2006/table">
            <a:tbl>
              <a:tblPr firstRow="1" firstCol="1" lastRow="1" lastCol="1" bandRow="1" bandCol="1">
                <a:tableStyleId>{5C22544A-7EE6-4342-B048-85BDC9FD1C3A}</a:tableStyleId>
              </a:tblPr>
              <a:tblGrid>
                <a:gridCol w="3500199"/>
                <a:gridCol w="1523267"/>
                <a:gridCol w="2023171"/>
                <a:gridCol w="730226"/>
              </a:tblGrid>
              <a:tr h="281693">
                <a:tc>
                  <a:txBody>
                    <a:bodyPr/>
                    <a:lstStyle/>
                    <a:p>
                      <a:pPr algn="just">
                        <a:spcAft>
                          <a:spcPts val="0"/>
                        </a:spcAft>
                      </a:pPr>
                      <a:r>
                        <a:rPr lang="es-CL" sz="1000" dirty="0">
                          <a:effectLst/>
                        </a:rPr>
                        <a:t>REGION</a:t>
                      </a:r>
                      <a:endParaRPr lang="es-CL" sz="1200" dirty="0">
                        <a:effectLst/>
                        <a:latin typeface="Cambria"/>
                        <a:ea typeface="Cambria"/>
                        <a:cs typeface="Times New Roman"/>
                      </a:endParaRPr>
                    </a:p>
                  </a:txBody>
                  <a:tcPr marL="68580" marR="68580" marT="0" marB="0"/>
                </a:tc>
                <a:tc>
                  <a:txBody>
                    <a:bodyPr/>
                    <a:lstStyle/>
                    <a:p>
                      <a:pPr algn="ctr">
                        <a:spcAft>
                          <a:spcPts val="0"/>
                        </a:spcAft>
                      </a:pPr>
                      <a:r>
                        <a:rPr lang="es-CL" sz="1000">
                          <a:effectLst/>
                        </a:rPr>
                        <a:t>Exportación</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Consumo Nacional</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TOTAL</a:t>
                      </a:r>
                      <a:endParaRPr lang="es-CL" sz="1200">
                        <a:effectLst/>
                        <a:latin typeface="Cambria"/>
                        <a:ea typeface="Cambria"/>
                        <a:cs typeface="Times New Roman"/>
                      </a:endParaRPr>
                    </a:p>
                  </a:txBody>
                  <a:tcPr marL="68580" marR="68580" marT="0" marB="0"/>
                </a:tc>
              </a:tr>
              <a:tr h="328641">
                <a:tc>
                  <a:txBody>
                    <a:bodyPr/>
                    <a:lstStyle/>
                    <a:p>
                      <a:pPr algn="just">
                        <a:spcAft>
                          <a:spcPts val="0"/>
                        </a:spcAft>
                      </a:pPr>
                      <a:r>
                        <a:rPr lang="es-CL" sz="1000">
                          <a:effectLst/>
                        </a:rPr>
                        <a:t>METROPOLITANA</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10</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14</a:t>
                      </a:r>
                      <a:endParaRPr lang="es-CL" sz="1200">
                        <a:effectLst/>
                        <a:latin typeface="Cambria"/>
                        <a:ea typeface="Cambria"/>
                        <a:cs typeface="Times New Roman"/>
                      </a:endParaRPr>
                    </a:p>
                  </a:txBody>
                  <a:tcPr marL="68580" marR="68580" marT="0" marB="0"/>
                </a:tc>
              </a:tr>
              <a:tr h="344291">
                <a:tc>
                  <a:txBody>
                    <a:bodyPr/>
                    <a:lstStyle/>
                    <a:p>
                      <a:pPr algn="just">
                        <a:spcAft>
                          <a:spcPts val="0"/>
                        </a:spcAft>
                      </a:pPr>
                      <a:r>
                        <a:rPr lang="es-CL" sz="1000">
                          <a:effectLst/>
                        </a:rPr>
                        <a:t>LIBERTADOR BERNARDO OHIGGINS</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6</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10</a:t>
                      </a:r>
                      <a:endParaRPr lang="es-CL" sz="1200">
                        <a:effectLst/>
                        <a:latin typeface="Cambria"/>
                        <a:ea typeface="Cambria"/>
                        <a:cs typeface="Times New Roman"/>
                      </a:endParaRPr>
                    </a:p>
                  </a:txBody>
                  <a:tcPr marL="68580" marR="68580" marT="0" marB="0"/>
                </a:tc>
              </a:tr>
              <a:tr h="328641">
                <a:tc>
                  <a:txBody>
                    <a:bodyPr/>
                    <a:lstStyle/>
                    <a:p>
                      <a:pPr algn="just">
                        <a:spcAft>
                          <a:spcPts val="0"/>
                        </a:spcAft>
                      </a:pPr>
                      <a:r>
                        <a:rPr lang="es-CL" sz="1000">
                          <a:effectLst/>
                        </a:rPr>
                        <a:t>BIO BIO</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8</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10</a:t>
                      </a:r>
                      <a:endParaRPr lang="es-CL" sz="1200">
                        <a:effectLst/>
                        <a:latin typeface="Cambria"/>
                        <a:ea typeface="Cambria"/>
                        <a:cs typeface="Times New Roman"/>
                      </a:endParaRPr>
                    </a:p>
                  </a:txBody>
                  <a:tcPr marL="68580" marR="68580" marT="0" marB="0"/>
                </a:tc>
              </a:tr>
              <a:tr h="328641">
                <a:tc>
                  <a:txBody>
                    <a:bodyPr/>
                    <a:lstStyle/>
                    <a:p>
                      <a:pPr algn="just">
                        <a:spcAft>
                          <a:spcPts val="0"/>
                        </a:spcAft>
                      </a:pPr>
                      <a:r>
                        <a:rPr lang="es-CL" sz="1000">
                          <a:effectLst/>
                        </a:rPr>
                        <a:t>COQUIMBO</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0</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3</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3</a:t>
                      </a:r>
                      <a:endParaRPr lang="es-CL" sz="1200">
                        <a:effectLst/>
                        <a:latin typeface="Cambria"/>
                        <a:ea typeface="Cambria"/>
                        <a:cs typeface="Times New Roman"/>
                      </a:endParaRPr>
                    </a:p>
                  </a:txBody>
                  <a:tcPr marL="68580" marR="68580" marT="0" marB="0"/>
                </a:tc>
              </a:tr>
              <a:tr h="344291">
                <a:tc>
                  <a:txBody>
                    <a:bodyPr/>
                    <a:lstStyle/>
                    <a:p>
                      <a:pPr algn="just">
                        <a:spcAft>
                          <a:spcPts val="0"/>
                        </a:spcAft>
                      </a:pPr>
                      <a:r>
                        <a:rPr lang="es-CL" sz="1000">
                          <a:effectLst/>
                        </a:rPr>
                        <a:t>MAGALLANES</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6</a:t>
                      </a:r>
                      <a:endParaRPr lang="es-CL" sz="1200">
                        <a:effectLst/>
                        <a:latin typeface="Cambria"/>
                        <a:ea typeface="Cambria"/>
                        <a:cs typeface="Times New Roman"/>
                      </a:endParaRPr>
                    </a:p>
                  </a:txBody>
                  <a:tcPr marL="68580" marR="68580" marT="0" marB="0"/>
                </a:tc>
              </a:tr>
              <a:tr h="266043">
                <a:tc>
                  <a:txBody>
                    <a:bodyPr/>
                    <a:lstStyle/>
                    <a:p>
                      <a:pPr algn="just">
                        <a:spcAft>
                          <a:spcPts val="0"/>
                        </a:spcAft>
                      </a:pPr>
                      <a:r>
                        <a:rPr lang="es-CL" sz="1000">
                          <a:effectLst/>
                        </a:rPr>
                        <a:t>AYSEN </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0</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r>
              <a:tr h="266043">
                <a:tc>
                  <a:txBody>
                    <a:bodyPr/>
                    <a:lstStyle/>
                    <a:p>
                      <a:pPr algn="just">
                        <a:spcAft>
                          <a:spcPts val="0"/>
                        </a:spcAft>
                      </a:pPr>
                      <a:r>
                        <a:rPr lang="es-CL" sz="1000">
                          <a:effectLst/>
                        </a:rPr>
                        <a:t>MAULE</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5</a:t>
                      </a:r>
                      <a:endParaRPr lang="es-CL" sz="1200">
                        <a:effectLst/>
                        <a:latin typeface="Cambria"/>
                        <a:ea typeface="Cambria"/>
                        <a:cs typeface="Times New Roman"/>
                      </a:endParaRPr>
                    </a:p>
                  </a:txBody>
                  <a:tcPr marL="68580" marR="68580" marT="0" marB="0"/>
                </a:tc>
              </a:tr>
              <a:tr h="266043">
                <a:tc>
                  <a:txBody>
                    <a:bodyPr/>
                    <a:lstStyle/>
                    <a:p>
                      <a:pPr algn="just">
                        <a:spcAft>
                          <a:spcPts val="0"/>
                        </a:spcAft>
                      </a:pPr>
                      <a:r>
                        <a:rPr lang="es-CL" sz="1000">
                          <a:effectLst/>
                        </a:rPr>
                        <a:t>ARAUCANIA</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5</a:t>
                      </a:r>
                      <a:endParaRPr lang="es-CL" sz="1200">
                        <a:effectLst/>
                        <a:latin typeface="Cambria"/>
                        <a:ea typeface="Cambria"/>
                        <a:cs typeface="Times New Roman"/>
                      </a:endParaRPr>
                    </a:p>
                  </a:txBody>
                  <a:tcPr marL="68580" marR="68580" marT="0" marB="0"/>
                </a:tc>
              </a:tr>
              <a:tr h="266043">
                <a:tc>
                  <a:txBody>
                    <a:bodyPr/>
                    <a:lstStyle/>
                    <a:p>
                      <a:pPr algn="just">
                        <a:spcAft>
                          <a:spcPts val="0"/>
                        </a:spcAft>
                      </a:pPr>
                      <a:r>
                        <a:rPr lang="es-CL" sz="1000">
                          <a:effectLst/>
                        </a:rPr>
                        <a:t>VALPARAISO</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3</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a:t>
                      </a:r>
                      <a:endParaRPr lang="es-CL" sz="1200">
                        <a:effectLst/>
                        <a:latin typeface="Cambria"/>
                        <a:ea typeface="Cambria"/>
                        <a:cs typeface="Times New Roman"/>
                      </a:endParaRPr>
                    </a:p>
                  </a:txBody>
                  <a:tcPr marL="68580" marR="68580" marT="0" marB="0"/>
                </a:tc>
              </a:tr>
              <a:tr h="266043">
                <a:tc>
                  <a:txBody>
                    <a:bodyPr/>
                    <a:lstStyle/>
                    <a:p>
                      <a:pPr algn="just">
                        <a:spcAft>
                          <a:spcPts val="0"/>
                        </a:spcAft>
                      </a:pPr>
                      <a:r>
                        <a:rPr lang="es-CL" sz="1000">
                          <a:effectLst/>
                        </a:rPr>
                        <a:t>LOS LAGOS</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3</a:t>
                      </a:r>
                      <a:endParaRPr lang="es-CL" sz="1200">
                        <a:effectLst/>
                        <a:latin typeface="Cambria"/>
                        <a:ea typeface="Cambria"/>
                        <a:cs typeface="Times New Roman"/>
                      </a:endParaRPr>
                    </a:p>
                  </a:txBody>
                  <a:tcPr marL="68580" marR="68580" marT="0" marB="0"/>
                </a:tc>
              </a:tr>
              <a:tr h="266043">
                <a:tc>
                  <a:txBody>
                    <a:bodyPr/>
                    <a:lstStyle/>
                    <a:p>
                      <a:pPr algn="just">
                        <a:spcAft>
                          <a:spcPts val="0"/>
                        </a:spcAft>
                      </a:pPr>
                      <a:r>
                        <a:rPr lang="es-CL" sz="1000">
                          <a:effectLst/>
                        </a:rPr>
                        <a:t>LOS RIOS</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a:t>
                      </a:r>
                      <a:endParaRPr lang="es-CL" sz="1200">
                        <a:effectLst/>
                        <a:latin typeface="Cambria"/>
                        <a:ea typeface="Cambria"/>
                        <a:cs typeface="Times New Roman"/>
                      </a:endParaRPr>
                    </a:p>
                  </a:txBody>
                  <a:tcPr marL="68580" marR="68580" marT="0" marB="0"/>
                </a:tc>
              </a:tr>
              <a:tr h="266043">
                <a:tc>
                  <a:txBody>
                    <a:bodyPr/>
                    <a:lstStyle/>
                    <a:p>
                      <a:pPr algn="just">
                        <a:spcAft>
                          <a:spcPts val="0"/>
                        </a:spcAft>
                      </a:pPr>
                      <a:r>
                        <a:rPr lang="es-CL" sz="1000">
                          <a:effectLst/>
                        </a:rPr>
                        <a:t>ARICA y PARINACOTA</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0</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1</a:t>
                      </a:r>
                      <a:endParaRPr lang="es-CL" sz="1200">
                        <a:effectLst/>
                        <a:latin typeface="Cambria"/>
                        <a:ea typeface="Cambria"/>
                        <a:cs typeface="Times New Roman"/>
                      </a:endParaRPr>
                    </a:p>
                  </a:txBody>
                  <a:tcPr marL="68580" marR="68580" marT="0" marB="0"/>
                </a:tc>
              </a:tr>
              <a:tr h="266043">
                <a:tc>
                  <a:txBody>
                    <a:bodyPr/>
                    <a:lstStyle/>
                    <a:p>
                      <a:pPr>
                        <a:spcAft>
                          <a:spcPts val="0"/>
                        </a:spcAft>
                      </a:pPr>
                      <a:r>
                        <a:rPr lang="es-CL" sz="1000">
                          <a:effectLst/>
                        </a:rPr>
                        <a:t>TOTAL</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21</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a:effectLst/>
                        </a:rPr>
                        <a:t>44</a:t>
                      </a:r>
                      <a:endParaRPr lang="es-CL" sz="1200">
                        <a:effectLst/>
                        <a:latin typeface="Cambria"/>
                        <a:ea typeface="Cambria"/>
                        <a:cs typeface="Times New Roman"/>
                      </a:endParaRPr>
                    </a:p>
                  </a:txBody>
                  <a:tcPr marL="68580" marR="68580" marT="0" marB="0"/>
                </a:tc>
                <a:tc>
                  <a:txBody>
                    <a:bodyPr/>
                    <a:lstStyle/>
                    <a:p>
                      <a:pPr algn="ctr">
                        <a:spcAft>
                          <a:spcPts val="0"/>
                        </a:spcAft>
                      </a:pPr>
                      <a:r>
                        <a:rPr lang="es-CL" sz="1000" dirty="0">
                          <a:effectLst/>
                        </a:rPr>
                        <a:t>65</a:t>
                      </a:r>
                      <a:endParaRPr lang="es-CL" sz="1200" dirty="0">
                        <a:effectLst/>
                        <a:latin typeface="Cambria"/>
                        <a:ea typeface="Cambria"/>
                        <a:cs typeface="Times New Roman"/>
                      </a:endParaRPr>
                    </a:p>
                  </a:txBody>
                  <a:tcPr marL="68580" marR="68580" marT="0" marB="0"/>
                </a:tc>
              </a:tr>
            </a:tbl>
          </a:graphicData>
        </a:graphic>
      </p:graphicFrame>
      <p:sp>
        <p:nvSpPr>
          <p:cNvPr id="5" name="Rectangle 1"/>
          <p:cNvSpPr>
            <a:spLocks noChangeArrowheads="1"/>
          </p:cNvSpPr>
          <p:nvPr/>
        </p:nvSpPr>
        <p:spPr bwMode="auto">
          <a:xfrm>
            <a:off x="1963087" y="1742"/>
            <a:ext cx="543283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2400" b="1" i="0" u="sng" strike="noStrike" cap="none" normalizeH="0" baseline="0" dirty="0" smtClean="0">
                <a:ln>
                  <a:noFill/>
                </a:ln>
                <a:solidFill>
                  <a:srgbClr val="333333"/>
                </a:solidFill>
                <a:effectLst/>
                <a:latin typeface="+mj-lt"/>
                <a:ea typeface="Cambria" pitchFamily="18" charset="0"/>
                <a:cs typeface="Times New Roman" pitchFamily="18" charset="0"/>
              </a:rPr>
              <a:t>Mataderos delegados desde Salud al SAG</a:t>
            </a:r>
            <a:endParaRPr kumimoji="0" lang="es-CL" sz="2400" b="0" i="0" u="sng"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2400" b="0" i="0" u="sng" strike="noStrike" cap="none" normalizeH="0" baseline="0" dirty="0" smtClean="0">
              <a:ln>
                <a:noFill/>
              </a:ln>
              <a:solidFill>
                <a:schemeClr val="tx1"/>
              </a:solidFill>
              <a:effectLst/>
              <a:latin typeface="+mj-lt"/>
              <a:cs typeface="Arial" pitchFamily="34" charset="0"/>
            </a:endParaRPr>
          </a:p>
        </p:txBody>
      </p:sp>
      <p:sp>
        <p:nvSpPr>
          <p:cNvPr id="6" name="5 Rectángulo"/>
          <p:cNvSpPr/>
          <p:nvPr/>
        </p:nvSpPr>
        <p:spPr>
          <a:xfrm>
            <a:off x="251520" y="5157192"/>
            <a:ext cx="8208912" cy="1200329"/>
          </a:xfrm>
          <a:prstGeom prst="rect">
            <a:avLst/>
          </a:prstGeom>
        </p:spPr>
        <p:txBody>
          <a:bodyPr wrap="square">
            <a:spAutoFit/>
          </a:bodyPr>
          <a:lstStyle/>
          <a:p>
            <a:r>
              <a:rPr lang="es-CL" b="1" dirty="0"/>
              <a:t>Centros de </a:t>
            </a:r>
            <a:r>
              <a:rPr lang="es-CL" b="1" dirty="0" err="1"/>
              <a:t>faenamiento</a:t>
            </a:r>
            <a:r>
              <a:rPr lang="es-CL" b="1" dirty="0"/>
              <a:t> de autoconsumo (CFA</a:t>
            </a:r>
            <a:r>
              <a:rPr lang="es-CL" b="1" dirty="0" smtClean="0"/>
              <a:t>):</a:t>
            </a:r>
            <a:r>
              <a:rPr lang="es-CL" b="1" dirty="0"/>
              <a:t> </a:t>
            </a:r>
            <a:endParaRPr lang="es-CL" dirty="0"/>
          </a:p>
          <a:p>
            <a:r>
              <a:rPr lang="es-CL" dirty="0"/>
              <a:t>Existe un total de 42 CFA en el país, de los cuales 11 han sido delegados desde </a:t>
            </a:r>
            <a:r>
              <a:rPr lang="es-CL" dirty="0" smtClean="0"/>
              <a:t>Salud </a:t>
            </a:r>
            <a:r>
              <a:rPr lang="es-CL" dirty="0"/>
              <a:t>al SAG. Esta proyectado que durante el año 2012, pasen los 31 restantes. </a:t>
            </a:r>
            <a:endParaRPr lang="es-CL" dirty="0" smtClean="0"/>
          </a:p>
          <a:p>
            <a:endParaRPr lang="es-CL" dirty="0"/>
          </a:p>
        </p:txBody>
      </p:sp>
    </p:spTree>
    <p:extLst>
      <p:ext uri="{BB962C8B-B14F-4D97-AF65-F5344CB8AC3E}">
        <p14:creationId xmlns:p14="http://schemas.microsoft.com/office/powerpoint/2010/main" val="382628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graphicFrame>
        <p:nvGraphicFramePr>
          <p:cNvPr id="4" name="3 Tabla"/>
          <p:cNvGraphicFramePr>
            <a:graphicFrameLocks noGrp="1"/>
          </p:cNvGraphicFramePr>
          <p:nvPr>
            <p:extLst>
              <p:ext uri="{D42A27DB-BD31-4B8C-83A1-F6EECF244321}">
                <p14:modId xmlns:p14="http://schemas.microsoft.com/office/powerpoint/2010/main" val="3321711617"/>
              </p:ext>
            </p:extLst>
          </p:nvPr>
        </p:nvGraphicFramePr>
        <p:xfrm>
          <a:off x="323529" y="620687"/>
          <a:ext cx="8568952" cy="5688632"/>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494584">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582672">
                <a:tc rowSpan="3">
                  <a:txBody>
                    <a:bodyPr/>
                    <a:lstStyle/>
                    <a:p>
                      <a:pPr algn="ctr"/>
                      <a:r>
                        <a:rPr lang="es-CL" sz="1600" b="1" dirty="0" smtClean="0"/>
                        <a:t>N°</a:t>
                      </a:r>
                      <a:r>
                        <a:rPr lang="es-CL" sz="1600" b="1" baseline="0" dirty="0" smtClean="0"/>
                        <a:t> 4 Plaguicidas e Insumos (N°6)</a:t>
                      </a:r>
                      <a:endParaRPr lang="es-CL" sz="1600" b="1" dirty="0"/>
                    </a:p>
                  </a:txBody>
                  <a:tcPr vert="vert270"/>
                </a:tc>
                <a:tc>
                  <a:txBody>
                    <a:bodyPr/>
                    <a:lstStyle/>
                    <a:p>
                      <a:pPr algn="ctr"/>
                      <a:r>
                        <a:rPr lang="es-CL" sz="1600" dirty="0" smtClean="0"/>
                        <a:t>Propuesta de modificación de la Resolución</a:t>
                      </a:r>
                      <a:r>
                        <a:rPr lang="es-CL" sz="1600" baseline="0" dirty="0" smtClean="0"/>
                        <a:t> N° 3670, </a:t>
                      </a:r>
                      <a:endParaRPr lang="es-CL" sz="1600" dirty="0"/>
                    </a:p>
                  </a:txBody>
                  <a:tcPr/>
                </a:tc>
                <a:tc>
                  <a:txBody>
                    <a:bodyPr/>
                    <a:lstStyle/>
                    <a:p>
                      <a:pPr algn="ctr"/>
                      <a:r>
                        <a:rPr lang="es-CL" sz="1600" dirty="0" smtClean="0"/>
                        <a:t>Resolución</a:t>
                      </a:r>
                      <a:r>
                        <a:rPr lang="es-CL" sz="1600" baseline="0" dirty="0" smtClean="0"/>
                        <a:t> 5551, que modifica la Resolución 3670.</a:t>
                      </a:r>
                      <a:endParaRPr lang="es-CL" sz="1600" dirty="0"/>
                    </a:p>
                  </a:txBody>
                  <a:tcPr/>
                </a:tc>
                <a:tc>
                  <a:txBody>
                    <a:bodyPr/>
                    <a:lstStyle/>
                    <a:p>
                      <a:pPr algn="ctr"/>
                      <a:r>
                        <a:rPr lang="es-CL" sz="1600" dirty="0" smtClean="0"/>
                        <a:t>Septiembre</a:t>
                      </a:r>
                      <a:r>
                        <a:rPr lang="es-CL" sz="1600" baseline="0" dirty="0" smtClean="0"/>
                        <a:t> de 2011</a:t>
                      </a:r>
                      <a:endParaRPr lang="es-CL" sz="1600" dirty="0"/>
                    </a:p>
                  </a:txBody>
                  <a:tcPr/>
                </a:tc>
                <a:tc>
                  <a:txBody>
                    <a:bodyPr/>
                    <a:lstStyle/>
                    <a:p>
                      <a:pPr algn="ctr"/>
                      <a:r>
                        <a:rPr lang="es-CL" sz="1600" dirty="0" smtClean="0"/>
                        <a:t>Realizado</a:t>
                      </a:r>
                      <a:r>
                        <a:rPr lang="es-CL" sz="1600" baseline="0" dirty="0" smtClean="0"/>
                        <a:t> </a:t>
                      </a:r>
                      <a:endParaRPr lang="es-CL" sz="1600" dirty="0"/>
                    </a:p>
                  </a:txBody>
                  <a:tcPr/>
                </a:tc>
              </a:tr>
              <a:tr h="1681590">
                <a:tc vMerge="1">
                  <a:txBody>
                    <a:bodyPr/>
                    <a:lstStyle/>
                    <a:p>
                      <a:pPr algn="ctr"/>
                      <a:endParaRPr lang="es-CL" sz="1600" dirty="0"/>
                    </a:p>
                  </a:txBody>
                  <a:tcPr/>
                </a:tc>
                <a:tc>
                  <a:txBody>
                    <a:bodyPr/>
                    <a:lstStyle/>
                    <a:p>
                      <a:pPr algn="ctr"/>
                      <a:r>
                        <a:rPr lang="es-CL" sz="1600" dirty="0" smtClean="0"/>
                        <a:t>Sistema de Equivalencias</a:t>
                      </a:r>
                      <a:endParaRPr lang="es-CL" sz="1600" dirty="0"/>
                    </a:p>
                  </a:txBody>
                  <a:tcPr/>
                </a:tc>
                <a:tc>
                  <a:txBody>
                    <a:bodyPr/>
                    <a:lstStyle/>
                    <a:p>
                      <a:pPr algn="just"/>
                      <a:r>
                        <a:rPr lang="es-CL" sz="1600" dirty="0" smtClean="0"/>
                        <a:t>Se debe presentar un cronograma de desarrollo.</a:t>
                      </a:r>
                      <a:endParaRPr lang="es-CL" sz="1600" dirty="0"/>
                    </a:p>
                  </a:txBody>
                  <a:tcPr/>
                </a:tc>
                <a:tc>
                  <a:txBody>
                    <a:bodyPr/>
                    <a:lstStyle/>
                    <a:p>
                      <a:pPr algn="ctr"/>
                      <a:r>
                        <a:rPr lang="es-CL" sz="1600" dirty="0" smtClean="0"/>
                        <a:t>4ta reunión el 10/11/2011</a:t>
                      </a:r>
                      <a:endParaRPr lang="es-CL" sz="1600" dirty="0"/>
                    </a:p>
                  </a:txBody>
                  <a:tcPr/>
                </a:tc>
                <a:tc>
                  <a:txBody>
                    <a:bodyPr/>
                    <a:lstStyle/>
                    <a:p>
                      <a:pPr algn="ctr"/>
                      <a:endParaRPr lang="es-CL" sz="1600" dirty="0"/>
                    </a:p>
                  </a:txBody>
                  <a:tcPr/>
                </a:tc>
              </a:tr>
              <a:tr h="1929786">
                <a:tc vMerge="1">
                  <a:txBody>
                    <a:bodyPr/>
                    <a:lstStyle/>
                    <a:p>
                      <a:pPr algn="ctr"/>
                      <a:endParaRPr lang="es-CL" sz="1600" dirty="0"/>
                    </a:p>
                  </a:txBody>
                  <a:tcPr/>
                </a:tc>
                <a:tc>
                  <a:txBody>
                    <a:bodyPr/>
                    <a:lstStyle/>
                    <a:p>
                      <a:pPr algn="ctr"/>
                      <a:r>
                        <a:rPr lang="es-CL" sz="1600" dirty="0" smtClean="0"/>
                        <a:t>Aclarar si la importación de productos por marca registrada en el país, efectivamente es objeto de fiscalización por parte del SAG</a:t>
                      </a:r>
                      <a:endParaRPr lang="es-CL" sz="1600" dirty="0"/>
                    </a:p>
                  </a:txBody>
                  <a:tcPr/>
                </a:tc>
                <a:tc>
                  <a:txBody>
                    <a:bodyPr/>
                    <a:lstStyle/>
                    <a:p>
                      <a:pPr algn="ctr"/>
                      <a:r>
                        <a:rPr lang="es-CL" sz="1600" dirty="0" smtClean="0"/>
                        <a:t>En consulta en Jurídica</a:t>
                      </a:r>
                      <a:endParaRPr lang="es-CL" sz="1600" dirty="0"/>
                    </a:p>
                  </a:txBody>
                  <a:tcPr/>
                </a:tc>
                <a:tc>
                  <a:txBody>
                    <a:bodyPr/>
                    <a:lstStyle/>
                    <a:p>
                      <a:pPr algn="ctr"/>
                      <a:r>
                        <a:rPr lang="es-CL" sz="1600" dirty="0" smtClean="0"/>
                        <a:t>4ta reunión</a:t>
                      </a:r>
                      <a:r>
                        <a:rPr lang="es-CL" sz="1600" baseline="0" dirty="0" smtClean="0"/>
                        <a:t> </a:t>
                      </a: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4150169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7"/>
          <p:cNvSpPr>
            <a:spLocks/>
          </p:cNvSpPr>
          <p:nvPr/>
        </p:nvSpPr>
        <p:spPr bwMode="auto">
          <a:xfrm>
            <a:off x="750888" y="238125"/>
            <a:ext cx="748823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CL" sz="2400" b="1" dirty="0" smtClean="0">
                <a:latin typeface="Verdana" pitchFamily="34" charset="0"/>
              </a:rPr>
              <a:t>Plaguicidas</a:t>
            </a:r>
            <a:endParaRPr lang="es-ES_tradnl" sz="2400" b="1" dirty="0">
              <a:latin typeface="Verdana" pitchFamily="34" charset="0"/>
            </a:endParaRPr>
          </a:p>
        </p:txBody>
      </p:sp>
      <p:pic>
        <p:nvPicPr>
          <p:cNvPr id="58371" name="1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5734050"/>
            <a:ext cx="220662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8452" name="Group 84"/>
          <p:cNvGraphicFramePr>
            <a:graphicFrameLocks noGrp="1"/>
          </p:cNvGraphicFramePr>
          <p:nvPr>
            <p:extLst>
              <p:ext uri="{D42A27DB-BD31-4B8C-83A1-F6EECF244321}">
                <p14:modId xmlns:p14="http://schemas.microsoft.com/office/powerpoint/2010/main" val="3910054234"/>
              </p:ext>
            </p:extLst>
          </p:nvPr>
        </p:nvGraphicFramePr>
        <p:xfrm>
          <a:off x="354806" y="1988840"/>
          <a:ext cx="8280400" cy="2303586"/>
        </p:xfrm>
        <a:graphic>
          <a:graphicData uri="http://schemas.openxmlformats.org/drawingml/2006/table">
            <a:tbl>
              <a:tblPr/>
              <a:tblGrid>
                <a:gridCol w="4506912"/>
                <a:gridCol w="3773488"/>
              </a:tblGrid>
              <a:tr h="412198">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s-CL" sz="1400" b="1" i="0" u="none" strike="noStrike" cap="none" normalizeH="0" baseline="0" dirty="0" smtClean="0">
                          <a:ln>
                            <a:noFill/>
                          </a:ln>
                          <a:solidFill>
                            <a:srgbClr val="FFFFFF"/>
                          </a:solidFill>
                          <a:effectLst/>
                          <a:latin typeface="Verdana" pitchFamily="34" charset="0"/>
                          <a:ea typeface="ヒラギノ角ゴ Pro W3"/>
                          <a:cs typeface="ヒラギノ角ゴ Pro W3"/>
                        </a:rPr>
                        <a:t>Compromisos</a:t>
                      </a:r>
                      <a:endParaRPr kumimoji="0" lang="es-CL" sz="1400" b="0" i="0" u="none" strike="noStrike" cap="none" normalizeH="0" baseline="0" dirty="0" smtClean="0">
                        <a:ln>
                          <a:noFill/>
                        </a:ln>
                        <a:solidFill>
                          <a:schemeClr val="tx1"/>
                        </a:solidFill>
                        <a:effectLst/>
                        <a:latin typeface="Verdana" pitchFamily="34" charset="0"/>
                        <a:ea typeface="ヒラギノ角ゴ Pro W3"/>
                        <a:cs typeface="ヒラギノ角ゴ Pro W3"/>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CC"/>
                    </a:solidFill>
                  </a:tcPr>
                </a:tc>
                <a:tc>
                  <a:txBody>
                    <a:bodyPr/>
                    <a:lstStyle/>
                    <a:p>
                      <a:pPr marL="342900" marR="0" lvl="0" indent="-342900" algn="ctr" defTabSz="457200" rtl="0" eaLnBrk="1" fontAlgn="b"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rgbClr val="FFFFFF"/>
                          </a:solidFill>
                          <a:effectLst/>
                          <a:latin typeface="Verdana" pitchFamily="34" charset="0"/>
                          <a:ea typeface="ヒラギノ角ゴ Pro W3"/>
                          <a:cs typeface="ヒラギノ角ゴ Pro W3"/>
                        </a:rPr>
                        <a:t>Avances</a:t>
                      </a:r>
                      <a:endParaRPr kumimoji="0" lang="es-CL" sz="1400" b="0" i="0" u="none" strike="noStrike" cap="none" normalizeH="0" baseline="0" smtClean="0">
                        <a:ln>
                          <a:noFill/>
                        </a:ln>
                        <a:solidFill>
                          <a:schemeClr val="tx1"/>
                        </a:solidFill>
                        <a:effectLst/>
                        <a:latin typeface="Verdana" pitchFamily="34" charset="0"/>
                        <a:ea typeface="ヒラギノ角ゴ Pro W3"/>
                        <a:cs typeface="ヒラギノ角ゴ Pro W3"/>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CC"/>
                    </a:solidFill>
                  </a:tcPr>
                </a:tc>
              </a:tr>
              <a:tr h="189138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chemeClr val="tx1"/>
                          </a:solidFill>
                          <a:effectLst/>
                          <a:latin typeface="Verdana" pitchFamily="34" charset="0"/>
                          <a:ea typeface="ヒラギノ角ゴ Pro W3"/>
                          <a:cs typeface="ヒラギノ角ゴ Pro W3"/>
                        </a:rPr>
                        <a:t>Requerimientos Técnicos para implementación de Sistema de Evaluación por Equivalencia  (capacitación profesionales SAG, implementación de laboratorios, generación de patrones de Equivalencia, generación de base de datos, otros).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chemeClr val="tx1"/>
                          </a:solidFill>
                          <a:effectLst/>
                          <a:latin typeface="Verdana" pitchFamily="34" charset="0"/>
                          <a:ea typeface="ヒラギノ角ゴ Pro W3"/>
                          <a:cs typeface="ヒラギノ角ゴ Pro W3"/>
                        </a:rPr>
                        <a:t>A continuación se presenta Carta Gantt                                                                           </a:t>
                      </a:r>
                      <a:br>
                        <a:rPr kumimoji="0" lang="es-CL" sz="1400" b="0" i="0" u="none" strike="noStrike" cap="none" normalizeH="0" baseline="0" dirty="0" smtClean="0">
                          <a:ln>
                            <a:noFill/>
                          </a:ln>
                          <a:solidFill>
                            <a:schemeClr val="tx1"/>
                          </a:solidFill>
                          <a:effectLst/>
                          <a:latin typeface="Verdana" pitchFamily="34" charset="0"/>
                          <a:ea typeface="ヒラギノ角ゴ Pro W3"/>
                          <a:cs typeface="ヒラギノ角ゴ Pro W3"/>
                        </a:rPr>
                      </a:br>
                      <a:endParaRPr kumimoji="0" lang="es-CL" sz="1400" b="0" i="0" u="none" strike="noStrike" cap="none" normalizeH="0" baseline="0" dirty="0" smtClean="0">
                        <a:ln>
                          <a:noFill/>
                        </a:ln>
                        <a:solidFill>
                          <a:schemeClr val="tx1"/>
                        </a:solidFill>
                        <a:effectLst/>
                        <a:latin typeface="Verdana" pitchFamily="34" charset="0"/>
                        <a:ea typeface="ヒラギノ角ゴ Pro W3"/>
                        <a:cs typeface="ヒラギノ角ゴ Pro W3"/>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9269851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7"/>
          <p:cNvSpPr>
            <a:spLocks/>
          </p:cNvSpPr>
          <p:nvPr/>
        </p:nvSpPr>
        <p:spPr bwMode="auto">
          <a:xfrm>
            <a:off x="750888" y="238125"/>
            <a:ext cx="748823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s-CL" sz="2400" b="1" dirty="0">
                <a:latin typeface="Verdana" pitchFamily="34" charset="0"/>
              </a:rPr>
              <a:t>Carta Gantt</a:t>
            </a:r>
            <a:endParaRPr lang="es-ES_tradnl" sz="2400" b="1" dirty="0">
              <a:latin typeface="Verdana" pitchFamily="34" charset="0"/>
            </a:endParaRPr>
          </a:p>
        </p:txBody>
      </p:sp>
      <p:graphicFrame>
        <p:nvGraphicFramePr>
          <p:cNvPr id="77978" name="Group 1178"/>
          <p:cNvGraphicFramePr>
            <a:graphicFrameLocks noGrp="1"/>
          </p:cNvGraphicFramePr>
          <p:nvPr>
            <p:extLst>
              <p:ext uri="{D42A27DB-BD31-4B8C-83A1-F6EECF244321}">
                <p14:modId xmlns:p14="http://schemas.microsoft.com/office/powerpoint/2010/main" val="2167480933"/>
              </p:ext>
            </p:extLst>
          </p:nvPr>
        </p:nvGraphicFramePr>
        <p:xfrm>
          <a:off x="107502" y="692150"/>
          <a:ext cx="9001001" cy="5805489"/>
        </p:xfrm>
        <a:graphic>
          <a:graphicData uri="http://schemas.openxmlformats.org/drawingml/2006/table">
            <a:tbl>
              <a:tblPr/>
              <a:tblGrid>
                <a:gridCol w="3170113"/>
                <a:gridCol w="509339"/>
                <a:gridCol w="437035"/>
                <a:gridCol w="292428"/>
                <a:gridCol w="364733"/>
                <a:gridCol w="437035"/>
                <a:gridCol w="509339"/>
                <a:gridCol w="364733"/>
                <a:gridCol w="364732"/>
                <a:gridCol w="437035"/>
                <a:gridCol w="437035"/>
                <a:gridCol w="364733"/>
                <a:gridCol w="437035"/>
                <a:gridCol w="437035"/>
                <a:gridCol w="438641"/>
              </a:tblGrid>
              <a:tr h="161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Actividades</a:t>
                      </a:r>
                      <a:endParaRPr kumimoji="0" lang="es-E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2010</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CL"/>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2011</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CL"/>
                    </a:p>
                  </a:txBody>
                  <a:tcPr/>
                </a:tc>
                <a:tc hMerge="1">
                  <a:txBody>
                    <a:bodyPr/>
                    <a:lstStyle/>
                    <a:p>
                      <a:endParaRPr lang="es-CL"/>
                    </a:p>
                  </a:txBody>
                  <a:tcPr/>
                </a:tc>
                <a:tc hMerge="1">
                  <a:txBody>
                    <a:bodyPr/>
                    <a:lstStyle/>
                    <a:p>
                      <a:endParaRPr lang="es-CL"/>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2012</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CL"/>
                    </a:p>
                  </a:txBody>
                  <a:tcPr/>
                </a:tc>
                <a:tc hMerge="1">
                  <a:txBody>
                    <a:bodyPr/>
                    <a:lstStyle/>
                    <a:p>
                      <a:endParaRPr lang="es-CL"/>
                    </a:p>
                  </a:txBody>
                  <a:tcPr/>
                </a:tc>
                <a:tc hMerge="1">
                  <a:txBody>
                    <a:bodyPr/>
                    <a:lstStyle/>
                    <a:p>
                      <a:endParaRPr lang="es-CL"/>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2013</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CL"/>
                    </a:p>
                  </a:txBody>
                  <a:tcPr/>
                </a:tc>
                <a:tc hMerge="1">
                  <a:txBody>
                    <a:bodyPr/>
                    <a:lstStyle/>
                    <a:p>
                      <a:endParaRPr lang="es-CL"/>
                    </a:p>
                  </a:txBody>
                  <a:tcPr/>
                </a:tc>
                <a:tc hMerge="1">
                  <a:txBody>
                    <a:bodyPr/>
                    <a:lstStyle/>
                    <a:p>
                      <a:endParaRPr lang="es-CL"/>
                    </a:p>
                  </a:txBody>
                  <a:tcPr/>
                </a:tc>
              </a:tr>
              <a:tr h="161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Trimestre</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III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IV</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III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IV</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III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IV</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III</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IV</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Propuesta Resolución</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Capacitación Brasil</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Capacitación Argentina</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Capacitación Asesor  FAO</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Capacitación prof. del SPF</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Base de datos de impurezas y elaboración software</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Reunión elección 10 moléculas</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Taller equivalencia empresas</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Elaboración de protocolos y procedimientos</a:t>
                      </a:r>
                      <a:endParaRPr kumimoji="0" lang="es-E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Contratación de 4 prof.</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Consulta Pública</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Consolidación comentarios de  CP</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Resolución Autorización Equivalencia</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Generación de patrones de equivalencia</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39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Capacitación a usuarios</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Verdana" pitchFamily="34" charset="0"/>
                          <a:ea typeface="Times New Roman" pitchFamily="18" charset="0"/>
                          <a:cs typeface="Arial" pitchFamily="34" charset="0"/>
                        </a:rPr>
                        <a:t>Entrada en vigencia Resolución</a:t>
                      </a:r>
                      <a:endParaRPr kumimoji="0" lang="es-ES" sz="1200" b="0" i="0" u="none" strike="noStrike" cap="none" normalizeH="0" baseline="0" smtClean="0">
                        <a:ln>
                          <a:noFill/>
                        </a:ln>
                        <a:solidFill>
                          <a:schemeClr val="tx1"/>
                        </a:solidFill>
                        <a:effectLst/>
                        <a:latin typeface="Verdana"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Calibri"/>
                          <a:ea typeface="Times New Roman" pitchFamily="18" charset="0"/>
                          <a:cs typeface="Arial" pitchFamily="34" charset="0"/>
                        </a:rPr>
                        <a:t> </a:t>
                      </a:r>
                      <a:endParaRPr kumimoji="0" lang="es-E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0676006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1036</Words>
  <Application>Microsoft Office PowerPoint</Application>
  <PresentationFormat>Presentación en pantalla (4:3)</PresentationFormat>
  <Paragraphs>494</Paragraphs>
  <Slides>14</Slides>
  <Notes>4</Notes>
  <HiddenSlides>0</HiddenSlides>
  <MMClips>0</MMClips>
  <ScaleCrop>false</ScaleCrop>
  <HeadingPairs>
    <vt:vector size="6" baseType="variant">
      <vt:variant>
        <vt:lpstr>Tema</vt:lpstr>
      </vt:variant>
      <vt:variant>
        <vt:i4>3</vt:i4>
      </vt:variant>
      <vt:variant>
        <vt:lpstr>Servidores OLE incrustados</vt:lpstr>
      </vt:variant>
      <vt:variant>
        <vt:i4>1</vt:i4>
      </vt:variant>
      <vt:variant>
        <vt:lpstr>Títulos de diapositiva</vt:lpstr>
      </vt:variant>
      <vt:variant>
        <vt:i4>14</vt:i4>
      </vt:variant>
    </vt:vector>
  </HeadingPairs>
  <TitlesOfParts>
    <vt:vector size="18" baseType="lpstr">
      <vt:lpstr>1_Office Theme</vt:lpstr>
      <vt:lpstr>Office Theme</vt:lpstr>
      <vt:lpstr>Tema de Office</vt:lpstr>
      <vt:lpstr>Hoja de cálculo</vt:lpstr>
      <vt:lpstr>Impulso Competitivo Servicio Agrícola y Ganadero</vt:lpstr>
      <vt:lpstr>MESA INOCUIDAD ALIMENTARIA E INSUMOS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Trabajo SAG y Miel contaminadas con OMG </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Andrés Guerra Rojas</dc:creator>
  <cp:lastModifiedBy>Nicolas Jose Cristi Le-Fort</cp:lastModifiedBy>
  <cp:revision>31</cp:revision>
  <dcterms:created xsi:type="dcterms:W3CDTF">2011-09-27T13:24:11Z</dcterms:created>
  <dcterms:modified xsi:type="dcterms:W3CDTF">2011-12-02T17:56:27Z</dcterms:modified>
</cp:coreProperties>
</file>