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77" r:id="rId3"/>
  </p:sldMasterIdLst>
  <p:notesMasterIdLst>
    <p:notesMasterId r:id="rId18"/>
  </p:notesMasterIdLst>
  <p:sldIdLst>
    <p:sldId id="268" r:id="rId4"/>
    <p:sldId id="269" r:id="rId5"/>
    <p:sldId id="274" r:id="rId6"/>
    <p:sldId id="259" r:id="rId7"/>
    <p:sldId id="275" r:id="rId8"/>
    <p:sldId id="276" r:id="rId9"/>
    <p:sldId id="262" r:id="rId10"/>
    <p:sldId id="281" r:id="rId11"/>
    <p:sldId id="282" r:id="rId12"/>
    <p:sldId id="267" r:id="rId13"/>
    <p:sldId id="278" r:id="rId14"/>
    <p:sldId id="279" r:id="rId15"/>
    <p:sldId id="280" r:id="rId16"/>
    <p:sldId id="283" r:id="rId17"/>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4144"/>
    <a:srgbClr val="006C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202B0CA-FC54-4496-8BCA-5EF66A818D29}" styleName="Estilo oscuro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0" autoAdjust="0"/>
    <p:restoredTop sz="94671" autoAdjust="0"/>
  </p:normalViewPr>
  <p:slideViewPr>
    <p:cSldViewPr>
      <p:cViewPr>
        <p:scale>
          <a:sx n="81" d="100"/>
          <a:sy n="81" d="100"/>
        </p:scale>
        <p:origin x="-186" y="24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8B603F-8235-48B8-ADBE-48FAF2B130A0}" type="datetimeFigureOut">
              <a:rPr lang="es-CL" smtClean="0"/>
              <a:t>02-12-2011</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B989F7-8271-4819-A966-D36A11E92BB9}" type="slidenum">
              <a:rPr lang="es-CL" smtClean="0"/>
              <a:t>‹Nº›</a:t>
            </a:fld>
            <a:endParaRPr lang="es-CL"/>
          </a:p>
        </p:txBody>
      </p:sp>
    </p:spTree>
    <p:extLst>
      <p:ext uri="{BB962C8B-B14F-4D97-AF65-F5344CB8AC3E}">
        <p14:creationId xmlns:p14="http://schemas.microsoft.com/office/powerpoint/2010/main" val="1765438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2 Marcador de notas"/>
          <p:cNvSpPr>
            <a:spLocks noGrp="1"/>
          </p:cNvSpPr>
          <p:nvPr>
            <p:ph type="body" idx="1"/>
          </p:nvPr>
        </p:nvSpPr>
        <p:spPr/>
        <p:txBody>
          <a:bodyPr>
            <a:normAutofit fontScale="92500" lnSpcReduction="10000"/>
          </a:bodyPr>
          <a:lstStyle/>
          <a:p>
            <a:pPr>
              <a:defRPr/>
            </a:pPr>
            <a:r>
              <a:rPr lang="es-CL" b="1" dirty="0" smtClean="0"/>
              <a:t>Preámbulo</a:t>
            </a:r>
            <a:endParaRPr lang="es-CL" dirty="0" smtClean="0"/>
          </a:p>
          <a:p>
            <a:pPr>
              <a:defRPr/>
            </a:pPr>
            <a:r>
              <a:rPr lang="es-CL" dirty="0" smtClean="0"/>
              <a:t> </a:t>
            </a:r>
          </a:p>
          <a:p>
            <a:pPr>
              <a:defRPr/>
            </a:pPr>
            <a:r>
              <a:rPr lang="es-CL" dirty="0" smtClean="0"/>
              <a:t>SAG tiene 61 medidas entre Impulso Competitivo (50) y Plan de Control Estratégico (11), las cuales se relacionan con las diferentes áreas en las cuales actúa el servicio, tales como:</a:t>
            </a:r>
          </a:p>
          <a:p>
            <a:pPr>
              <a:defRPr/>
            </a:pPr>
            <a:r>
              <a:rPr lang="es-CL" dirty="0" smtClean="0"/>
              <a:t>Agrícola</a:t>
            </a:r>
          </a:p>
          <a:p>
            <a:pPr>
              <a:defRPr/>
            </a:pPr>
            <a:r>
              <a:rPr lang="es-CL" dirty="0" smtClean="0"/>
              <a:t>Forestal</a:t>
            </a:r>
          </a:p>
          <a:p>
            <a:pPr>
              <a:defRPr/>
            </a:pPr>
            <a:r>
              <a:rPr lang="es-CL" dirty="0" smtClean="0"/>
              <a:t>Vitivinícola</a:t>
            </a:r>
          </a:p>
          <a:p>
            <a:pPr>
              <a:defRPr/>
            </a:pPr>
            <a:r>
              <a:rPr lang="es-CL" dirty="0" smtClean="0"/>
              <a:t>Asuntos Internacionales</a:t>
            </a:r>
          </a:p>
          <a:p>
            <a:pPr>
              <a:defRPr/>
            </a:pPr>
            <a:r>
              <a:rPr lang="es-CL" dirty="0" smtClean="0"/>
              <a:t>Protección de Recursos Naturales</a:t>
            </a:r>
          </a:p>
          <a:p>
            <a:pPr>
              <a:defRPr/>
            </a:pPr>
            <a:r>
              <a:rPr lang="es-CL" dirty="0" smtClean="0"/>
              <a:t>Inocuidad e insumos</a:t>
            </a:r>
          </a:p>
          <a:p>
            <a:pPr>
              <a:defRPr/>
            </a:pPr>
            <a:r>
              <a:rPr lang="es-CL" dirty="0" smtClean="0"/>
              <a:t> </a:t>
            </a:r>
          </a:p>
          <a:p>
            <a:pPr>
              <a:defRPr/>
            </a:pPr>
            <a:r>
              <a:rPr lang="es-CL" dirty="0" smtClean="0"/>
              <a:t>Para abarcar estos temas de la mejor manera, el Servicio realiza mesas de trabajo en conjunto con los gremios del sector privado una vez al mes, de manera de enfocar las soluciones a los requerimientos de los usuarios del SAG. Por otro lado, internamente tenemos un seguimiento a los compromisos que surgen en cada una de estas mesas mensuales, el cual se registra semanalmente, de manera de asegurar su cumplimiento para la siguiente reunión. </a:t>
            </a:r>
          </a:p>
          <a:p>
            <a:pPr>
              <a:defRPr/>
            </a:pPr>
            <a:r>
              <a:rPr lang="es-CL" dirty="0" smtClean="0"/>
              <a:t>A la fecha, </a:t>
            </a:r>
            <a:r>
              <a:rPr lang="es-CL" b="1" dirty="0" smtClean="0"/>
              <a:t>contamos con 12 medidas implementadas </a:t>
            </a:r>
            <a:r>
              <a:rPr lang="es-CL" dirty="0" smtClean="0"/>
              <a:t> y otras cercanas a ser implementadas. </a:t>
            </a:r>
          </a:p>
          <a:p>
            <a:pPr>
              <a:defRPr/>
            </a:pPr>
            <a:r>
              <a:rPr lang="es-CL" dirty="0" smtClean="0"/>
              <a:t>En la presentación del día de hoy nos centraremos en las 7 medidas denominadas como emblemáticas por parte del Ministerio de Economía. </a:t>
            </a:r>
          </a:p>
          <a:p>
            <a:pPr>
              <a:defRPr/>
            </a:pPr>
            <a:endParaRPr lang="es-CL" dirty="0"/>
          </a:p>
        </p:txBody>
      </p:sp>
      <p:sp>
        <p:nvSpPr>
          <p:cNvPr id="5325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E7192ECD-F74D-4442-992E-C7645D44500B}" type="slidenum">
              <a:rPr lang="en-US">
                <a:solidFill>
                  <a:prstClr val="black"/>
                </a:solidFill>
                <a:latin typeface="Calibri" pitchFamily="34" charset="0"/>
              </a:rPr>
              <a:pPr eaLnBrk="1" hangingPunct="1"/>
              <a:t>1</a:t>
            </a:fld>
            <a:endParaRPr lang="en-US">
              <a:solidFill>
                <a:prstClr val="black"/>
              </a:solidFill>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CL" dirty="0" smtClean="0">
                <a:ea typeface="ヒラギノ角ゴ Pro W3"/>
                <a:cs typeface="ヒラギノ角ゴ Pro W3"/>
              </a:rPr>
              <a:t>Medida 1: Se presentó el borrador de proyecto de ley que abordará el plan de modernización del SAG-MINAGRI. Esta medida depende del resultado de la medida 3.</a:t>
            </a:r>
          </a:p>
          <a:p>
            <a:r>
              <a:rPr lang="es-CL" dirty="0" smtClean="0">
                <a:ea typeface="ヒラギノ角ゴ Pro W3"/>
                <a:cs typeface="ヒラギノ角ゴ Pro W3"/>
              </a:rPr>
              <a:t>Medida 2:Propuesta enviada a Subsecretaría, se está a la espera de la respuesta.</a:t>
            </a:r>
          </a:p>
          <a:p>
            <a:r>
              <a:rPr lang="es-CL" dirty="0" smtClean="0">
                <a:ea typeface="ヒラギノ角ゴ Pro W3"/>
                <a:cs typeface="ヒラギノ角ゴ Pro W3"/>
              </a:rPr>
              <a:t>Medida 3:</a:t>
            </a:r>
            <a:r>
              <a:rPr lang="es-CL" dirty="0" smtClean="0">
                <a:solidFill>
                  <a:srgbClr val="000000"/>
                </a:solidFill>
                <a:ea typeface="ヒラギノ角ゴ Pro W3"/>
                <a:cs typeface="ヒラギノ角ゴ Pro W3"/>
              </a:rPr>
              <a:t>Se envió y aprobó la propuesta en Subsecretaría y una vez que se tenga la respuesta, se trabajará en un programa nacional coordinado por ACHIPIA.</a:t>
            </a:r>
          </a:p>
          <a:p>
            <a:r>
              <a:rPr lang="es-CL" dirty="0" smtClean="0">
                <a:solidFill>
                  <a:srgbClr val="000000"/>
                </a:solidFill>
                <a:ea typeface="ヒラギノ角ゴ Pro W3"/>
                <a:cs typeface="ヒラギノ角ゴ Pro W3"/>
              </a:rPr>
              <a:t>Medida 5: En proceso de Muestreo.</a:t>
            </a:r>
          </a:p>
          <a:p>
            <a:endParaRPr lang="es-CL" dirty="0" smtClean="0">
              <a:ea typeface="ヒラギノ角ゴ Pro W3"/>
              <a:cs typeface="ヒラギノ角ゴ Pro W3"/>
            </a:endParaRPr>
          </a:p>
          <a:p>
            <a:endParaRPr lang="es-CL" dirty="0" smtClean="0">
              <a:ea typeface="ヒラギノ角ゴ Pro W3"/>
              <a:cs typeface="ヒラギノ角ゴ Pro W3"/>
            </a:endParaRPr>
          </a:p>
        </p:txBody>
      </p:sp>
      <p:sp>
        <p:nvSpPr>
          <p:cNvPr id="64516"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F868A49C-C48A-4A00-AC6E-8ED354DE74DD}" type="slidenum">
              <a:rPr lang="es-CL">
                <a:solidFill>
                  <a:prstClr val="black"/>
                </a:solidFill>
                <a:ea typeface="MS PGothic" pitchFamily="34" charset="-128"/>
              </a:rPr>
              <a:pPr eaLnBrk="1" hangingPunct="1"/>
              <a:t>2</a:t>
            </a:fld>
            <a:endParaRPr lang="es-CL">
              <a:solidFill>
                <a:prstClr val="black"/>
              </a:solidFill>
              <a:ea typeface="MS PGothic"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2 Marcador de notas"/>
          <p:cNvSpPr>
            <a:spLocks noGrp="1"/>
          </p:cNvSpPr>
          <p:nvPr>
            <p:ph type="body" idx="1"/>
          </p:nvPr>
        </p:nvSpPr>
        <p:spPr/>
        <p:txBody>
          <a:bodyPr/>
          <a:lstStyle/>
          <a:p>
            <a:pPr marL="168235" indent="-168235">
              <a:buFont typeface="Arial" pitchFamily="34" charset="0"/>
              <a:buChar char="•"/>
              <a:defRPr/>
            </a:pPr>
            <a:r>
              <a:rPr lang="es-CL" dirty="0" smtClean="0"/>
              <a:t>Certificación electrónica de exportación:</a:t>
            </a:r>
          </a:p>
          <a:p>
            <a:pPr>
              <a:defRPr/>
            </a:pPr>
            <a:r>
              <a:rPr lang="es-CL" dirty="0" smtClean="0"/>
              <a:t>	Se fusiona con la medida n° 5, Firma Digital. Depende del convenio con 	México y Corea, mas los sistemas informáticos Registro Único, Muestreo 	y 	Supervisión, Origen y </a:t>
            </a:r>
            <a:r>
              <a:rPr lang="es-CL" dirty="0" err="1" smtClean="0"/>
              <a:t>Multipuerto</a:t>
            </a:r>
            <a:r>
              <a:rPr lang="es-CL" dirty="0" smtClean="0"/>
              <a:t> 2.</a:t>
            </a:r>
          </a:p>
          <a:p>
            <a:pPr>
              <a:defRPr/>
            </a:pPr>
            <a:r>
              <a:rPr lang="es-CL" dirty="0"/>
              <a:t>	</a:t>
            </a:r>
            <a:r>
              <a:rPr lang="es-CL" dirty="0" smtClean="0"/>
              <a:t>Registro Único, puesta en marcha a fin de mes.</a:t>
            </a:r>
          </a:p>
          <a:p>
            <a:pPr>
              <a:defRPr/>
            </a:pPr>
            <a:r>
              <a:rPr lang="es-CL" dirty="0"/>
              <a:t>	</a:t>
            </a:r>
            <a:r>
              <a:rPr lang="es-CL" dirty="0" smtClean="0"/>
              <a:t>Origen, 2014.</a:t>
            </a:r>
          </a:p>
          <a:p>
            <a:pPr>
              <a:defRPr/>
            </a:pPr>
            <a:r>
              <a:rPr lang="es-CL" dirty="0"/>
              <a:t>	</a:t>
            </a:r>
            <a:r>
              <a:rPr lang="es-CL" dirty="0" err="1" smtClean="0"/>
              <a:t>Multipuerto</a:t>
            </a:r>
            <a:r>
              <a:rPr lang="es-CL" dirty="0" smtClean="0"/>
              <a:t> 2, 2015 (depende módulo Origen).</a:t>
            </a:r>
          </a:p>
        </p:txBody>
      </p:sp>
      <p:sp>
        <p:nvSpPr>
          <p:cNvPr id="59396" name="3 Marcador de número de diapositiva"/>
          <p:cNvSpPr txBox="1">
            <a:spLocks noGrp="1"/>
          </p:cNvSpPr>
          <p:nvPr/>
        </p:nvSpPr>
        <p:spPr bwMode="auto">
          <a:xfrm>
            <a:off x="3884027" y="8684926"/>
            <a:ext cx="2972421" cy="4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nchor="b"/>
          <a:lstStyle>
            <a:lvl1pPr defTabSz="931863">
              <a:defRPr>
                <a:solidFill>
                  <a:schemeClr val="tx1"/>
                </a:solidFill>
                <a:latin typeface="Calibri" pitchFamily="34" charset="0"/>
              </a:defRPr>
            </a:lvl1pPr>
            <a:lvl2pPr marL="757238" indent="-292100" defTabSz="931863">
              <a:defRPr>
                <a:solidFill>
                  <a:schemeClr val="tx1"/>
                </a:solidFill>
                <a:latin typeface="Calibri" pitchFamily="34" charset="0"/>
              </a:defRPr>
            </a:lvl2pPr>
            <a:lvl3pPr marL="1165225" indent="-233363" defTabSz="931863">
              <a:defRPr>
                <a:solidFill>
                  <a:schemeClr val="tx1"/>
                </a:solidFill>
                <a:latin typeface="Calibri" pitchFamily="34" charset="0"/>
              </a:defRPr>
            </a:lvl3pPr>
            <a:lvl4pPr marL="1630363" indent="-233363" defTabSz="931863">
              <a:defRPr>
                <a:solidFill>
                  <a:schemeClr val="tx1"/>
                </a:solidFill>
                <a:latin typeface="Calibri" pitchFamily="34" charset="0"/>
              </a:defRPr>
            </a:lvl4pPr>
            <a:lvl5pPr marL="2097088" indent="-233363" defTabSz="931863">
              <a:defRPr>
                <a:solidFill>
                  <a:schemeClr val="tx1"/>
                </a:solidFill>
                <a:latin typeface="Calibri" pitchFamily="34" charset="0"/>
              </a:defRPr>
            </a:lvl5pPr>
            <a:lvl6pPr marL="2554288" indent="-233363" defTabSz="931863" fontAlgn="base">
              <a:spcBef>
                <a:spcPct val="0"/>
              </a:spcBef>
              <a:spcAft>
                <a:spcPct val="0"/>
              </a:spcAft>
              <a:defRPr>
                <a:solidFill>
                  <a:schemeClr val="tx1"/>
                </a:solidFill>
                <a:latin typeface="Calibri" pitchFamily="34" charset="0"/>
              </a:defRPr>
            </a:lvl6pPr>
            <a:lvl7pPr marL="3011488" indent="-233363" defTabSz="931863" fontAlgn="base">
              <a:spcBef>
                <a:spcPct val="0"/>
              </a:spcBef>
              <a:spcAft>
                <a:spcPct val="0"/>
              </a:spcAft>
              <a:defRPr>
                <a:solidFill>
                  <a:schemeClr val="tx1"/>
                </a:solidFill>
                <a:latin typeface="Calibri" pitchFamily="34" charset="0"/>
              </a:defRPr>
            </a:lvl7pPr>
            <a:lvl8pPr marL="3468688" indent="-233363" defTabSz="931863" fontAlgn="base">
              <a:spcBef>
                <a:spcPct val="0"/>
              </a:spcBef>
              <a:spcAft>
                <a:spcPct val="0"/>
              </a:spcAft>
              <a:defRPr>
                <a:solidFill>
                  <a:schemeClr val="tx1"/>
                </a:solidFill>
                <a:latin typeface="Calibri" pitchFamily="34" charset="0"/>
              </a:defRPr>
            </a:lvl8pPr>
            <a:lvl9pPr marL="3925888" indent="-233363" defTabSz="931863" fontAlgn="base">
              <a:spcBef>
                <a:spcPct val="0"/>
              </a:spcBef>
              <a:spcAft>
                <a:spcPct val="0"/>
              </a:spcAft>
              <a:defRPr>
                <a:solidFill>
                  <a:schemeClr val="tx1"/>
                </a:solidFill>
                <a:latin typeface="Calibri" pitchFamily="34" charset="0"/>
              </a:defRPr>
            </a:lvl9pPr>
          </a:lstStyle>
          <a:p>
            <a:pPr algn="r"/>
            <a:fld id="{99A2F67A-ADA9-4BFA-B62D-78ACB84AE0C3}" type="slidenum">
              <a:rPr lang="en-US" sz="1200">
                <a:ea typeface="ヒラギノ角ゴ Pro W3"/>
                <a:cs typeface="ヒラギノ角ゴ Pro W3"/>
              </a:rPr>
              <a:pPr algn="r"/>
              <a:t>8</a:t>
            </a:fld>
            <a:endParaRPr lang="en-US" sz="1200">
              <a:ea typeface="ヒラギノ角ゴ Pro W3"/>
              <a:cs typeface="ヒラギノ角ゴ Pro W3"/>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2 Marcador de notas"/>
          <p:cNvSpPr>
            <a:spLocks noGrp="1"/>
          </p:cNvSpPr>
          <p:nvPr>
            <p:ph type="body" idx="1"/>
          </p:nvPr>
        </p:nvSpPr>
        <p:spPr/>
        <p:txBody>
          <a:bodyPr/>
          <a:lstStyle/>
          <a:p>
            <a:pPr marL="168235" indent="-168235">
              <a:buFont typeface="Arial" pitchFamily="34" charset="0"/>
              <a:buChar char="•"/>
              <a:defRPr/>
            </a:pPr>
            <a:r>
              <a:rPr lang="es-CL" dirty="0" smtClean="0"/>
              <a:t>Certificación electrónica de exportación:</a:t>
            </a:r>
          </a:p>
          <a:p>
            <a:pPr>
              <a:defRPr/>
            </a:pPr>
            <a:r>
              <a:rPr lang="es-CL" dirty="0" smtClean="0"/>
              <a:t>	Se fusiona con la medida n° 5, Firma Digital. Depende del convenio con 	México y Corea, mas los sistemas informáticos Registro Único, Muestreo 	y 	Supervisión, Origen y </a:t>
            </a:r>
            <a:r>
              <a:rPr lang="es-CL" dirty="0" err="1" smtClean="0"/>
              <a:t>Multipuerto</a:t>
            </a:r>
            <a:r>
              <a:rPr lang="es-CL" dirty="0" smtClean="0"/>
              <a:t> 2.</a:t>
            </a:r>
          </a:p>
          <a:p>
            <a:pPr>
              <a:defRPr/>
            </a:pPr>
            <a:r>
              <a:rPr lang="es-CL" dirty="0"/>
              <a:t>	</a:t>
            </a:r>
            <a:r>
              <a:rPr lang="es-CL" dirty="0" smtClean="0"/>
              <a:t>Registro Único, puesta en marcha a fin de mes.</a:t>
            </a:r>
          </a:p>
          <a:p>
            <a:pPr>
              <a:defRPr/>
            </a:pPr>
            <a:r>
              <a:rPr lang="es-CL" dirty="0"/>
              <a:t>	</a:t>
            </a:r>
            <a:r>
              <a:rPr lang="es-CL" dirty="0" smtClean="0"/>
              <a:t>Origen, 2014.</a:t>
            </a:r>
          </a:p>
          <a:p>
            <a:pPr>
              <a:defRPr/>
            </a:pPr>
            <a:r>
              <a:rPr lang="es-CL" dirty="0"/>
              <a:t>	</a:t>
            </a:r>
            <a:r>
              <a:rPr lang="es-CL" dirty="0" err="1" smtClean="0"/>
              <a:t>Multipuerto</a:t>
            </a:r>
            <a:r>
              <a:rPr lang="es-CL" dirty="0" smtClean="0"/>
              <a:t> 2, 2015 (depende módulo Origen).</a:t>
            </a:r>
          </a:p>
        </p:txBody>
      </p:sp>
      <p:sp>
        <p:nvSpPr>
          <p:cNvPr id="76804" name="3 Marcador de número de diapositiva"/>
          <p:cNvSpPr txBox="1">
            <a:spLocks noGrp="1"/>
          </p:cNvSpPr>
          <p:nvPr/>
        </p:nvSpPr>
        <p:spPr bwMode="auto">
          <a:xfrm>
            <a:off x="3884027" y="8684926"/>
            <a:ext cx="2972421" cy="4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nchor="b"/>
          <a:lstStyle>
            <a:lvl1pPr defTabSz="931863">
              <a:defRPr>
                <a:solidFill>
                  <a:schemeClr val="tx1"/>
                </a:solidFill>
                <a:latin typeface="Calibri" pitchFamily="34" charset="0"/>
              </a:defRPr>
            </a:lvl1pPr>
            <a:lvl2pPr marL="757238" indent="-292100" defTabSz="931863">
              <a:defRPr>
                <a:solidFill>
                  <a:schemeClr val="tx1"/>
                </a:solidFill>
                <a:latin typeface="Calibri" pitchFamily="34" charset="0"/>
              </a:defRPr>
            </a:lvl2pPr>
            <a:lvl3pPr marL="1165225" indent="-233363" defTabSz="931863">
              <a:defRPr>
                <a:solidFill>
                  <a:schemeClr val="tx1"/>
                </a:solidFill>
                <a:latin typeface="Calibri" pitchFamily="34" charset="0"/>
              </a:defRPr>
            </a:lvl3pPr>
            <a:lvl4pPr marL="1630363" indent="-233363" defTabSz="931863">
              <a:defRPr>
                <a:solidFill>
                  <a:schemeClr val="tx1"/>
                </a:solidFill>
                <a:latin typeface="Calibri" pitchFamily="34" charset="0"/>
              </a:defRPr>
            </a:lvl4pPr>
            <a:lvl5pPr marL="2097088" indent="-233363" defTabSz="931863">
              <a:defRPr>
                <a:solidFill>
                  <a:schemeClr val="tx1"/>
                </a:solidFill>
                <a:latin typeface="Calibri" pitchFamily="34" charset="0"/>
              </a:defRPr>
            </a:lvl5pPr>
            <a:lvl6pPr marL="2554288" indent="-233363" defTabSz="931863" fontAlgn="base">
              <a:spcBef>
                <a:spcPct val="0"/>
              </a:spcBef>
              <a:spcAft>
                <a:spcPct val="0"/>
              </a:spcAft>
              <a:defRPr>
                <a:solidFill>
                  <a:schemeClr val="tx1"/>
                </a:solidFill>
                <a:latin typeface="Calibri" pitchFamily="34" charset="0"/>
              </a:defRPr>
            </a:lvl6pPr>
            <a:lvl7pPr marL="3011488" indent="-233363" defTabSz="931863" fontAlgn="base">
              <a:spcBef>
                <a:spcPct val="0"/>
              </a:spcBef>
              <a:spcAft>
                <a:spcPct val="0"/>
              </a:spcAft>
              <a:defRPr>
                <a:solidFill>
                  <a:schemeClr val="tx1"/>
                </a:solidFill>
                <a:latin typeface="Calibri" pitchFamily="34" charset="0"/>
              </a:defRPr>
            </a:lvl7pPr>
            <a:lvl8pPr marL="3468688" indent="-233363" defTabSz="931863" fontAlgn="base">
              <a:spcBef>
                <a:spcPct val="0"/>
              </a:spcBef>
              <a:spcAft>
                <a:spcPct val="0"/>
              </a:spcAft>
              <a:defRPr>
                <a:solidFill>
                  <a:schemeClr val="tx1"/>
                </a:solidFill>
                <a:latin typeface="Calibri" pitchFamily="34" charset="0"/>
              </a:defRPr>
            </a:lvl8pPr>
            <a:lvl9pPr marL="3925888" indent="-233363" defTabSz="931863" fontAlgn="base">
              <a:spcBef>
                <a:spcPct val="0"/>
              </a:spcBef>
              <a:spcAft>
                <a:spcPct val="0"/>
              </a:spcAft>
              <a:defRPr>
                <a:solidFill>
                  <a:schemeClr val="tx1"/>
                </a:solidFill>
                <a:latin typeface="Calibri" pitchFamily="34" charset="0"/>
              </a:defRPr>
            </a:lvl9pPr>
          </a:lstStyle>
          <a:p>
            <a:pPr algn="r"/>
            <a:fld id="{7397A6EF-ADD0-47DF-BD14-CCAC0F6EE49E}" type="slidenum">
              <a:rPr lang="en-US" sz="1200">
                <a:ea typeface="ヒラギノ角ゴ Pro W3"/>
                <a:cs typeface="ヒラギノ角ゴ Pro W3"/>
              </a:rPr>
              <a:pPr algn="r"/>
              <a:t>9</a:t>
            </a:fld>
            <a:endParaRPr lang="en-US" sz="1200">
              <a:ea typeface="ヒラギノ角ゴ Pro W3"/>
              <a:cs typeface="ヒラギノ角ゴ Pro W3"/>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B63C4976-B975-4B59-9CCC-64DCD45AC48C}" type="datetime1">
              <a:rPr lang="en-US">
                <a:solidFill>
                  <a:prstClr val="black"/>
                </a:solidFill>
                <a:ea typeface="ヒラギノ角ゴ Pro W3" charset="-128"/>
              </a:rPr>
              <a:pPr defTabSz="457200" fontAlgn="base">
                <a:spcBef>
                  <a:spcPct val="0"/>
                </a:spcBef>
                <a:spcAft>
                  <a:spcPct val="0"/>
                </a:spcAft>
                <a:defRPr/>
              </a:pPr>
              <a:t>12/2/2011</a:t>
            </a:fld>
            <a:endParaRPr lang="en-US">
              <a:solidFill>
                <a:prstClr val="black"/>
              </a:solidFill>
              <a:ea typeface="ヒラギノ角ゴ Pro W3" charset="-128"/>
            </a:endParaRPr>
          </a:p>
        </p:txBody>
      </p:sp>
      <p:sp>
        <p:nvSpPr>
          <p:cNvPr id="5" name="Footer Placeholder 4"/>
          <p:cNvSpPr>
            <a:spLocks noGrp="1"/>
          </p:cNvSpPr>
          <p:nvPr>
            <p:ph type="ftr" sz="quarter" idx="11"/>
          </p:nvPr>
        </p:nvSpPr>
        <p:spPr/>
        <p:txBody>
          <a:bodyPr/>
          <a:lstStyle>
            <a:lvl1pPr>
              <a:defRPr/>
            </a:lvl1pPr>
          </a:lstStyle>
          <a:p>
            <a:pPr>
              <a:defRPr/>
            </a:pPr>
            <a:endParaRPr lang="es-AR"/>
          </a:p>
        </p:txBody>
      </p:sp>
      <p:sp>
        <p:nvSpPr>
          <p:cNvPr id="6" name="Slide Number Placeholder 5"/>
          <p:cNvSpPr>
            <a:spLocks noGrp="1"/>
          </p:cNvSpPr>
          <p:nvPr>
            <p:ph type="sldNum" sz="quarter" idx="12"/>
          </p:nvPr>
        </p:nvSpPr>
        <p:spPr/>
        <p:txBody>
          <a:bodyPr/>
          <a:lstStyle>
            <a:lvl1pPr>
              <a:defRPr/>
            </a:lvl1pPr>
          </a:lstStyle>
          <a:p>
            <a:pPr>
              <a:defRPr/>
            </a:pPr>
            <a:fld id="{E0A8B4DC-72AB-4652-B03C-A946C038FA60}" type="slidenum">
              <a:rPr lang="en-US"/>
              <a:pPr>
                <a:defRPr/>
              </a:pPr>
              <a:t>‹Nº›</a:t>
            </a:fld>
            <a:endParaRPr lang="en-US"/>
          </a:p>
        </p:txBody>
      </p:sp>
    </p:spTree>
    <p:extLst>
      <p:ext uri="{BB962C8B-B14F-4D97-AF65-F5344CB8AC3E}">
        <p14:creationId xmlns:p14="http://schemas.microsoft.com/office/powerpoint/2010/main" val="1165996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AR"/>
          </a:p>
        </p:txBody>
      </p:sp>
      <p:sp>
        <p:nvSpPr>
          <p:cNvPr id="5" name="Slide Number Placeholder 5"/>
          <p:cNvSpPr>
            <a:spLocks noGrp="1"/>
          </p:cNvSpPr>
          <p:nvPr>
            <p:ph type="sldNum" sz="quarter" idx="11"/>
          </p:nvPr>
        </p:nvSpPr>
        <p:spPr/>
        <p:txBody>
          <a:bodyPr/>
          <a:lstStyle>
            <a:lvl1pPr>
              <a:defRPr/>
            </a:lvl1pPr>
          </a:lstStyle>
          <a:p>
            <a:pPr>
              <a:defRPr/>
            </a:pPr>
            <a:fld id="{AC5A8E1C-978C-4807-8EEA-7B04796848AD}" type="slidenum">
              <a:rPr lang="en-US"/>
              <a:pPr>
                <a:defRPr/>
              </a:pPr>
              <a:t>‹Nº›</a:t>
            </a:fld>
            <a:endParaRPr lang="en-US"/>
          </a:p>
        </p:txBody>
      </p:sp>
    </p:spTree>
    <p:extLst>
      <p:ext uri="{BB962C8B-B14F-4D97-AF65-F5344CB8AC3E}">
        <p14:creationId xmlns:p14="http://schemas.microsoft.com/office/powerpoint/2010/main" val="956464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198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54102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AR"/>
          </a:p>
        </p:txBody>
      </p:sp>
      <p:sp>
        <p:nvSpPr>
          <p:cNvPr id="5" name="Slide Number Placeholder 5"/>
          <p:cNvSpPr>
            <a:spLocks noGrp="1"/>
          </p:cNvSpPr>
          <p:nvPr>
            <p:ph type="sldNum" sz="quarter" idx="11"/>
          </p:nvPr>
        </p:nvSpPr>
        <p:spPr/>
        <p:txBody>
          <a:bodyPr/>
          <a:lstStyle>
            <a:lvl1pPr>
              <a:defRPr/>
            </a:lvl1pPr>
          </a:lstStyle>
          <a:p>
            <a:pPr>
              <a:defRPr/>
            </a:pPr>
            <a:fld id="{3586E83F-E85A-4FDA-9A6D-7508828FAB8E}" type="slidenum">
              <a:rPr lang="en-US"/>
              <a:pPr>
                <a:defRPr/>
              </a:pPr>
              <a:t>‹Nº›</a:t>
            </a:fld>
            <a:endParaRPr lang="en-US"/>
          </a:p>
        </p:txBody>
      </p:sp>
    </p:spTree>
    <p:extLst>
      <p:ext uri="{BB962C8B-B14F-4D97-AF65-F5344CB8AC3E}">
        <p14:creationId xmlns:p14="http://schemas.microsoft.com/office/powerpoint/2010/main" val="34992006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936625"/>
          </a:xfrm>
          <a:prstGeom prst="rect">
            <a:avLst/>
          </a:prstGeom>
        </p:spPr>
        <p:txBody>
          <a:bodyPr/>
          <a:lstStyle>
            <a:lvl1pPr marL="0" marR="0" indent="0" algn="l" defTabSz="457200" rtl="0" eaLnBrk="1" fontAlgn="auto" latinLnBrk="0" hangingPunct="1">
              <a:lnSpc>
                <a:spcPct val="100000"/>
              </a:lnSpc>
              <a:spcBef>
                <a:spcPct val="0"/>
              </a:spcBef>
              <a:spcAft>
                <a:spcPts val="0"/>
              </a:spcAft>
              <a:tabLst/>
              <a:defRPr sz="4400"/>
            </a:lvl1pPr>
          </a:lstStyle>
          <a:p>
            <a:pPr lvl="0"/>
            <a:r>
              <a:rPr lang="en-US" noProof="0" dirty="0" smtClean="0"/>
              <a:t>Click to edit Master title style</a:t>
            </a:r>
          </a:p>
        </p:txBody>
      </p:sp>
      <p:sp>
        <p:nvSpPr>
          <p:cNvPr id="3" name="Subtitle 2"/>
          <p:cNvSpPr>
            <a:spLocks noGrp="1"/>
          </p:cNvSpPr>
          <p:nvPr>
            <p:ph type="subTitle" idx="1"/>
          </p:nvPr>
        </p:nvSpPr>
        <p:spPr>
          <a:xfrm>
            <a:off x="457200" y="2590800"/>
            <a:ext cx="6400800" cy="609600"/>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882BCEB-DB33-4BC3-99FC-B8725879E143}" type="datetime1">
              <a:rPr lang="en-US">
                <a:solidFill>
                  <a:prstClr val="white"/>
                </a:solidFill>
              </a:rPr>
              <a:pPr defTabSz="457200" fontAlgn="base">
                <a:spcBef>
                  <a:spcPct val="0"/>
                </a:spcBef>
                <a:spcAft>
                  <a:spcPct val="0"/>
                </a:spcAft>
                <a:defRPr/>
              </a:pPr>
              <a:t>12/2/2011</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EB5720D4-4C81-4B29-BF71-9DB473F6A1E7}"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18467621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A171695D-2813-4786-8A01-4C597836B678}" type="datetime1">
              <a:rPr lang="en-US">
                <a:solidFill>
                  <a:prstClr val="white"/>
                </a:solidFill>
              </a:rPr>
              <a:pPr defTabSz="457200" fontAlgn="base">
                <a:spcBef>
                  <a:spcPct val="0"/>
                </a:spcBef>
                <a:spcAft>
                  <a:spcPct val="0"/>
                </a:spcAft>
                <a:defRPr/>
              </a:pPr>
              <a:t>12/2/2011</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30A4F9FA-07C1-48E0-B8D2-48A5BA65A9C4}"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20424913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1E1628F5-0021-4173-A8B2-5F08E5379955}" type="datetime1">
              <a:rPr lang="en-US">
                <a:solidFill>
                  <a:prstClr val="white"/>
                </a:solidFill>
              </a:rPr>
              <a:pPr defTabSz="457200" fontAlgn="base">
                <a:spcBef>
                  <a:spcPct val="0"/>
                </a:spcBef>
                <a:spcAft>
                  <a:spcPct val="0"/>
                </a:spcAft>
                <a:defRPr/>
              </a:pPr>
              <a:t>12/2/2011</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A1CBF502-6857-453E-AF1A-629802840007}"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828203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24EB8E63-9105-4991-A306-8795372C223D}" type="datetime1">
              <a:rPr lang="en-US">
                <a:solidFill>
                  <a:prstClr val="white"/>
                </a:solidFill>
              </a:rPr>
              <a:pPr defTabSz="457200" fontAlgn="base">
                <a:spcBef>
                  <a:spcPct val="0"/>
                </a:spcBef>
                <a:spcAft>
                  <a:spcPct val="0"/>
                </a:spcAft>
                <a:defRPr/>
              </a:pPr>
              <a:t>12/2/2011</a:t>
            </a:fld>
            <a:endParaRPr lang="en-US">
              <a:solidFill>
                <a:prstClr val="white"/>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5822B76-F510-4300-980D-0FF7BDEB388B}"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16024078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02-12-2011</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296208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02-12-2011</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0758024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02-12-2011</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482612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02-12-2011</a:t>
            </a:fld>
            <a:endParaRPr lang="es-C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98838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B5C7A638-175B-43D9-B643-51A833FBE6BA}" type="slidenum">
              <a:rPr lang="en-US"/>
              <a:pPr>
                <a:defRPr/>
              </a:pPr>
              <a:t>‹Nº›</a:t>
            </a:fld>
            <a:endParaRPr lang="en-US"/>
          </a:p>
        </p:txBody>
      </p:sp>
    </p:spTree>
    <p:extLst>
      <p:ext uri="{BB962C8B-B14F-4D97-AF65-F5344CB8AC3E}">
        <p14:creationId xmlns:p14="http://schemas.microsoft.com/office/powerpoint/2010/main" val="1700487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02-12-2011</a:t>
            </a:fld>
            <a:endParaRPr lang="es-CL">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CL">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65813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02-12-2011</a:t>
            </a:fld>
            <a:endParaRPr lang="es-CL">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CL">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1685648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02-12-2011</a:t>
            </a:fld>
            <a:endParaRPr lang="es-CL">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CL">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40027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02-12-2011</a:t>
            </a:fld>
            <a:endParaRPr lang="es-C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316350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02-12-2011</a:t>
            </a:fld>
            <a:endParaRPr lang="es-C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7527276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02-12-2011</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159946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02-12-2011</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34647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438CF028-4C67-4356-8CDD-F8093E17C8FF}" type="datetime1">
              <a:rPr lang="en-US">
                <a:solidFill>
                  <a:prstClr val="black"/>
                </a:solidFill>
                <a:ea typeface="ヒラギノ角ゴ Pro W3" charset="-128"/>
              </a:rPr>
              <a:pPr defTabSz="457200" fontAlgn="base">
                <a:spcBef>
                  <a:spcPct val="0"/>
                </a:spcBef>
                <a:spcAft>
                  <a:spcPct val="0"/>
                </a:spcAft>
                <a:defRPr/>
              </a:pPr>
              <a:t>12/2/2011</a:t>
            </a:fld>
            <a:endParaRPr lang="en-US">
              <a:solidFill>
                <a:prstClr val="black"/>
              </a:solidFill>
              <a:ea typeface="ヒラギノ角ゴ Pro W3" charset="-128"/>
            </a:endParaRPr>
          </a:p>
        </p:txBody>
      </p:sp>
      <p:sp>
        <p:nvSpPr>
          <p:cNvPr id="5" name="Footer Placeholder 4"/>
          <p:cNvSpPr>
            <a:spLocks noGrp="1"/>
          </p:cNvSpPr>
          <p:nvPr>
            <p:ph type="ftr" sz="quarter" idx="11"/>
          </p:nvPr>
        </p:nvSpPr>
        <p:spPr/>
        <p:txBody>
          <a:bodyPr/>
          <a:lstStyle>
            <a:lvl1pPr>
              <a:defRPr/>
            </a:lvl1pPr>
          </a:lstStyle>
          <a:p>
            <a:pPr>
              <a:defRPr/>
            </a:pPr>
            <a:endParaRPr lang="es-AR"/>
          </a:p>
        </p:txBody>
      </p:sp>
      <p:sp>
        <p:nvSpPr>
          <p:cNvPr id="6" name="Slide Number Placeholder 5"/>
          <p:cNvSpPr>
            <a:spLocks noGrp="1"/>
          </p:cNvSpPr>
          <p:nvPr>
            <p:ph type="sldNum" sz="quarter" idx="12"/>
          </p:nvPr>
        </p:nvSpPr>
        <p:spPr/>
        <p:txBody>
          <a:bodyPr/>
          <a:lstStyle>
            <a:lvl1pPr>
              <a:defRPr/>
            </a:lvl1pPr>
          </a:lstStyle>
          <a:p>
            <a:pPr>
              <a:defRPr/>
            </a:pPr>
            <a:fld id="{5D8504C7-7C5F-4280-AF6E-85C192A42F15}" type="slidenum">
              <a:rPr lang="en-US"/>
              <a:pPr>
                <a:defRPr/>
              </a:pPr>
              <a:t>‹Nº›</a:t>
            </a:fld>
            <a:endParaRPr lang="en-US"/>
          </a:p>
        </p:txBody>
      </p:sp>
    </p:spTree>
    <p:extLst>
      <p:ext uri="{BB962C8B-B14F-4D97-AF65-F5344CB8AC3E}">
        <p14:creationId xmlns:p14="http://schemas.microsoft.com/office/powerpoint/2010/main" val="1894917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0968A952-EDF1-4775-919C-58D35ACF22AE}" type="datetime1">
              <a:rPr lang="en-US">
                <a:solidFill>
                  <a:prstClr val="black"/>
                </a:solidFill>
                <a:ea typeface="ヒラギノ角ゴ Pro W3" charset="-128"/>
              </a:rPr>
              <a:pPr defTabSz="457200" fontAlgn="base">
                <a:spcBef>
                  <a:spcPct val="0"/>
                </a:spcBef>
                <a:spcAft>
                  <a:spcPct val="0"/>
                </a:spcAft>
                <a:defRPr/>
              </a:pPr>
              <a:t>12/2/2011</a:t>
            </a:fld>
            <a:endParaRPr lang="en-US">
              <a:solidFill>
                <a:prstClr val="black"/>
              </a:solidFill>
              <a:ea typeface="ヒラギノ角ゴ Pro W3" charset="-128"/>
            </a:endParaRPr>
          </a:p>
        </p:txBody>
      </p:sp>
      <p:sp>
        <p:nvSpPr>
          <p:cNvPr id="6" name="Footer Placeholder 5"/>
          <p:cNvSpPr>
            <a:spLocks noGrp="1"/>
          </p:cNvSpPr>
          <p:nvPr>
            <p:ph type="ftr" sz="quarter" idx="11"/>
          </p:nvPr>
        </p:nvSpPr>
        <p:spPr/>
        <p:txBody>
          <a:bodyPr/>
          <a:lstStyle>
            <a:lvl1pPr>
              <a:defRPr/>
            </a:lvl1pPr>
          </a:lstStyle>
          <a:p>
            <a:pPr>
              <a:defRPr/>
            </a:pPr>
            <a:endParaRPr lang="es-AR"/>
          </a:p>
        </p:txBody>
      </p:sp>
      <p:sp>
        <p:nvSpPr>
          <p:cNvPr id="7" name="Slide Number Placeholder 6"/>
          <p:cNvSpPr>
            <a:spLocks noGrp="1"/>
          </p:cNvSpPr>
          <p:nvPr>
            <p:ph type="sldNum" sz="quarter" idx="12"/>
          </p:nvPr>
        </p:nvSpPr>
        <p:spPr/>
        <p:txBody>
          <a:bodyPr/>
          <a:lstStyle>
            <a:lvl1pPr>
              <a:defRPr/>
            </a:lvl1pPr>
          </a:lstStyle>
          <a:p>
            <a:pPr>
              <a:defRPr/>
            </a:pPr>
            <a:fld id="{4DC8695D-C30A-4ABF-A9CA-2B89012F2C1B}" type="slidenum">
              <a:rPr lang="en-US"/>
              <a:pPr>
                <a:defRPr/>
              </a:pPr>
              <a:t>‹Nº›</a:t>
            </a:fld>
            <a:endParaRPr lang="en-US"/>
          </a:p>
        </p:txBody>
      </p:sp>
    </p:spTree>
    <p:extLst>
      <p:ext uri="{BB962C8B-B14F-4D97-AF65-F5344CB8AC3E}">
        <p14:creationId xmlns:p14="http://schemas.microsoft.com/office/powerpoint/2010/main" val="2035615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77AC4F1F-AFB5-46F7-B9C1-48876CD92731}" type="datetime1">
              <a:rPr lang="en-US">
                <a:solidFill>
                  <a:prstClr val="black"/>
                </a:solidFill>
                <a:ea typeface="ヒラギノ角ゴ Pro W3" charset="-128"/>
              </a:rPr>
              <a:pPr defTabSz="457200" fontAlgn="base">
                <a:spcBef>
                  <a:spcPct val="0"/>
                </a:spcBef>
                <a:spcAft>
                  <a:spcPct val="0"/>
                </a:spcAft>
                <a:defRPr/>
              </a:pPr>
              <a:t>12/2/2011</a:t>
            </a:fld>
            <a:endParaRPr lang="en-US">
              <a:solidFill>
                <a:prstClr val="black"/>
              </a:solidFill>
              <a:ea typeface="ヒラギノ角ゴ Pro W3" charset="-128"/>
            </a:endParaRPr>
          </a:p>
        </p:txBody>
      </p:sp>
      <p:sp>
        <p:nvSpPr>
          <p:cNvPr id="8" name="Footer Placeholder 7"/>
          <p:cNvSpPr>
            <a:spLocks noGrp="1"/>
          </p:cNvSpPr>
          <p:nvPr>
            <p:ph type="ftr" sz="quarter" idx="11"/>
          </p:nvPr>
        </p:nvSpPr>
        <p:spPr/>
        <p:txBody>
          <a:bodyPr/>
          <a:lstStyle>
            <a:lvl1pPr>
              <a:defRPr/>
            </a:lvl1pPr>
          </a:lstStyle>
          <a:p>
            <a:pPr>
              <a:defRPr/>
            </a:pPr>
            <a:endParaRPr lang="es-AR"/>
          </a:p>
        </p:txBody>
      </p:sp>
      <p:sp>
        <p:nvSpPr>
          <p:cNvPr id="9" name="Slide Number Placeholder 8"/>
          <p:cNvSpPr>
            <a:spLocks noGrp="1"/>
          </p:cNvSpPr>
          <p:nvPr>
            <p:ph type="sldNum" sz="quarter" idx="12"/>
          </p:nvPr>
        </p:nvSpPr>
        <p:spPr/>
        <p:txBody>
          <a:bodyPr/>
          <a:lstStyle>
            <a:lvl1pPr>
              <a:defRPr/>
            </a:lvl1pPr>
          </a:lstStyle>
          <a:p>
            <a:pPr>
              <a:defRPr/>
            </a:pPr>
            <a:fld id="{7DD7C1C7-7E6A-419A-8BF9-E22F162D2E2B}" type="slidenum">
              <a:rPr lang="en-US"/>
              <a:pPr>
                <a:defRPr/>
              </a:pPr>
              <a:t>‹Nº›</a:t>
            </a:fld>
            <a:endParaRPr lang="en-US"/>
          </a:p>
        </p:txBody>
      </p:sp>
    </p:spTree>
    <p:extLst>
      <p:ext uri="{BB962C8B-B14F-4D97-AF65-F5344CB8AC3E}">
        <p14:creationId xmlns:p14="http://schemas.microsoft.com/office/powerpoint/2010/main" val="2050577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p:ph type="ftr" sz="quarter" idx="10"/>
          </p:nvPr>
        </p:nvSpPr>
        <p:spPr/>
        <p:txBody>
          <a:bodyPr/>
          <a:lstStyle>
            <a:lvl1pPr>
              <a:defRPr/>
            </a:lvl1pPr>
          </a:lstStyle>
          <a:p>
            <a:pPr>
              <a:defRPr/>
            </a:pPr>
            <a:endParaRPr lang="es-AR"/>
          </a:p>
        </p:txBody>
      </p:sp>
      <p:sp>
        <p:nvSpPr>
          <p:cNvPr id="4" name="Slide Number Placeholder 4"/>
          <p:cNvSpPr>
            <a:spLocks noGrp="1"/>
          </p:cNvSpPr>
          <p:nvPr>
            <p:ph type="sldNum" sz="quarter" idx="11"/>
          </p:nvPr>
        </p:nvSpPr>
        <p:spPr/>
        <p:txBody>
          <a:bodyPr/>
          <a:lstStyle>
            <a:lvl1pPr>
              <a:defRPr/>
            </a:lvl1pPr>
          </a:lstStyle>
          <a:p>
            <a:pPr>
              <a:defRPr/>
            </a:pPr>
            <a:fld id="{71C4C0DF-1D51-4871-9456-39ABABE51B2E}" type="slidenum">
              <a:rPr lang="en-US"/>
              <a:pPr>
                <a:defRPr/>
              </a:pPr>
              <a:t>‹Nº›</a:t>
            </a:fld>
            <a:endParaRPr lang="en-US"/>
          </a:p>
        </p:txBody>
      </p:sp>
    </p:spTree>
    <p:extLst>
      <p:ext uri="{BB962C8B-B14F-4D97-AF65-F5344CB8AC3E}">
        <p14:creationId xmlns:p14="http://schemas.microsoft.com/office/powerpoint/2010/main" val="3156687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s-AR"/>
          </a:p>
        </p:txBody>
      </p:sp>
      <p:sp>
        <p:nvSpPr>
          <p:cNvPr id="3" name="Slide Number Placeholder 3"/>
          <p:cNvSpPr>
            <a:spLocks noGrp="1"/>
          </p:cNvSpPr>
          <p:nvPr>
            <p:ph type="sldNum" sz="quarter" idx="11"/>
          </p:nvPr>
        </p:nvSpPr>
        <p:spPr/>
        <p:txBody>
          <a:bodyPr/>
          <a:lstStyle>
            <a:lvl1pPr>
              <a:defRPr/>
            </a:lvl1pPr>
          </a:lstStyle>
          <a:p>
            <a:pPr>
              <a:defRPr/>
            </a:pPr>
            <a:fld id="{4F91431E-5567-4C6B-9414-0A55475F65CF}" type="slidenum">
              <a:rPr lang="en-US"/>
              <a:pPr>
                <a:defRPr/>
              </a:pPr>
              <a:t>‹Nº›</a:t>
            </a:fld>
            <a:endParaRPr lang="en-US"/>
          </a:p>
        </p:txBody>
      </p:sp>
    </p:spTree>
    <p:extLst>
      <p:ext uri="{BB962C8B-B14F-4D97-AF65-F5344CB8AC3E}">
        <p14:creationId xmlns:p14="http://schemas.microsoft.com/office/powerpoint/2010/main" val="3237592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AR"/>
          </a:p>
        </p:txBody>
      </p:sp>
      <p:sp>
        <p:nvSpPr>
          <p:cNvPr id="6" name="Slide Number Placeholder 6"/>
          <p:cNvSpPr>
            <a:spLocks noGrp="1"/>
          </p:cNvSpPr>
          <p:nvPr>
            <p:ph type="sldNum" sz="quarter" idx="11"/>
          </p:nvPr>
        </p:nvSpPr>
        <p:spPr/>
        <p:txBody>
          <a:bodyPr/>
          <a:lstStyle>
            <a:lvl1pPr>
              <a:defRPr/>
            </a:lvl1pPr>
          </a:lstStyle>
          <a:p>
            <a:pPr>
              <a:defRPr/>
            </a:pPr>
            <a:fld id="{8C8AE175-F217-42FE-A617-AA8141E94EFC}" type="slidenum">
              <a:rPr lang="en-US"/>
              <a:pPr>
                <a:defRPr/>
              </a:pPr>
              <a:t>‹Nº›</a:t>
            </a:fld>
            <a:endParaRPr lang="en-US"/>
          </a:p>
        </p:txBody>
      </p:sp>
    </p:spTree>
    <p:extLst>
      <p:ext uri="{BB962C8B-B14F-4D97-AF65-F5344CB8AC3E}">
        <p14:creationId xmlns:p14="http://schemas.microsoft.com/office/powerpoint/2010/main" val="2776884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AR"/>
          </a:p>
        </p:txBody>
      </p:sp>
      <p:sp>
        <p:nvSpPr>
          <p:cNvPr id="6" name="Slide Number Placeholder 6"/>
          <p:cNvSpPr>
            <a:spLocks noGrp="1"/>
          </p:cNvSpPr>
          <p:nvPr>
            <p:ph type="sldNum" sz="quarter" idx="11"/>
          </p:nvPr>
        </p:nvSpPr>
        <p:spPr/>
        <p:txBody>
          <a:bodyPr/>
          <a:lstStyle>
            <a:lvl1pPr>
              <a:defRPr/>
            </a:lvl1pPr>
          </a:lstStyle>
          <a:p>
            <a:pPr>
              <a:defRPr/>
            </a:pPr>
            <a:fld id="{CD03FD3B-DB65-4872-92DA-1B8AC3394568}" type="slidenum">
              <a:rPr lang="en-US"/>
              <a:pPr>
                <a:defRPr/>
              </a:pPr>
              <a:t>‹Nº›</a:t>
            </a:fld>
            <a:endParaRPr lang="en-US"/>
          </a:p>
        </p:txBody>
      </p:sp>
    </p:spTree>
    <p:extLst>
      <p:ext uri="{BB962C8B-B14F-4D97-AF65-F5344CB8AC3E}">
        <p14:creationId xmlns:p14="http://schemas.microsoft.com/office/powerpoint/2010/main" val="3284838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152400" y="152400"/>
            <a:ext cx="8164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152400" y="1477963"/>
            <a:ext cx="8177213"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a:defRPr sz="900">
                <a:solidFill>
                  <a:srgbClr val="898989"/>
                </a:solidFill>
                <a:latin typeface="Verdana" pitchFamily="34" charset="0"/>
              </a:defRPr>
            </a:lvl1pPr>
          </a:lstStyle>
          <a:p>
            <a:pPr defTabSz="457200" fontAlgn="base">
              <a:spcBef>
                <a:spcPct val="0"/>
              </a:spcBef>
              <a:spcAft>
                <a:spcPct val="0"/>
              </a:spcAft>
              <a:defRPr/>
            </a:pPr>
            <a:r>
              <a:rPr lang="es-ES_tradnl">
                <a:ea typeface="ヒラギノ角ゴ Pro W3" charset="-128"/>
              </a:rPr>
              <a:t>Gobierno de Chile | Ministerio del Interior</a:t>
            </a:r>
          </a:p>
        </p:txBody>
      </p:sp>
      <p:sp>
        <p:nvSpPr>
          <p:cNvPr id="6" name="Slide Number Placeholder 5"/>
          <p:cNvSpPr>
            <a:spLocks noGrp="1"/>
          </p:cNvSpPr>
          <p:nvPr>
            <p:ph type="sldNum" sz="quarter" idx="4"/>
          </p:nvPr>
        </p:nvSpPr>
        <p:spPr>
          <a:xfrm>
            <a:off x="6183313" y="6527800"/>
            <a:ext cx="2133600" cy="1936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Verdana" pitchFamily="34" charset="0"/>
              </a:defRPr>
            </a:lvl1pPr>
          </a:lstStyle>
          <a:p>
            <a:pPr defTabSz="457200" fontAlgn="base">
              <a:spcBef>
                <a:spcPct val="0"/>
              </a:spcBef>
              <a:spcAft>
                <a:spcPct val="0"/>
              </a:spcAft>
              <a:defRPr/>
            </a:pPr>
            <a:fld id="{C8D532AA-CAF7-40B1-A5BF-05CB1FEEE0E2}" type="slidenum">
              <a:rPr lang="en-US">
                <a:ea typeface="ヒラギノ角ゴ Pro W3" charset="-128"/>
              </a:rPr>
              <a:pPr defTabSz="457200" fontAlgn="base">
                <a:spcBef>
                  <a:spcPct val="0"/>
                </a:spcBef>
                <a:spcAft>
                  <a:spcPct val="0"/>
                </a:spcAft>
                <a:defRPr/>
              </a:pPr>
              <a:t>‹Nº›</a:t>
            </a:fld>
            <a:endParaRPr lang="en-US">
              <a:ea typeface="ヒラギノ角ゴ Pro W3" charset="-128"/>
            </a:endParaRPr>
          </a:p>
        </p:txBody>
      </p:sp>
      <p:sp>
        <p:nvSpPr>
          <p:cNvPr id="2054" name="Rectangle 6"/>
          <p:cNvSpPr>
            <a:spLocks noChangeArrowheads="1"/>
          </p:cNvSpPr>
          <p:nvPr userDrawn="1"/>
        </p:nvSpPr>
        <p:spPr bwMode="auto">
          <a:xfrm>
            <a:off x="8413750" y="-6350"/>
            <a:ext cx="284163" cy="866775"/>
          </a:xfrm>
          <a:prstGeom prst="rect">
            <a:avLst/>
          </a:prstGeom>
          <a:solidFill>
            <a:srgbClr val="006CB7"/>
          </a:solidFill>
          <a:ln>
            <a:noFill/>
          </a:ln>
          <a:effectLst>
            <a:outerShdw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
        <p:nvSpPr>
          <p:cNvPr id="2055" name="Rectangle 7"/>
          <p:cNvSpPr>
            <a:spLocks noChangeArrowheads="1"/>
          </p:cNvSpPr>
          <p:nvPr userDrawn="1"/>
        </p:nvSpPr>
        <p:spPr bwMode="auto">
          <a:xfrm>
            <a:off x="8697913" y="0"/>
            <a:ext cx="347662" cy="860425"/>
          </a:xfrm>
          <a:prstGeom prst="rect">
            <a:avLst/>
          </a:prstGeom>
          <a:solidFill>
            <a:srgbClr val="EF4144"/>
          </a:solidFill>
          <a:ln>
            <a:noFill/>
          </a:ln>
          <a:effectLst>
            <a:outerShdw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
        <p:nvSpPr>
          <p:cNvPr id="2056" name="Rectangle 9"/>
          <p:cNvSpPr>
            <a:spLocks noChangeArrowheads="1"/>
          </p:cNvSpPr>
          <p:nvPr userDrawn="1"/>
        </p:nvSpPr>
        <p:spPr bwMode="auto">
          <a:xfrm>
            <a:off x="8413750" y="6400800"/>
            <a:ext cx="284163" cy="457200"/>
          </a:xfrm>
          <a:prstGeom prst="rect">
            <a:avLst/>
          </a:prstGeom>
          <a:solidFill>
            <a:srgbClr val="006CB7"/>
          </a:solidFill>
          <a:ln>
            <a:noFill/>
          </a:ln>
          <a:effectLst>
            <a:outerShdw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
        <p:nvSpPr>
          <p:cNvPr id="2057" name="Rectangle 10"/>
          <p:cNvSpPr>
            <a:spLocks noChangeArrowheads="1"/>
          </p:cNvSpPr>
          <p:nvPr userDrawn="1"/>
        </p:nvSpPr>
        <p:spPr bwMode="auto">
          <a:xfrm>
            <a:off x="8697913" y="6400800"/>
            <a:ext cx="347662" cy="457200"/>
          </a:xfrm>
          <a:prstGeom prst="rect">
            <a:avLst/>
          </a:prstGeom>
          <a:solidFill>
            <a:srgbClr val="EF4144"/>
          </a:solidFill>
          <a:ln>
            <a:noFill/>
          </a:ln>
          <a:effectLst>
            <a:outerShdw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Tree>
    <p:extLst>
      <p:ext uri="{BB962C8B-B14F-4D97-AF65-F5344CB8AC3E}">
        <p14:creationId xmlns:p14="http://schemas.microsoft.com/office/powerpoint/2010/main" val="14546597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charset="0"/>
        <a:buChar char="–"/>
        <a:defRPr sz="2800" kern="1200">
          <a:solidFill>
            <a:srgbClr val="595959"/>
          </a:solidFill>
          <a:latin typeface="+mn-lt"/>
          <a:ea typeface="ヒラギノ角ゴ Pro W3" charset="-128"/>
          <a:cs typeface="+mn-cs"/>
        </a:defRPr>
      </a:lvl2pPr>
      <a:lvl3pPr marL="1143000" indent="-228600" algn="l" defTabSz="457200" rtl="0" eaLnBrk="0" fontAlgn="base" hangingPunct="0">
        <a:spcBef>
          <a:spcPct val="20000"/>
        </a:spcBef>
        <a:spcAft>
          <a:spcPct val="0"/>
        </a:spcAft>
        <a:buFont typeface="Arial" charset="0"/>
        <a:buChar char="•"/>
        <a:defRPr sz="1600" kern="1200">
          <a:solidFill>
            <a:srgbClr val="595959"/>
          </a:solidFill>
          <a:latin typeface="+mn-lt"/>
          <a:ea typeface="ヒラギノ角ゴ Pro W3" charset="-128"/>
          <a:cs typeface="+mn-cs"/>
        </a:defRPr>
      </a:lvl3pPr>
      <a:lvl4pPr marL="1600200" indent="-228600" algn="l" defTabSz="457200" rtl="0" eaLnBrk="0" fontAlgn="base" hangingPunct="0">
        <a:spcBef>
          <a:spcPct val="20000"/>
        </a:spcBef>
        <a:spcAft>
          <a:spcPct val="0"/>
        </a:spcAft>
        <a:buFont typeface="Arial" charset="0"/>
        <a:buChar char="–"/>
        <a:defRPr sz="1400" kern="1200">
          <a:solidFill>
            <a:srgbClr val="595959"/>
          </a:solidFill>
          <a:latin typeface="+mn-lt"/>
          <a:ea typeface="ヒラギノ角ゴ Pro W3" charset="-128"/>
          <a:cs typeface="+mn-cs"/>
        </a:defRPr>
      </a:lvl4pPr>
      <a:lvl5pPr marL="2057400" indent="-228600" algn="l" defTabSz="457200" rtl="0" eaLnBrk="0" fontAlgn="base" hangingPunct="0">
        <a:spcBef>
          <a:spcPct val="20000"/>
        </a:spcBef>
        <a:spcAft>
          <a:spcPct val="0"/>
        </a:spcAft>
        <a:buFont typeface="Arial" charset="0"/>
        <a:buChar char="»"/>
        <a:defRPr sz="1400" kern="1200">
          <a:solidFill>
            <a:srgbClr val="595959"/>
          </a:solidFill>
          <a:latin typeface="+mn-lt"/>
          <a:ea typeface="ヒラギノ角ゴ Pro W3"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65" name="Rectangle 64"/>
          <p:cNvSpPr>
            <a:spLocks noChangeArrowheads="1"/>
          </p:cNvSpPr>
          <p:nvPr userDrawn="1"/>
        </p:nvSpPr>
        <p:spPr bwMode="auto">
          <a:xfrm>
            <a:off x="533400" y="3333750"/>
            <a:ext cx="1033463" cy="3524250"/>
          </a:xfrm>
          <a:prstGeom prst="rect">
            <a:avLst/>
          </a:prstGeom>
          <a:solidFill>
            <a:srgbClr val="006CB7"/>
          </a:solidFill>
          <a:ln>
            <a:noFill/>
          </a:ln>
          <a:effectLst>
            <a:outerShdw blurRad="254000"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66" name="Rectangle 65"/>
          <p:cNvSpPr>
            <a:spLocks noChangeArrowheads="1"/>
          </p:cNvSpPr>
          <p:nvPr userDrawn="1"/>
        </p:nvSpPr>
        <p:spPr bwMode="auto">
          <a:xfrm>
            <a:off x="1566863" y="3333750"/>
            <a:ext cx="1260475" cy="3524250"/>
          </a:xfrm>
          <a:prstGeom prst="rect">
            <a:avLst/>
          </a:prstGeom>
          <a:solidFill>
            <a:srgbClr val="EF4144"/>
          </a:solidFill>
          <a:ln>
            <a:noFill/>
          </a:ln>
          <a:effectLst>
            <a:outerShdw blurRad="254000"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pic>
        <p:nvPicPr>
          <p:cNvPr id="1028" name="Picture 1"/>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647700" y="3452813"/>
            <a:ext cx="8032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1029" name="Picture 1"/>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677988" y="3452813"/>
            <a:ext cx="1031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1" name="Rectangle 70"/>
          <p:cNvSpPr>
            <a:spLocks noChangeArrowheads="1"/>
          </p:cNvSpPr>
          <p:nvPr userDrawn="1"/>
        </p:nvSpPr>
        <p:spPr bwMode="auto">
          <a:xfrm>
            <a:off x="533400" y="0"/>
            <a:ext cx="1033463" cy="1371600"/>
          </a:xfrm>
          <a:prstGeom prst="rect">
            <a:avLst/>
          </a:prstGeom>
          <a:solidFill>
            <a:srgbClr val="006CB7"/>
          </a:solidFill>
          <a:ln>
            <a:noFill/>
          </a:ln>
          <a:effectLst>
            <a:outerShdw blurRad="254000"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72" name="Rectangle 71"/>
          <p:cNvSpPr>
            <a:spLocks noChangeArrowheads="1"/>
          </p:cNvSpPr>
          <p:nvPr userDrawn="1"/>
        </p:nvSpPr>
        <p:spPr bwMode="auto">
          <a:xfrm>
            <a:off x="1566863" y="0"/>
            <a:ext cx="1260475" cy="1371600"/>
          </a:xfrm>
          <a:prstGeom prst="rect">
            <a:avLst/>
          </a:prstGeom>
          <a:solidFill>
            <a:srgbClr val="EF4144"/>
          </a:solidFill>
          <a:ln>
            <a:noFill/>
          </a:ln>
          <a:effectLst>
            <a:outerShdw blurRad="254000"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Tree>
    <p:extLst>
      <p:ext uri="{BB962C8B-B14F-4D97-AF65-F5344CB8AC3E}">
        <p14:creationId xmlns:p14="http://schemas.microsoft.com/office/powerpoint/2010/main" val="369001071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E34EA-2B5B-424A-B2C0-59ED7B91CAD2}" type="datetimeFigureOut">
              <a:rPr lang="es-CL">
                <a:solidFill>
                  <a:prstClr val="black">
                    <a:tint val="75000"/>
                  </a:prstClr>
                </a:solidFill>
              </a:rPr>
              <a:pPr/>
              <a:t>02-12-2011</a:t>
            </a:fld>
            <a:endParaRPr lang="es-CL">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50166027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Hoja_de_c_lculo_de_Microsoft_Excel1.xlsx"/></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pPr>
            <a:r>
              <a:rPr lang="es-ES_tradnl" sz="3200" b="1" dirty="0" smtClean="0">
                <a:solidFill>
                  <a:srgbClr val="FFFFFF"/>
                </a:solidFill>
                <a:latin typeface="Verdana" pitchFamily="34" charset="0"/>
                <a:ea typeface="ヒラギノ角ゴ Pro W3"/>
                <a:cs typeface="ヒラギノ角ゴ Pro W3"/>
                <a:sym typeface="Verdana Bold" charset="0"/>
              </a:rPr>
              <a:t>Impulso Competitivo</a:t>
            </a:r>
            <a:br>
              <a:rPr lang="es-ES_tradnl" sz="3200" b="1" dirty="0" smtClean="0">
                <a:solidFill>
                  <a:srgbClr val="FFFFFF"/>
                </a:solidFill>
                <a:latin typeface="Verdana" pitchFamily="34" charset="0"/>
                <a:ea typeface="ヒラギノ角ゴ Pro W3"/>
                <a:cs typeface="ヒラギノ角ゴ Pro W3"/>
                <a:sym typeface="Verdana Bold" charset="0"/>
              </a:rPr>
            </a:br>
            <a:r>
              <a:rPr lang="es-ES_tradnl" sz="3200" b="1" dirty="0" smtClean="0">
                <a:solidFill>
                  <a:srgbClr val="FFFFFF"/>
                </a:solidFill>
                <a:latin typeface="Verdana" pitchFamily="34" charset="0"/>
                <a:ea typeface="ヒラギノ角ゴ Pro W3"/>
                <a:cs typeface="ヒラギノ角ゴ Pro W3"/>
                <a:sym typeface="Verdana Bold" charset="0"/>
              </a:rPr>
              <a:t>Servicio Agrícola y Ganadero</a:t>
            </a:r>
          </a:p>
        </p:txBody>
      </p:sp>
      <p:sp>
        <p:nvSpPr>
          <p:cNvPr id="30723" name="Subtitle 2"/>
          <p:cNvSpPr>
            <a:spLocks noGrp="1"/>
          </p:cNvSpPr>
          <p:nvPr>
            <p:ph type="subTitle" idx="1"/>
          </p:nvPr>
        </p:nvSpPr>
        <p:spPr bwMode="auto">
          <a:xfrm>
            <a:off x="683568" y="2636912"/>
            <a:ext cx="6400800" cy="1800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buFont typeface="Arial" pitchFamily="34" charset="0"/>
              <a:buNone/>
            </a:pPr>
            <a:r>
              <a:rPr lang="es-ES_tradnl" sz="2400" dirty="0" smtClean="0">
                <a:solidFill>
                  <a:srgbClr val="FFFFFF"/>
                </a:solidFill>
                <a:latin typeface="Verdana" pitchFamily="34" charset="0"/>
                <a:ea typeface="ヒラギノ角ゴ Pro W3"/>
                <a:cs typeface="ヒラギノ角ゴ Pro W3"/>
                <a:sym typeface="Verdana" pitchFamily="34" charset="0"/>
              </a:rPr>
              <a:t>Mesa Inocuidad Alimentaria e Insumos</a:t>
            </a:r>
            <a:endParaRPr lang="es-ES_tradnl" sz="1800" dirty="0" smtClean="0">
              <a:solidFill>
                <a:srgbClr val="FFFFFF"/>
              </a:solidFill>
              <a:latin typeface="Verdana" pitchFamily="34" charset="0"/>
              <a:ea typeface="ヒラギノ角ゴ Pro W3"/>
              <a:cs typeface="ヒラギノ角ゴ Pro W3"/>
              <a:sym typeface="Verdana" pitchFamily="34" charset="0"/>
            </a:endParaRPr>
          </a:p>
          <a:p>
            <a:pPr fontAlgn="base">
              <a:spcAft>
                <a:spcPct val="0"/>
              </a:spcAft>
              <a:buFont typeface="Arial" pitchFamily="34" charset="0"/>
              <a:buNone/>
            </a:pPr>
            <a:endParaRPr lang="es-ES_tradnl" sz="2400" dirty="0" smtClean="0">
              <a:solidFill>
                <a:srgbClr val="FFFFFF"/>
              </a:solidFill>
              <a:latin typeface="Verdana" pitchFamily="34" charset="0"/>
              <a:ea typeface="ヒラギノ角ゴ Pro W3"/>
              <a:cs typeface="ヒラギノ角ゴ Pro W3"/>
              <a:sym typeface="Verdana" pitchFamily="34" charset="0"/>
            </a:endParaRPr>
          </a:p>
          <a:p>
            <a:pPr algn="r" fontAlgn="base">
              <a:spcAft>
                <a:spcPct val="0"/>
              </a:spcAft>
              <a:buFont typeface="Arial" pitchFamily="34" charset="0"/>
              <a:buNone/>
            </a:pPr>
            <a:endParaRPr lang="en-US" sz="2400" dirty="0" smtClean="0">
              <a:solidFill>
                <a:srgbClr val="FFFFFF"/>
              </a:solidFill>
              <a:ea typeface="ヒラギノ角ゴ Pro W3"/>
              <a:cs typeface="ヒラギノ角ゴ Pro W3"/>
            </a:endParaRPr>
          </a:p>
          <a:p>
            <a:pPr algn="r" fontAlgn="base">
              <a:spcAft>
                <a:spcPct val="0"/>
              </a:spcAft>
              <a:buFont typeface="Arial" pitchFamily="34" charset="0"/>
              <a:buNone/>
            </a:pPr>
            <a:endParaRPr lang="en-US" sz="2400" dirty="0">
              <a:solidFill>
                <a:srgbClr val="FFFFFF"/>
              </a:solidFill>
              <a:ea typeface="ヒラギノ角ゴ Pro W3"/>
              <a:cs typeface="ヒラギノ角ゴ Pro W3"/>
            </a:endParaRPr>
          </a:p>
          <a:p>
            <a:pPr algn="r" fontAlgn="base">
              <a:spcAft>
                <a:spcPct val="0"/>
              </a:spcAft>
              <a:buFont typeface="Arial" pitchFamily="34" charset="0"/>
              <a:buNone/>
            </a:pPr>
            <a:endParaRPr lang="en-US" sz="2400" dirty="0" smtClean="0">
              <a:solidFill>
                <a:srgbClr val="FFFFFF"/>
              </a:solidFill>
              <a:ea typeface="ヒラギノ角ゴ Pro W3"/>
              <a:cs typeface="ヒラギノ角ゴ Pro W3"/>
            </a:endParaRPr>
          </a:p>
          <a:p>
            <a:pPr algn="r" fontAlgn="base">
              <a:spcAft>
                <a:spcPct val="0"/>
              </a:spcAft>
              <a:buFont typeface="Arial" pitchFamily="34" charset="0"/>
              <a:buNone/>
            </a:pPr>
            <a:endParaRPr lang="en-US" sz="2400" dirty="0">
              <a:solidFill>
                <a:srgbClr val="FFFFFF"/>
              </a:solidFill>
              <a:ea typeface="ヒラギノ角ゴ Pro W3"/>
              <a:cs typeface="ヒラギノ角ゴ Pro W3"/>
            </a:endParaRPr>
          </a:p>
          <a:p>
            <a:pPr algn="r" fontAlgn="base">
              <a:spcAft>
                <a:spcPct val="0"/>
              </a:spcAft>
              <a:buFont typeface="Arial" pitchFamily="34" charset="0"/>
              <a:buNone/>
            </a:pPr>
            <a:r>
              <a:rPr lang="en-US" sz="2400" dirty="0" err="1" smtClean="0">
                <a:solidFill>
                  <a:srgbClr val="FFFFFF"/>
                </a:solidFill>
                <a:ea typeface="ヒラギノ角ゴ Pro W3"/>
                <a:cs typeface="ヒラギノ角ゴ Pro W3"/>
              </a:rPr>
              <a:t>Noviembre</a:t>
            </a:r>
            <a:r>
              <a:rPr lang="en-US" sz="2400" dirty="0" smtClean="0">
                <a:solidFill>
                  <a:srgbClr val="FFFFFF"/>
                </a:solidFill>
                <a:ea typeface="ヒラギノ角ゴ Pro W3"/>
                <a:cs typeface="ヒラギノ角ゴ Pro W3"/>
              </a:rPr>
              <a:t> de 2011</a:t>
            </a:r>
          </a:p>
        </p:txBody>
      </p:sp>
    </p:spTree>
    <p:extLst>
      <p:ext uri="{BB962C8B-B14F-4D97-AF65-F5344CB8AC3E}">
        <p14:creationId xmlns:p14="http://schemas.microsoft.com/office/powerpoint/2010/main" val="212279674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622777925"/>
              </p:ext>
            </p:extLst>
          </p:nvPr>
        </p:nvGraphicFramePr>
        <p:xfrm>
          <a:off x="179512" y="980728"/>
          <a:ext cx="8568952" cy="3888432"/>
        </p:xfrm>
        <a:graphic>
          <a:graphicData uri="http://schemas.openxmlformats.org/drawingml/2006/table">
            <a:tbl>
              <a:tblPr firstRow="1" bandRow="1">
                <a:tableStyleId>{5C22544A-7EE6-4342-B048-85BDC9FD1C3A}</a:tableStyleId>
              </a:tblPr>
              <a:tblGrid>
                <a:gridCol w="450998"/>
                <a:gridCol w="2179821"/>
                <a:gridCol w="2254987"/>
                <a:gridCol w="1803991"/>
                <a:gridCol w="1879155"/>
              </a:tblGrid>
              <a:tr h="49529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3393135">
                <a:tc>
                  <a:txBody>
                    <a:bodyPr/>
                    <a:lstStyle/>
                    <a:p>
                      <a:pPr algn="ctr"/>
                      <a:r>
                        <a:rPr lang="es-CL" sz="1600" b="1" dirty="0" smtClean="0"/>
                        <a:t>Anexo</a:t>
                      </a:r>
                      <a:endParaRPr lang="es-CL" sz="1600" b="1" dirty="0"/>
                    </a:p>
                  </a:txBody>
                  <a:tcPr vert="vert270"/>
                </a:tc>
                <a:tc>
                  <a:txBody>
                    <a:bodyPr/>
                    <a:lstStyle/>
                    <a:p>
                      <a:pPr algn="just"/>
                      <a:r>
                        <a:rPr lang="es-CL" sz="1600" dirty="0" smtClean="0"/>
                        <a:t>Incorporar en la discusión el tema de miel proveniente de polen de OGM</a:t>
                      </a:r>
                      <a:endParaRPr lang="es-CL" sz="1600" dirty="0"/>
                    </a:p>
                  </a:txBody>
                  <a:tcPr/>
                </a:tc>
                <a:tc>
                  <a:txBody>
                    <a:bodyPr/>
                    <a:lstStyle/>
                    <a:p>
                      <a:pPr algn="ctr"/>
                      <a:r>
                        <a:rPr lang="es-CL" sz="1600" dirty="0" smtClean="0"/>
                        <a:t>Referencia</a:t>
                      </a:r>
                      <a:r>
                        <a:rPr lang="es-CL" sz="1600" baseline="0" dirty="0" smtClean="0"/>
                        <a:t> en adjunto</a:t>
                      </a:r>
                      <a:endParaRPr lang="es-CL" sz="1600" dirty="0"/>
                    </a:p>
                  </a:txBody>
                  <a:tcPr/>
                </a:tc>
                <a:tc>
                  <a:txBody>
                    <a:bodyPr/>
                    <a:lstStyle/>
                    <a:p>
                      <a:pPr algn="ctr"/>
                      <a:r>
                        <a:rPr lang="es-CL" sz="1600" dirty="0" smtClean="0"/>
                        <a:t>4ta reunión (10/11/2011)</a:t>
                      </a:r>
                      <a:endParaRPr lang="es-CL" sz="1600" dirty="0"/>
                    </a:p>
                  </a:txBody>
                  <a:tcPr/>
                </a:tc>
                <a:tc>
                  <a:txBody>
                    <a:bodyPr/>
                    <a:lstStyle/>
                    <a:p>
                      <a:pPr algn="ctr"/>
                      <a:endParaRPr lang="es-CL" sz="1600" dirty="0"/>
                    </a:p>
                  </a:txBody>
                  <a:tcPr/>
                </a:tc>
              </a:tr>
            </a:tbl>
          </a:graphicData>
        </a:graphic>
      </p:graphicFrame>
    </p:spTree>
    <p:extLst>
      <p:ext uri="{BB962C8B-B14F-4D97-AF65-F5344CB8AC3E}">
        <p14:creationId xmlns:p14="http://schemas.microsoft.com/office/powerpoint/2010/main" val="5915018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152400"/>
            <a:ext cx="8164513" cy="612304"/>
          </a:xfrm>
        </p:spPr>
        <p:txBody>
          <a:bodyPr/>
          <a:lstStyle/>
          <a:p>
            <a:r>
              <a:rPr lang="es-MX" b="1" u="sng" dirty="0">
                <a:solidFill>
                  <a:schemeClr val="tx1"/>
                </a:solidFill>
              </a:rPr>
              <a:t>Trabajo SAG y Miel contaminadas con OMG</a:t>
            </a:r>
            <a:r>
              <a:rPr lang="es-CL" dirty="0">
                <a:solidFill>
                  <a:schemeClr val="tx1"/>
                </a:solidFill>
              </a:rPr>
              <a:t/>
            </a:r>
            <a:br>
              <a:rPr lang="es-CL" dirty="0">
                <a:solidFill>
                  <a:schemeClr val="tx1"/>
                </a:solidFill>
              </a:rPr>
            </a:br>
            <a:endParaRPr lang="es-CL" dirty="0">
              <a:solidFill>
                <a:schemeClr val="tx1"/>
              </a:solidFill>
            </a:endParaRPr>
          </a:p>
        </p:txBody>
      </p:sp>
      <p:sp>
        <p:nvSpPr>
          <p:cNvPr id="3" name="2 Marcador de contenido"/>
          <p:cNvSpPr>
            <a:spLocks noGrp="1"/>
          </p:cNvSpPr>
          <p:nvPr>
            <p:ph idx="1"/>
          </p:nvPr>
        </p:nvSpPr>
        <p:spPr>
          <a:xfrm>
            <a:off x="152400" y="764704"/>
            <a:ext cx="8177213" cy="5688632"/>
          </a:xfrm>
        </p:spPr>
        <p:txBody>
          <a:bodyPr/>
          <a:lstStyle/>
          <a:p>
            <a:pPr algn="just"/>
            <a:r>
              <a:rPr lang="es-ES" sz="1800" dirty="0"/>
              <a:t>El 6 de septiembre </a:t>
            </a:r>
            <a:r>
              <a:rPr lang="es-ES" sz="1800" dirty="0" smtClean="0"/>
              <a:t>pasado, </a:t>
            </a:r>
            <a:r>
              <a:rPr lang="es-ES" sz="1800" dirty="0"/>
              <a:t>el tribunal de la Unión Europea se pronunció respecto a los criterios jurídicos con lo que debían ser interpretadas algunas disposiciones de la Directiva 2001/18/CE y el Reglamento (CE) Numero 1829/2003, entre otras normativas comunitarias sobre alimentos y piensos modificados genéticamente, por consultas del Tribunal Contencioso-administrativo del Estado de Baviera, Alemania</a:t>
            </a:r>
            <a:r>
              <a:rPr lang="es-ES" sz="1800" dirty="0" smtClean="0"/>
              <a:t>.</a:t>
            </a:r>
            <a:r>
              <a:rPr lang="es-ES" dirty="0"/>
              <a:t> </a:t>
            </a:r>
            <a:endParaRPr lang="es-CL" dirty="0"/>
          </a:p>
          <a:p>
            <a:pPr algn="just"/>
            <a:r>
              <a:rPr lang="es-ES" sz="1800" dirty="0"/>
              <a:t>El tribunal europeo hizo presente que si bien la miel y el polen de abejas </a:t>
            </a:r>
            <a:r>
              <a:rPr lang="es-ES" sz="1800" u="sng" dirty="0"/>
              <a:t>no constituyen “organismos”, en el sentido de que “no son una entidad biológica capaz de reproducirse o de transferir material genético”</a:t>
            </a:r>
            <a:r>
              <a:rPr lang="es-ES" sz="1800" dirty="0"/>
              <a:t>, deben sin </a:t>
            </a:r>
            <a:r>
              <a:rPr lang="es-ES" sz="1800" dirty="0" smtClean="0"/>
              <a:t>embargo, </a:t>
            </a:r>
            <a:r>
              <a:rPr lang="es-ES" sz="1800" dirty="0"/>
              <a:t>ser considerados como un </a:t>
            </a:r>
            <a:r>
              <a:rPr lang="es-ES" sz="1800" i="1" dirty="0"/>
              <a:t>“ingrediente”</a:t>
            </a:r>
            <a:r>
              <a:rPr lang="es-ES" sz="1800" dirty="0"/>
              <a:t> de la miel en su condición de producto alimenticio. En consecuencia, dicho polen está comprendido en el ámbito de aplicación del Reglamento mencionado anteriormente y debe someterse al régimen de autorización, previsto por éste, antes de su comercialización.</a:t>
            </a:r>
            <a:endParaRPr lang="es-CL" sz="1800" dirty="0"/>
          </a:p>
          <a:p>
            <a:pPr algn="just"/>
            <a:r>
              <a:rPr lang="es-ES" sz="1800" dirty="0"/>
              <a:t>El </a:t>
            </a:r>
            <a:r>
              <a:rPr lang="es-ES" sz="1800" dirty="0" smtClean="0"/>
              <a:t>SAG, </a:t>
            </a:r>
            <a:r>
              <a:rPr lang="es-ES" sz="1800" dirty="0"/>
              <a:t>en este contexto y a la preocupación expresada por los actores de la exportación de miel, ha dado los primeros pasos para diseñar una </a:t>
            </a:r>
            <a:r>
              <a:rPr lang="es-ES" sz="1800" dirty="0" smtClean="0"/>
              <a:t>estrategia </a:t>
            </a:r>
            <a:r>
              <a:rPr lang="es-ES" sz="1800" dirty="0"/>
              <a:t>para los posibles requisitos a las exportaciones de </a:t>
            </a:r>
            <a:r>
              <a:rPr lang="es-ES" sz="1800" dirty="0" smtClean="0"/>
              <a:t>miel.</a:t>
            </a:r>
            <a:endParaRPr lang="es-CL" sz="1800" dirty="0"/>
          </a:p>
          <a:p>
            <a:pPr algn="just"/>
            <a:r>
              <a:rPr lang="es-ES" sz="1800" dirty="0"/>
              <a:t>Para </a:t>
            </a:r>
            <a:r>
              <a:rPr lang="es-ES" sz="1800" dirty="0" smtClean="0"/>
              <a:t>esto, </a:t>
            </a:r>
            <a:r>
              <a:rPr lang="es-ES" sz="1800" dirty="0"/>
              <a:t>se realizo una reunión de coordinación el día 18.10.2011, donde se dieron a conocer los compromisos alcanzados en reunión de 16.10.2011 entre el Ministro de Agricultura, apicultores y entidades públicas (ODEPA, INDAP, DIRECOM y SAG) y los que afectaban directamente a este Servicio. </a:t>
            </a:r>
            <a:endParaRPr lang="es-CL" sz="1800" dirty="0"/>
          </a:p>
          <a:p>
            <a:endParaRPr lang="es-CL" dirty="0"/>
          </a:p>
        </p:txBody>
      </p:sp>
    </p:spTree>
    <p:extLst>
      <p:ext uri="{BB962C8B-B14F-4D97-AF65-F5344CB8AC3E}">
        <p14:creationId xmlns:p14="http://schemas.microsoft.com/office/powerpoint/2010/main" val="25974650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260648"/>
            <a:ext cx="8177213" cy="5743277"/>
          </a:xfrm>
        </p:spPr>
        <p:txBody>
          <a:bodyPr/>
          <a:lstStyle/>
          <a:p>
            <a:r>
              <a:rPr lang="es-ES" sz="1800" dirty="0"/>
              <a:t>Al </a:t>
            </a:r>
            <a:r>
              <a:rPr lang="es-ES" sz="1800" dirty="0" smtClean="0"/>
              <a:t>respecto, </a:t>
            </a:r>
            <a:r>
              <a:rPr lang="es-ES" sz="1800" dirty="0"/>
              <a:t>se puede comunicar los siguientes planteamientos expuestos en esta reunión de las diferentes Divisiones del Servicio:</a:t>
            </a:r>
            <a:endParaRPr lang="es-CL" sz="1800" dirty="0"/>
          </a:p>
          <a:p>
            <a:pPr marL="0" indent="0">
              <a:buNone/>
            </a:pPr>
            <a:endParaRPr lang="es-CL" sz="1800" dirty="0"/>
          </a:p>
          <a:p>
            <a:pPr lvl="1" algn="just"/>
            <a:r>
              <a:rPr lang="es-ES" sz="1800" dirty="0"/>
              <a:t>La División Jurídica </a:t>
            </a:r>
            <a:r>
              <a:rPr lang="es-ES" sz="1800" dirty="0" smtClean="0"/>
              <a:t>planteó </a:t>
            </a:r>
            <a:r>
              <a:rPr lang="es-ES" sz="1800" dirty="0"/>
              <a:t>que no se puede a dar a conocer las ubicaciones de las plantaciones de </a:t>
            </a:r>
            <a:r>
              <a:rPr lang="es-ES" sz="1800" dirty="0" smtClean="0"/>
              <a:t>OGM, </a:t>
            </a:r>
            <a:r>
              <a:rPr lang="es-ES" sz="1800" dirty="0"/>
              <a:t>mientras no se resuelva la acción judicial pendiente en tribunales con respecto al entregar dicha información</a:t>
            </a:r>
            <a:r>
              <a:rPr lang="es-ES" sz="1800" dirty="0" smtClean="0"/>
              <a:t>.</a:t>
            </a:r>
            <a:endParaRPr lang="es-CL" sz="1800" dirty="0"/>
          </a:p>
          <a:p>
            <a:pPr lvl="1" algn="just"/>
            <a:endParaRPr lang="es-CL" sz="1800" dirty="0"/>
          </a:p>
          <a:p>
            <a:pPr lvl="1"/>
            <a:r>
              <a:rPr lang="es-ES" sz="1800" dirty="0"/>
              <a:t>El </a:t>
            </a:r>
            <a:r>
              <a:rPr lang="es-ES" sz="1800" dirty="0" smtClean="0"/>
              <a:t>Laboratorio </a:t>
            </a:r>
            <a:r>
              <a:rPr lang="es-ES" sz="1800" dirty="0"/>
              <a:t>Lo Aguirre </a:t>
            </a:r>
            <a:r>
              <a:rPr lang="es-ES" sz="1800" dirty="0" smtClean="0"/>
              <a:t>planteó </a:t>
            </a:r>
            <a:r>
              <a:rPr lang="es-ES" sz="1800" dirty="0"/>
              <a:t>que </a:t>
            </a:r>
            <a:r>
              <a:rPr lang="es-ES" sz="1800" dirty="0" smtClean="0"/>
              <a:t>está </a:t>
            </a:r>
            <a:r>
              <a:rPr lang="es-ES" sz="1800" dirty="0"/>
              <a:t>en </a:t>
            </a:r>
            <a:r>
              <a:rPr lang="es-ES" sz="1800" dirty="0" smtClean="0"/>
              <a:t>la etapa </a:t>
            </a:r>
            <a:r>
              <a:rPr lang="es-ES" sz="1800" dirty="0"/>
              <a:t>de implementación de la técnica para la detección de trazas de polen </a:t>
            </a:r>
            <a:r>
              <a:rPr lang="es-ES" sz="1800" dirty="0" smtClean="0"/>
              <a:t>OGM </a:t>
            </a:r>
            <a:r>
              <a:rPr lang="es-ES" sz="1800" dirty="0"/>
              <a:t>en miel.</a:t>
            </a:r>
            <a:endParaRPr lang="es-CL" sz="1800" dirty="0"/>
          </a:p>
          <a:p>
            <a:pPr lvl="1"/>
            <a:endParaRPr lang="es-CL" sz="1800" dirty="0"/>
          </a:p>
          <a:p>
            <a:pPr lvl="1"/>
            <a:r>
              <a:rPr lang="es-ES" sz="1800" dirty="0"/>
              <a:t>La División de </a:t>
            </a:r>
            <a:r>
              <a:rPr lang="es-ES" sz="1800" dirty="0" smtClean="0"/>
              <a:t>Recursos </a:t>
            </a:r>
            <a:r>
              <a:rPr lang="es-ES" sz="1800" dirty="0"/>
              <a:t>N</a:t>
            </a:r>
            <a:r>
              <a:rPr lang="es-ES" sz="1800" dirty="0" smtClean="0"/>
              <a:t>aturales </a:t>
            </a:r>
            <a:r>
              <a:rPr lang="es-ES" sz="1800" dirty="0"/>
              <a:t>R</a:t>
            </a:r>
            <a:r>
              <a:rPr lang="es-ES" sz="1800" dirty="0" smtClean="0"/>
              <a:t>enovables implementará </a:t>
            </a:r>
            <a:r>
              <a:rPr lang="es-ES" sz="1800" dirty="0"/>
              <a:t>un prototipo para ubicar las zonas con restricciones para apicultores por el tema OMG y Europa.</a:t>
            </a:r>
            <a:endParaRPr lang="es-CL" sz="1800" dirty="0"/>
          </a:p>
          <a:p>
            <a:pPr lvl="1"/>
            <a:endParaRPr lang="es-CL" sz="1800" dirty="0"/>
          </a:p>
          <a:p>
            <a:pPr lvl="1" algn="just"/>
            <a:r>
              <a:rPr lang="es-ES" sz="1800" dirty="0"/>
              <a:t>La División de Protección </a:t>
            </a:r>
            <a:r>
              <a:rPr lang="es-ES" sz="1800" dirty="0" smtClean="0"/>
              <a:t>Pecuaria, </a:t>
            </a:r>
            <a:r>
              <a:rPr lang="es-ES" sz="1800" dirty="0"/>
              <a:t>planteo que no existen paramentos claros en la Unión Europea para las trazas de OMG en miel, seguirá coordinando esta mesa y dando a conocer los avances al respecto tanto de las acciones del Servicio y de los requisitos que plantee Unión Europea.</a:t>
            </a:r>
            <a:endParaRPr lang="es-CL" sz="1800" dirty="0"/>
          </a:p>
          <a:p>
            <a:endParaRPr lang="es-CL" sz="1800" dirty="0"/>
          </a:p>
        </p:txBody>
      </p:sp>
    </p:spTree>
    <p:extLst>
      <p:ext uri="{BB962C8B-B14F-4D97-AF65-F5344CB8AC3E}">
        <p14:creationId xmlns:p14="http://schemas.microsoft.com/office/powerpoint/2010/main" val="29224901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 y="188640"/>
            <a:ext cx="8177213" cy="5815285"/>
          </a:xfrm>
        </p:spPr>
        <p:txBody>
          <a:bodyPr/>
          <a:lstStyle/>
          <a:p>
            <a:r>
              <a:rPr lang="es-ES" b="1" u="sng" dirty="0"/>
              <a:t>Situación actual de miel chilena </a:t>
            </a:r>
            <a:endParaRPr lang="es-CL" u="sng" dirty="0"/>
          </a:p>
          <a:p>
            <a:endParaRPr lang="es-CL" dirty="0"/>
          </a:p>
          <a:p>
            <a:pPr algn="just"/>
            <a:r>
              <a:rPr lang="es-ES" sz="1800" dirty="0"/>
              <a:t>En relación  a la alerta planteada por los actores de la cadena de la miel (apicultores y exportadores) sobre la posibilidad que la miel chilena importada a Unión Europea contenga polen </a:t>
            </a:r>
            <a:r>
              <a:rPr lang="es-ES" sz="1800" dirty="0" smtClean="0"/>
              <a:t>de OGM: </a:t>
            </a:r>
          </a:p>
          <a:p>
            <a:pPr algn="just"/>
            <a:endParaRPr lang="es-CL" sz="1800" dirty="0"/>
          </a:p>
          <a:p>
            <a:pPr lvl="1" algn="just"/>
            <a:r>
              <a:rPr lang="es-ES" sz="1800" dirty="0" smtClean="0"/>
              <a:t>El SAG no </a:t>
            </a:r>
            <a:r>
              <a:rPr lang="es-ES" sz="1800" dirty="0"/>
              <a:t>ha recibido ninguna comunicación oficial por parte del Servicio Veterinario Oficial de Unión  Europea (FVO</a:t>
            </a:r>
            <a:r>
              <a:rPr lang="es-ES" sz="1800" dirty="0" smtClean="0"/>
              <a:t>), </a:t>
            </a:r>
            <a:r>
              <a:rPr lang="es-ES" sz="1800" dirty="0"/>
              <a:t>sobre retenciones o devoluciones de exportaciones de miel procedentes de </a:t>
            </a:r>
            <a:r>
              <a:rPr lang="es-ES" sz="1800" dirty="0" smtClean="0"/>
              <a:t>Chile </a:t>
            </a:r>
            <a:r>
              <a:rPr lang="es-ES" sz="1800" dirty="0"/>
              <a:t>que estén vinculados con este tema</a:t>
            </a:r>
            <a:r>
              <a:rPr lang="es-ES" sz="1800" dirty="0" smtClean="0"/>
              <a:t>.</a:t>
            </a:r>
            <a:endParaRPr lang="es-CL" sz="1800" dirty="0"/>
          </a:p>
          <a:p>
            <a:pPr lvl="1" algn="just"/>
            <a:r>
              <a:rPr lang="es-ES" sz="1800" dirty="0"/>
              <a:t>Las exigencias sobre trazas de polen </a:t>
            </a:r>
            <a:r>
              <a:rPr lang="es-ES" sz="1800" dirty="0" smtClean="0"/>
              <a:t>de OMG </a:t>
            </a:r>
            <a:r>
              <a:rPr lang="es-ES" sz="1800" dirty="0"/>
              <a:t>en </a:t>
            </a:r>
            <a:r>
              <a:rPr lang="es-ES" sz="1800" dirty="0" smtClean="0"/>
              <a:t>mieles, </a:t>
            </a:r>
            <a:r>
              <a:rPr lang="es-ES" sz="1800" dirty="0"/>
              <a:t>no son parte de las exigencias oficiales y que se encuentran especificadas en el certificado zoosanitario vigente de  la Unión Europea para la exportación de miel y productos apícolas</a:t>
            </a:r>
            <a:r>
              <a:rPr lang="es-ES" sz="1800" dirty="0" smtClean="0"/>
              <a:t>.</a:t>
            </a:r>
            <a:endParaRPr lang="es-CL" sz="1800" dirty="0"/>
          </a:p>
          <a:p>
            <a:pPr lvl="1" algn="just"/>
            <a:r>
              <a:rPr lang="es-ES" sz="1800" dirty="0"/>
              <a:t>Se ha detectado que estas exigencias han sido impuestas por algunos  importadores de miel en Alemania a los exportadores chilenos, siendo hoy un problema de privados y no una exigencia del Servicio Oficial </a:t>
            </a:r>
            <a:r>
              <a:rPr lang="es-ES" sz="1800" dirty="0" smtClean="0"/>
              <a:t>Veterinario.</a:t>
            </a:r>
            <a:endParaRPr lang="es-CL" sz="1800" dirty="0"/>
          </a:p>
          <a:p>
            <a:pPr lvl="1"/>
            <a:endParaRPr lang="es-CL" sz="1800" dirty="0"/>
          </a:p>
        </p:txBody>
      </p:sp>
    </p:spTree>
    <p:extLst>
      <p:ext uri="{BB962C8B-B14F-4D97-AF65-F5344CB8AC3E}">
        <p14:creationId xmlns:p14="http://schemas.microsoft.com/office/powerpoint/2010/main" val="29887487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p:nvPr>
        </p:nvSpPr>
        <p:spPr>
          <a:xfrm>
            <a:off x="395288" y="2276475"/>
            <a:ext cx="8164512" cy="1143000"/>
          </a:xfrm>
        </p:spPr>
        <p:txBody>
          <a:bodyPr/>
          <a:lstStyle/>
          <a:p>
            <a:r>
              <a:rPr lang="es-CL" sz="8800" b="1"/>
              <a:t>GRACIAS</a:t>
            </a:r>
            <a:endParaRPr lang="es-ES" sz="8800" b="1"/>
          </a:p>
        </p:txBody>
      </p:sp>
      <p:pic>
        <p:nvPicPr>
          <p:cNvPr id="45060" name="1 Image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156325" y="5951538"/>
            <a:ext cx="2206625"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61015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3 Título"/>
          <p:cNvSpPr>
            <a:spLocks noGrp="1"/>
          </p:cNvSpPr>
          <p:nvPr>
            <p:ph type="title"/>
          </p:nvPr>
        </p:nvSpPr>
        <p:spPr>
          <a:xfrm>
            <a:off x="323528" y="116632"/>
            <a:ext cx="8640763" cy="863600"/>
          </a:xfrm>
        </p:spPr>
        <p:txBody>
          <a:bodyPr>
            <a:normAutofit/>
          </a:bodyPr>
          <a:lstStyle/>
          <a:p>
            <a:pPr>
              <a:defRPr/>
            </a:pPr>
            <a:r>
              <a:rPr lang="es-CL" sz="2400" b="1" dirty="0">
                <a:solidFill>
                  <a:srgbClr val="006CB7"/>
                </a:solidFill>
                <a:latin typeface="Verdana" pitchFamily="34" charset="0"/>
                <a:ea typeface="+mn-ea"/>
                <a:cs typeface="+mn-cs"/>
              </a:rPr>
              <a:t>MESA INOCUIDAD ALIMENTARIA E INSUMOS</a:t>
            </a:r>
          </a:p>
        </p:txBody>
      </p:sp>
      <p:sp>
        <p:nvSpPr>
          <p:cNvPr id="45059" name="4 Marcador de contenido"/>
          <p:cNvSpPr>
            <a:spLocks noGrp="1"/>
          </p:cNvSpPr>
          <p:nvPr>
            <p:ph idx="1"/>
          </p:nvPr>
        </p:nvSpPr>
        <p:spPr>
          <a:xfrm>
            <a:off x="323850" y="908050"/>
            <a:ext cx="8424863" cy="6192838"/>
          </a:xfrm>
        </p:spPr>
        <p:txBody>
          <a:bodyPr/>
          <a:lstStyle/>
          <a:p>
            <a:pPr marL="0" indent="0" algn="just">
              <a:buFontTx/>
              <a:buNone/>
            </a:pPr>
            <a:endParaRPr lang="es-ES" sz="1900" b="1" dirty="0" smtClean="0">
              <a:solidFill>
                <a:schemeClr val="tx1"/>
              </a:solidFill>
              <a:ea typeface="ヒラギノ角ゴ Pro W3"/>
              <a:cs typeface="ヒラギノ角ゴ Pro W3"/>
            </a:endParaRPr>
          </a:p>
          <a:p>
            <a:pPr marL="0" indent="0" algn="just">
              <a:buFontTx/>
              <a:buNone/>
            </a:pPr>
            <a:endParaRPr lang="es-ES" sz="1800" b="1" dirty="0" smtClean="0">
              <a:solidFill>
                <a:schemeClr val="tx1"/>
              </a:solidFill>
              <a:ea typeface="ヒラギノ角ゴ Pro W3"/>
              <a:cs typeface="ヒラギノ角ゴ Pro W3"/>
            </a:endParaRPr>
          </a:p>
        </p:txBody>
      </p:sp>
      <p:sp>
        <p:nvSpPr>
          <p:cNvPr id="45060" name="Footer Placeholder 10"/>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n-US">
                <a:solidFill>
                  <a:srgbClr val="898989"/>
                </a:solidFill>
                <a:latin typeface="Verdana" pitchFamily="34" charset="0"/>
              </a:rPr>
              <a:t>Gobierno de Chile | Ministerio de Agricultura</a:t>
            </a:r>
          </a:p>
        </p:txBody>
      </p:sp>
      <p:pic>
        <p:nvPicPr>
          <p:cNvPr id="45061" name="1 Image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91238" y="5951538"/>
            <a:ext cx="2206625"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3 Tabla"/>
          <p:cNvGraphicFramePr>
            <a:graphicFrameLocks noGrp="1"/>
          </p:cNvGraphicFramePr>
          <p:nvPr>
            <p:extLst>
              <p:ext uri="{D42A27DB-BD31-4B8C-83A1-F6EECF244321}">
                <p14:modId xmlns:p14="http://schemas.microsoft.com/office/powerpoint/2010/main" val="342944444"/>
              </p:ext>
            </p:extLst>
          </p:nvPr>
        </p:nvGraphicFramePr>
        <p:xfrm>
          <a:off x="755576" y="1018294"/>
          <a:ext cx="7560840" cy="5075002"/>
        </p:xfrm>
        <a:graphic>
          <a:graphicData uri="http://schemas.openxmlformats.org/drawingml/2006/table">
            <a:tbl>
              <a:tblPr/>
              <a:tblGrid>
                <a:gridCol w="1152128"/>
                <a:gridCol w="6408712"/>
              </a:tblGrid>
              <a:tr h="387075">
                <a:tc>
                  <a:txBody>
                    <a:bodyPr/>
                    <a:lstStyle/>
                    <a:p>
                      <a:pPr algn="ctr" fontAlgn="b"/>
                      <a:r>
                        <a:rPr lang="es-CL" sz="1800" b="1" i="0" u="none" strike="noStrike" dirty="0">
                          <a:solidFill>
                            <a:srgbClr val="000000"/>
                          </a:solidFill>
                          <a:effectLst/>
                          <a:latin typeface="Calibri"/>
                        </a:rPr>
                        <a:t>Estado</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b"/>
                      <a:r>
                        <a:rPr lang="es-CL" sz="1800" b="1" i="0" u="none" strike="noStrike" dirty="0">
                          <a:solidFill>
                            <a:srgbClr val="000000"/>
                          </a:solidFill>
                          <a:effectLst/>
                          <a:latin typeface="Calibri"/>
                        </a:rPr>
                        <a:t>Medida</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r>
              <a:tr h="528698">
                <a:tc rowSpan="4">
                  <a:txBody>
                    <a:bodyPr/>
                    <a:lstStyle/>
                    <a:p>
                      <a:pPr algn="ctr" fontAlgn="ctr"/>
                      <a:r>
                        <a:rPr lang="es-CL" sz="1800" b="1" i="0" u="none" strike="noStrike" kern="1200" dirty="0">
                          <a:solidFill>
                            <a:srgbClr val="000000"/>
                          </a:solidFill>
                          <a:effectLst/>
                          <a:latin typeface="Calibri"/>
                          <a:ea typeface="+mn-ea"/>
                          <a:cs typeface="+mn-cs"/>
                        </a:rPr>
                        <a:t>Implementadas</a:t>
                      </a:r>
                    </a:p>
                  </a:txBody>
                  <a:tcPr marL="9525" marR="9525" marT="9525" marB="0" vert="vert27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0" fontAlgn="b"/>
                      <a:r>
                        <a:rPr lang="es-CL" sz="1800" b="0" i="0" u="none" strike="noStrike" kern="1200" dirty="0">
                          <a:solidFill>
                            <a:srgbClr val="000000"/>
                          </a:solidFill>
                          <a:effectLst/>
                          <a:latin typeface="Calibri"/>
                          <a:ea typeface="+mn-ea"/>
                          <a:cs typeface="+mn-cs"/>
                        </a:rPr>
                        <a:t>Certificaciones Privadas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r>
              <a:tr h="528700">
                <a:tc vMerge="1">
                  <a:txBody>
                    <a:bodyPr/>
                    <a:lstStyle/>
                    <a:p>
                      <a:endParaRPr lang="es-CL"/>
                    </a:p>
                  </a:txBody>
                  <a:tcPr/>
                </a:tc>
                <a:tc>
                  <a:txBody>
                    <a:bodyPr/>
                    <a:lstStyle/>
                    <a:p>
                      <a:pPr algn="ctr" rtl="0" fontAlgn="b"/>
                      <a:r>
                        <a:rPr lang="es-CL" sz="1800" b="0" i="0" u="none" strike="noStrike" kern="1200" dirty="0" smtClean="0">
                          <a:solidFill>
                            <a:srgbClr val="000000"/>
                          </a:solidFill>
                          <a:effectLst/>
                          <a:latin typeface="Calibri"/>
                          <a:ea typeface="+mn-ea"/>
                          <a:cs typeface="+mn-cs"/>
                        </a:rPr>
                        <a:t>Institucionalidad para la inocuidad alimentaria</a:t>
                      </a:r>
                      <a:endParaRPr lang="es-CL" sz="1800" b="0" i="0" u="none" strike="noStrike" kern="1200" dirty="0">
                        <a:solidFill>
                          <a:srgbClr val="000000"/>
                        </a:solidFill>
                        <a:effectLst/>
                        <a:latin typeface="Calibri"/>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r>
              <a:tr h="528700">
                <a:tc vMerge="1">
                  <a:txBody>
                    <a:bodyPr/>
                    <a:lstStyle/>
                    <a:p>
                      <a:endParaRPr lang="es-CL"/>
                    </a:p>
                  </a:txBody>
                  <a:tcPr/>
                </a:tc>
                <a:tc>
                  <a:txBody>
                    <a:bodyPr/>
                    <a:lstStyle/>
                    <a:p>
                      <a:pPr algn="ctr" rtl="0" fontAlgn="b"/>
                      <a:r>
                        <a:rPr lang="es-CL" sz="1800" b="0" i="0" u="none" strike="noStrike" kern="1200" dirty="0" smtClean="0">
                          <a:solidFill>
                            <a:srgbClr val="000000"/>
                          </a:solidFill>
                          <a:effectLst/>
                          <a:latin typeface="Calibri"/>
                          <a:ea typeface="+mn-ea"/>
                          <a:cs typeface="+mn-cs"/>
                        </a:rPr>
                        <a:t>Actualización de la</a:t>
                      </a:r>
                      <a:r>
                        <a:rPr lang="es-CL" sz="1800" b="0" i="0" u="none" strike="noStrike" kern="1200" baseline="0" dirty="0" smtClean="0">
                          <a:solidFill>
                            <a:srgbClr val="000000"/>
                          </a:solidFill>
                          <a:effectLst/>
                          <a:latin typeface="Calibri"/>
                          <a:ea typeface="+mn-ea"/>
                          <a:cs typeface="+mn-cs"/>
                        </a:rPr>
                        <a:t> política de Inocuidad Alimentaria</a:t>
                      </a:r>
                      <a:endParaRPr lang="es-CL" sz="1800" b="0" i="0" u="none" strike="noStrike" kern="1200" dirty="0">
                        <a:solidFill>
                          <a:srgbClr val="000000"/>
                        </a:solidFill>
                        <a:effectLst/>
                        <a:latin typeface="Calibri"/>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r>
              <a:tr h="528698">
                <a:tc vMerge="1">
                  <a:txBody>
                    <a:bodyPr/>
                    <a:lstStyle/>
                    <a:p>
                      <a:endParaRPr lang="es-CL"/>
                    </a:p>
                  </a:txBody>
                  <a:tcPr/>
                </a:tc>
                <a:tc>
                  <a:txBody>
                    <a:bodyPr/>
                    <a:lstStyle/>
                    <a:p>
                      <a:pPr algn="ctr" rtl="0" fontAlgn="b"/>
                      <a:r>
                        <a:rPr lang="es-CL" sz="1800" b="0" i="0" u="none" strike="noStrike" kern="1200" dirty="0" smtClean="0">
                          <a:solidFill>
                            <a:srgbClr val="000000"/>
                          </a:solidFill>
                          <a:effectLst/>
                          <a:latin typeface="Calibri"/>
                          <a:ea typeface="+mn-ea"/>
                          <a:cs typeface="+mn-cs"/>
                        </a:rPr>
                        <a:t>Plaguicidas</a:t>
                      </a:r>
                      <a:r>
                        <a:rPr lang="es-CL" sz="1800" b="0" i="0" u="none" strike="noStrike" kern="1200" baseline="0" dirty="0" smtClean="0">
                          <a:solidFill>
                            <a:srgbClr val="000000"/>
                          </a:solidFill>
                          <a:effectLst/>
                          <a:latin typeface="Calibri"/>
                          <a:ea typeface="+mn-ea"/>
                          <a:cs typeface="+mn-cs"/>
                        </a:rPr>
                        <a:t> en Cambio Menores</a:t>
                      </a:r>
                      <a:endParaRPr lang="es-CL" sz="1800" b="0" i="0" u="none" strike="noStrike" kern="1200" dirty="0">
                        <a:solidFill>
                          <a:srgbClr val="000000"/>
                        </a:solidFill>
                        <a:effectLst/>
                        <a:latin typeface="Calibri"/>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r>
              <a:tr h="1400487">
                <a:tc>
                  <a:txBody>
                    <a:bodyPr/>
                    <a:lstStyle/>
                    <a:p>
                      <a:pPr algn="ctr" fontAlgn="ctr"/>
                      <a:r>
                        <a:rPr lang="es-CL" sz="1800" b="1" i="0" u="none" strike="noStrike" dirty="0">
                          <a:solidFill>
                            <a:srgbClr val="000000"/>
                          </a:solidFill>
                          <a:effectLst/>
                          <a:latin typeface="Calibri"/>
                        </a:rPr>
                        <a:t>Mediano Plazo</a:t>
                      </a:r>
                    </a:p>
                  </a:txBody>
                  <a:tcPr marL="9525" marR="9525" marT="9525" marB="0" vert="vert27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rtl="0" fontAlgn="b"/>
                      <a:r>
                        <a:rPr lang="es-CL" sz="1800" b="0" i="0" u="none" strike="noStrike" dirty="0" smtClean="0">
                          <a:solidFill>
                            <a:srgbClr val="000000"/>
                          </a:solidFill>
                          <a:effectLst/>
                          <a:latin typeface="Calibri"/>
                        </a:rPr>
                        <a:t>Plaguicidas:</a:t>
                      </a:r>
                      <a:r>
                        <a:rPr lang="es-CL" sz="1800" b="0" i="0" u="none" strike="noStrike" baseline="0" dirty="0" smtClean="0">
                          <a:solidFill>
                            <a:srgbClr val="000000"/>
                          </a:solidFill>
                          <a:effectLst/>
                          <a:latin typeface="Calibri"/>
                        </a:rPr>
                        <a:t> Sistema de Equivalencia</a:t>
                      </a:r>
                      <a:endParaRPr lang="es-CL" sz="18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90000"/>
                      </a:schemeClr>
                    </a:solidFill>
                  </a:tcPr>
                </a:tc>
              </a:tr>
              <a:tr h="785569">
                <a:tc rowSpan="2">
                  <a:txBody>
                    <a:bodyPr/>
                    <a:lstStyle/>
                    <a:p>
                      <a:pPr algn="ctr" fontAlgn="ctr"/>
                      <a:r>
                        <a:rPr lang="es-CL" sz="1800" b="1" i="0" u="none" strike="noStrike" dirty="0">
                          <a:solidFill>
                            <a:srgbClr val="000000"/>
                          </a:solidFill>
                          <a:effectLst/>
                          <a:latin typeface="Calibri"/>
                        </a:rPr>
                        <a:t>*</a:t>
                      </a:r>
                    </a:p>
                  </a:txBody>
                  <a:tcPr marL="9525" marR="9525" marT="9525" marB="0" vert="vert27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b"/>
                      <a:r>
                        <a:rPr lang="es-CL" sz="1800" b="0" i="0" u="none" strike="noStrike" dirty="0">
                          <a:solidFill>
                            <a:srgbClr val="000000"/>
                          </a:solidFill>
                          <a:effectLst/>
                          <a:latin typeface="Calibri"/>
                        </a:rPr>
                        <a:t>Inspección sanitaria de inocuidad de producción local e importada</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87075">
                <a:tc vMerge="1">
                  <a:txBody>
                    <a:bodyPr/>
                    <a:lstStyle/>
                    <a:p>
                      <a:endParaRPr lang="es-CL"/>
                    </a:p>
                  </a:txBody>
                  <a:tcPr/>
                </a:tc>
                <a:tc>
                  <a:txBody>
                    <a:bodyPr/>
                    <a:lstStyle/>
                    <a:p>
                      <a:pPr algn="ctr" rtl="0" fontAlgn="b"/>
                      <a:r>
                        <a:rPr lang="es-CL" sz="1800" b="0" i="0" u="none" strike="noStrike" kern="1200" dirty="0" smtClean="0">
                          <a:solidFill>
                            <a:srgbClr val="000000"/>
                          </a:solidFill>
                          <a:effectLst/>
                          <a:latin typeface="Calibri"/>
                          <a:ea typeface="+mn-ea"/>
                          <a:cs typeface="+mn-cs"/>
                        </a:rPr>
                        <a:t>Tema anexo: miel</a:t>
                      </a:r>
                      <a:r>
                        <a:rPr lang="es-CL" sz="1800" b="0" i="0" u="none" strike="noStrike" kern="1200" baseline="0" dirty="0" smtClean="0">
                          <a:solidFill>
                            <a:srgbClr val="000000"/>
                          </a:solidFill>
                          <a:effectLst/>
                          <a:latin typeface="Calibri"/>
                          <a:ea typeface="+mn-ea"/>
                          <a:cs typeface="+mn-cs"/>
                        </a:rPr>
                        <a:t> chilena contaminada por polen de OGM</a:t>
                      </a:r>
                      <a:endParaRPr lang="es-CL" sz="1800" b="0" i="0" u="none" strike="noStrike" kern="1200" dirty="0">
                        <a:solidFill>
                          <a:srgbClr val="000000"/>
                        </a:solidFill>
                        <a:effectLst/>
                        <a:latin typeface="Calibri"/>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63279689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endParaRPr lang="es-CL" dirty="0"/>
          </a:p>
        </p:txBody>
      </p:sp>
      <p:graphicFrame>
        <p:nvGraphicFramePr>
          <p:cNvPr id="4" name="3 Objeto"/>
          <p:cNvGraphicFramePr>
            <a:graphicFrameLocks noChangeAspect="1"/>
          </p:cNvGraphicFramePr>
          <p:nvPr>
            <p:extLst>
              <p:ext uri="{D42A27DB-BD31-4B8C-83A1-F6EECF244321}">
                <p14:modId xmlns:p14="http://schemas.microsoft.com/office/powerpoint/2010/main" val="1617493043"/>
              </p:ext>
            </p:extLst>
          </p:nvPr>
        </p:nvGraphicFramePr>
        <p:xfrm>
          <a:off x="251520" y="404664"/>
          <a:ext cx="8136903" cy="6192688"/>
        </p:xfrm>
        <a:graphic>
          <a:graphicData uri="http://schemas.openxmlformats.org/presentationml/2006/ole">
            <mc:AlternateContent xmlns:mc="http://schemas.openxmlformats.org/markup-compatibility/2006">
              <mc:Choice xmlns:v="urn:schemas-microsoft-com:vml" Requires="v">
                <p:oleObj spid="_x0000_s1042" name="Hoja de cálculo" r:id="rId4" imgW="9639265" imgH="9342077" progId="Excel.Sheet.12">
                  <p:embed/>
                </p:oleObj>
              </mc:Choice>
              <mc:Fallback>
                <p:oleObj name="Hoja de cálculo" r:id="rId4" imgW="9639265" imgH="9342077" progId="Excel.Sheet.12">
                  <p:embed/>
                  <p:pic>
                    <p:nvPicPr>
                      <p:cNvPr id="0" name=""/>
                      <p:cNvPicPr/>
                      <p:nvPr/>
                    </p:nvPicPr>
                    <p:blipFill>
                      <a:blip r:embed="rId5"/>
                      <a:stretch>
                        <a:fillRect/>
                      </a:stretch>
                    </p:blipFill>
                    <p:spPr>
                      <a:xfrm>
                        <a:off x="251520" y="404664"/>
                        <a:ext cx="8136903" cy="6192688"/>
                      </a:xfrm>
                      <a:prstGeom prst="rect">
                        <a:avLst/>
                      </a:prstGeom>
                    </p:spPr>
                  </p:pic>
                </p:oleObj>
              </mc:Fallback>
            </mc:AlternateContent>
          </a:graphicData>
        </a:graphic>
      </p:graphicFrame>
    </p:spTree>
    <p:extLst>
      <p:ext uri="{BB962C8B-B14F-4D97-AF65-F5344CB8AC3E}">
        <p14:creationId xmlns:p14="http://schemas.microsoft.com/office/powerpoint/2010/main" val="24689207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1601445897"/>
              </p:ext>
            </p:extLst>
          </p:nvPr>
        </p:nvGraphicFramePr>
        <p:xfrm>
          <a:off x="323529" y="620687"/>
          <a:ext cx="8568952" cy="4536505"/>
        </p:xfrm>
        <a:graphic>
          <a:graphicData uri="http://schemas.openxmlformats.org/drawingml/2006/table">
            <a:tbl>
              <a:tblPr firstRow="1" bandRow="1">
                <a:tableStyleId>{5C22544A-7EE6-4342-B048-85BDC9FD1C3A}</a:tableStyleId>
              </a:tblPr>
              <a:tblGrid>
                <a:gridCol w="576063"/>
                <a:gridCol w="2054756"/>
                <a:gridCol w="2254987"/>
                <a:gridCol w="1803991"/>
                <a:gridCol w="1879155"/>
              </a:tblGrid>
              <a:tr h="822742">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3713763">
                <a:tc>
                  <a:txBody>
                    <a:bodyPr/>
                    <a:lstStyle/>
                    <a:p>
                      <a:pPr algn="ctr"/>
                      <a:r>
                        <a:rPr lang="es-CL" sz="1600" b="1" dirty="0" smtClean="0"/>
                        <a:t>N°</a:t>
                      </a:r>
                      <a:r>
                        <a:rPr lang="es-CL" sz="1600" b="1" baseline="0" dirty="0" smtClean="0"/>
                        <a:t> 1 Inspección sanitaria y de inocuidad de producción local e importada (N°8).</a:t>
                      </a:r>
                      <a:endParaRPr lang="es-CL" sz="1600" b="1" dirty="0"/>
                    </a:p>
                  </a:txBody>
                  <a:tcPr vert="vert270"/>
                </a:tc>
                <a:tc>
                  <a:txBody>
                    <a:bodyPr/>
                    <a:lstStyle/>
                    <a:p>
                      <a:pPr algn="ctr"/>
                      <a:r>
                        <a:rPr lang="es-CL" sz="1600" dirty="0" smtClean="0"/>
                        <a:t>Replantear la medida, tomando en cuenta los aportes hechos a la propuesta</a:t>
                      </a:r>
                      <a:endParaRPr lang="es-CL" sz="1600" dirty="0"/>
                    </a:p>
                  </a:txBody>
                  <a:tcPr/>
                </a:tc>
                <a:tc>
                  <a:txBody>
                    <a:bodyPr/>
                    <a:lstStyle/>
                    <a:p>
                      <a:pPr algn="just"/>
                      <a:r>
                        <a:rPr lang="es-CL" sz="1600" dirty="0" smtClean="0"/>
                        <a:t>Verificar el estado de cumplimiento del Reglamento de Mataderos en todos los establecimientos, sin considerar su mercado de destino.</a:t>
                      </a:r>
                      <a:endParaRPr lang="es-CL" sz="1600" dirty="0"/>
                    </a:p>
                  </a:txBody>
                  <a:tcPr/>
                </a:tc>
                <a:tc>
                  <a:txBody>
                    <a:bodyPr/>
                    <a:lstStyle/>
                    <a:p>
                      <a:pPr algn="ctr"/>
                      <a:r>
                        <a:rPr lang="es-CL" sz="1600" dirty="0" smtClean="0"/>
                        <a:t>Reunión jueves 10 de noviembre de 2011. </a:t>
                      </a:r>
                      <a:endParaRPr lang="es-CL" sz="1600" dirty="0"/>
                    </a:p>
                  </a:txBody>
                  <a:tcPr/>
                </a:tc>
                <a:tc>
                  <a:txBody>
                    <a:bodyPr/>
                    <a:lstStyle/>
                    <a:p>
                      <a:pPr algn="ct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85052706"/>
              </p:ext>
            </p:extLst>
          </p:nvPr>
        </p:nvGraphicFramePr>
        <p:xfrm>
          <a:off x="467544" y="1484784"/>
          <a:ext cx="8136904" cy="4733942"/>
        </p:xfrm>
        <a:graphic>
          <a:graphicData uri="http://schemas.openxmlformats.org/drawingml/2006/table">
            <a:tbl>
              <a:tblPr firstRow="1" firstCol="1" lastRow="1" lastCol="1" bandRow="1" bandCol="1">
                <a:tableStyleId>{5C22544A-7EE6-4342-B048-85BDC9FD1C3A}</a:tableStyleId>
              </a:tblPr>
              <a:tblGrid>
                <a:gridCol w="3619610"/>
                <a:gridCol w="1575234"/>
                <a:gridCol w="2092192"/>
                <a:gridCol w="849868"/>
              </a:tblGrid>
              <a:tr h="326478">
                <a:tc>
                  <a:txBody>
                    <a:bodyPr/>
                    <a:lstStyle/>
                    <a:p>
                      <a:pPr algn="just">
                        <a:spcAft>
                          <a:spcPts val="0"/>
                        </a:spcAft>
                      </a:pPr>
                      <a:r>
                        <a:rPr lang="es-CL" sz="1000" dirty="0">
                          <a:effectLst/>
                        </a:rPr>
                        <a:t>REGION</a:t>
                      </a:r>
                      <a:endParaRPr lang="es-CL" sz="1200" dirty="0">
                        <a:effectLst/>
                        <a:latin typeface="Cambria"/>
                        <a:ea typeface="Cambria"/>
                        <a:cs typeface="Times New Roman"/>
                      </a:endParaRPr>
                    </a:p>
                  </a:txBody>
                  <a:tcPr marL="68580" marR="68580" marT="0" marB="0"/>
                </a:tc>
                <a:tc>
                  <a:txBody>
                    <a:bodyPr/>
                    <a:lstStyle/>
                    <a:p>
                      <a:pPr algn="ctr">
                        <a:spcAft>
                          <a:spcPts val="0"/>
                        </a:spcAft>
                      </a:pPr>
                      <a:r>
                        <a:rPr lang="es-CL" sz="1000">
                          <a:effectLst/>
                        </a:rPr>
                        <a:t>Exportación</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Consumo Nacional</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TOTAL</a:t>
                      </a:r>
                      <a:endParaRPr lang="es-CL" sz="1200">
                        <a:effectLst/>
                        <a:latin typeface="Cambria"/>
                        <a:ea typeface="Cambria"/>
                        <a:cs typeface="Times New Roman"/>
                      </a:endParaRPr>
                    </a:p>
                  </a:txBody>
                  <a:tcPr marL="68580" marR="68580" marT="0" marB="0"/>
                </a:tc>
              </a:tr>
              <a:tr h="380892">
                <a:tc>
                  <a:txBody>
                    <a:bodyPr/>
                    <a:lstStyle/>
                    <a:p>
                      <a:pPr algn="just">
                        <a:spcAft>
                          <a:spcPts val="0"/>
                        </a:spcAft>
                      </a:pPr>
                      <a:r>
                        <a:rPr lang="es-CL" sz="1000">
                          <a:effectLst/>
                        </a:rPr>
                        <a:t>METROPOLITANA</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4</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12</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16</a:t>
                      </a:r>
                      <a:endParaRPr lang="es-CL" sz="1200">
                        <a:effectLst/>
                        <a:latin typeface="Cambria"/>
                        <a:ea typeface="Cambria"/>
                        <a:cs typeface="Times New Roman"/>
                      </a:endParaRPr>
                    </a:p>
                  </a:txBody>
                  <a:tcPr marL="68580" marR="68580" marT="0" marB="0"/>
                </a:tc>
              </a:tr>
              <a:tr h="399030">
                <a:tc>
                  <a:txBody>
                    <a:bodyPr/>
                    <a:lstStyle/>
                    <a:p>
                      <a:pPr algn="just">
                        <a:spcAft>
                          <a:spcPts val="0"/>
                        </a:spcAft>
                      </a:pPr>
                      <a:r>
                        <a:rPr lang="es-CL" sz="1000">
                          <a:effectLst/>
                        </a:rPr>
                        <a:t>LIBERTADOR BERNARDO OHIGGINS</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4</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7</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11</a:t>
                      </a:r>
                      <a:endParaRPr lang="es-CL" sz="1200">
                        <a:effectLst/>
                        <a:latin typeface="Cambria"/>
                        <a:ea typeface="Cambria"/>
                        <a:cs typeface="Times New Roman"/>
                      </a:endParaRPr>
                    </a:p>
                  </a:txBody>
                  <a:tcPr marL="68580" marR="68580" marT="0" marB="0"/>
                </a:tc>
              </a:tr>
              <a:tr h="380892">
                <a:tc>
                  <a:txBody>
                    <a:bodyPr/>
                    <a:lstStyle/>
                    <a:p>
                      <a:pPr algn="just">
                        <a:spcAft>
                          <a:spcPts val="0"/>
                        </a:spcAft>
                      </a:pPr>
                      <a:r>
                        <a:rPr lang="es-CL" sz="1000">
                          <a:effectLst/>
                        </a:rPr>
                        <a:t>BIO BIO</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dirty="0">
                          <a:effectLst/>
                        </a:rPr>
                        <a:t>2</a:t>
                      </a:r>
                      <a:endParaRPr lang="es-CL" sz="1200" dirty="0">
                        <a:effectLst/>
                        <a:latin typeface="Cambria"/>
                        <a:ea typeface="Cambria"/>
                        <a:cs typeface="Times New Roman"/>
                      </a:endParaRPr>
                    </a:p>
                  </a:txBody>
                  <a:tcPr marL="68580" marR="68580" marT="0" marB="0"/>
                </a:tc>
                <a:tc>
                  <a:txBody>
                    <a:bodyPr/>
                    <a:lstStyle/>
                    <a:p>
                      <a:pPr algn="ctr">
                        <a:spcAft>
                          <a:spcPts val="0"/>
                        </a:spcAft>
                      </a:pPr>
                      <a:r>
                        <a:rPr lang="es-CL" sz="1000">
                          <a:effectLst/>
                        </a:rPr>
                        <a:t>9</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11</a:t>
                      </a:r>
                      <a:endParaRPr lang="es-CL" sz="1200">
                        <a:effectLst/>
                        <a:latin typeface="Cambria"/>
                        <a:ea typeface="Cambria"/>
                        <a:cs typeface="Times New Roman"/>
                      </a:endParaRPr>
                    </a:p>
                  </a:txBody>
                  <a:tcPr marL="68580" marR="68580" marT="0" marB="0"/>
                </a:tc>
              </a:tr>
              <a:tr h="380892">
                <a:tc>
                  <a:txBody>
                    <a:bodyPr/>
                    <a:lstStyle/>
                    <a:p>
                      <a:pPr algn="just">
                        <a:spcAft>
                          <a:spcPts val="0"/>
                        </a:spcAft>
                      </a:pPr>
                      <a:r>
                        <a:rPr lang="es-CL" sz="1000">
                          <a:effectLst/>
                        </a:rPr>
                        <a:t>COQUIMBO</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0</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3</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3</a:t>
                      </a:r>
                      <a:endParaRPr lang="es-CL" sz="1200">
                        <a:effectLst/>
                        <a:latin typeface="Cambria"/>
                        <a:ea typeface="Cambria"/>
                        <a:cs typeface="Times New Roman"/>
                      </a:endParaRPr>
                    </a:p>
                  </a:txBody>
                  <a:tcPr marL="68580" marR="68580" marT="0" marB="0"/>
                </a:tc>
              </a:tr>
              <a:tr h="399030">
                <a:tc>
                  <a:txBody>
                    <a:bodyPr/>
                    <a:lstStyle/>
                    <a:p>
                      <a:pPr algn="just">
                        <a:spcAft>
                          <a:spcPts val="0"/>
                        </a:spcAft>
                      </a:pPr>
                      <a:r>
                        <a:rPr lang="es-CL" sz="1000">
                          <a:effectLst/>
                        </a:rPr>
                        <a:t>MAGALLANES</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4</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2</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6</a:t>
                      </a:r>
                      <a:endParaRPr lang="es-CL" sz="1200">
                        <a:effectLst/>
                        <a:latin typeface="Cambria"/>
                        <a:ea typeface="Cambria"/>
                        <a:cs typeface="Times New Roman"/>
                      </a:endParaRPr>
                    </a:p>
                  </a:txBody>
                  <a:tcPr marL="68580" marR="68580" marT="0" marB="0"/>
                </a:tc>
              </a:tr>
              <a:tr h="308341">
                <a:tc>
                  <a:txBody>
                    <a:bodyPr/>
                    <a:lstStyle/>
                    <a:p>
                      <a:pPr algn="just">
                        <a:spcAft>
                          <a:spcPts val="0"/>
                        </a:spcAft>
                      </a:pPr>
                      <a:r>
                        <a:rPr lang="es-CL" sz="1000">
                          <a:effectLst/>
                        </a:rPr>
                        <a:t>AYSEN </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0</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2</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2</a:t>
                      </a:r>
                      <a:endParaRPr lang="es-CL" sz="1200">
                        <a:effectLst/>
                        <a:latin typeface="Cambria"/>
                        <a:ea typeface="Cambria"/>
                        <a:cs typeface="Times New Roman"/>
                      </a:endParaRPr>
                    </a:p>
                  </a:txBody>
                  <a:tcPr marL="68580" marR="68580" marT="0" marB="0"/>
                </a:tc>
              </a:tr>
              <a:tr h="308341">
                <a:tc>
                  <a:txBody>
                    <a:bodyPr/>
                    <a:lstStyle/>
                    <a:p>
                      <a:pPr algn="just">
                        <a:spcAft>
                          <a:spcPts val="0"/>
                        </a:spcAft>
                      </a:pPr>
                      <a:r>
                        <a:rPr lang="es-CL" sz="1000">
                          <a:effectLst/>
                        </a:rPr>
                        <a:t>MAULE</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1</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4</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5</a:t>
                      </a:r>
                      <a:endParaRPr lang="es-CL" sz="1200">
                        <a:effectLst/>
                        <a:latin typeface="Cambria"/>
                        <a:ea typeface="Cambria"/>
                        <a:cs typeface="Times New Roman"/>
                      </a:endParaRPr>
                    </a:p>
                  </a:txBody>
                  <a:tcPr marL="68580" marR="68580" marT="0" marB="0"/>
                </a:tc>
              </a:tr>
              <a:tr h="308341">
                <a:tc>
                  <a:txBody>
                    <a:bodyPr/>
                    <a:lstStyle/>
                    <a:p>
                      <a:pPr algn="just">
                        <a:spcAft>
                          <a:spcPts val="0"/>
                        </a:spcAft>
                      </a:pPr>
                      <a:r>
                        <a:rPr lang="es-CL" sz="1000">
                          <a:effectLst/>
                        </a:rPr>
                        <a:t>ARAUCANIA</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1</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6</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7</a:t>
                      </a:r>
                      <a:endParaRPr lang="es-CL" sz="1200">
                        <a:effectLst/>
                        <a:latin typeface="Cambria"/>
                        <a:ea typeface="Cambria"/>
                        <a:cs typeface="Times New Roman"/>
                      </a:endParaRPr>
                    </a:p>
                  </a:txBody>
                  <a:tcPr marL="68580" marR="68580" marT="0" marB="0"/>
                </a:tc>
              </a:tr>
              <a:tr h="308341">
                <a:tc>
                  <a:txBody>
                    <a:bodyPr/>
                    <a:lstStyle/>
                    <a:p>
                      <a:pPr algn="just">
                        <a:spcAft>
                          <a:spcPts val="0"/>
                        </a:spcAft>
                      </a:pPr>
                      <a:r>
                        <a:rPr lang="es-CL" sz="1000">
                          <a:effectLst/>
                        </a:rPr>
                        <a:t>VALPARAISO</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1</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3</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4</a:t>
                      </a:r>
                      <a:endParaRPr lang="es-CL" sz="1200">
                        <a:effectLst/>
                        <a:latin typeface="Cambria"/>
                        <a:ea typeface="Cambria"/>
                        <a:cs typeface="Times New Roman"/>
                      </a:endParaRPr>
                    </a:p>
                  </a:txBody>
                  <a:tcPr marL="68580" marR="68580" marT="0" marB="0"/>
                </a:tc>
              </a:tr>
              <a:tr h="308341">
                <a:tc>
                  <a:txBody>
                    <a:bodyPr/>
                    <a:lstStyle/>
                    <a:p>
                      <a:pPr algn="just">
                        <a:spcAft>
                          <a:spcPts val="0"/>
                        </a:spcAft>
                      </a:pPr>
                      <a:r>
                        <a:rPr lang="es-CL" sz="1000">
                          <a:effectLst/>
                        </a:rPr>
                        <a:t>LOS LAGOS</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2</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5</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7</a:t>
                      </a:r>
                      <a:endParaRPr lang="es-CL" sz="1200">
                        <a:effectLst/>
                        <a:latin typeface="Cambria"/>
                        <a:ea typeface="Cambria"/>
                        <a:cs typeface="Times New Roman"/>
                      </a:endParaRPr>
                    </a:p>
                  </a:txBody>
                  <a:tcPr marL="68580" marR="68580" marT="0" marB="0"/>
                </a:tc>
              </a:tr>
              <a:tr h="308341">
                <a:tc>
                  <a:txBody>
                    <a:bodyPr/>
                    <a:lstStyle/>
                    <a:p>
                      <a:pPr algn="just">
                        <a:spcAft>
                          <a:spcPts val="0"/>
                        </a:spcAft>
                      </a:pPr>
                      <a:r>
                        <a:rPr lang="es-CL" sz="1000">
                          <a:effectLst/>
                        </a:rPr>
                        <a:t>LOS RIOS</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1</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1</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2</a:t>
                      </a:r>
                      <a:endParaRPr lang="es-CL" sz="1200">
                        <a:effectLst/>
                        <a:latin typeface="Cambria"/>
                        <a:ea typeface="Cambria"/>
                        <a:cs typeface="Times New Roman"/>
                      </a:endParaRPr>
                    </a:p>
                  </a:txBody>
                  <a:tcPr marL="68580" marR="68580" marT="0" marB="0"/>
                </a:tc>
              </a:tr>
              <a:tr h="308341">
                <a:tc>
                  <a:txBody>
                    <a:bodyPr/>
                    <a:lstStyle/>
                    <a:p>
                      <a:pPr algn="just">
                        <a:spcAft>
                          <a:spcPts val="0"/>
                        </a:spcAft>
                      </a:pPr>
                      <a:r>
                        <a:rPr lang="es-CL" sz="1000">
                          <a:effectLst/>
                        </a:rPr>
                        <a:t>ARICA y PARINACOTA</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1</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0</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1</a:t>
                      </a:r>
                      <a:endParaRPr lang="es-CL" sz="1200">
                        <a:effectLst/>
                        <a:latin typeface="Cambria"/>
                        <a:ea typeface="Cambria"/>
                        <a:cs typeface="Times New Roman"/>
                      </a:endParaRPr>
                    </a:p>
                  </a:txBody>
                  <a:tcPr marL="68580" marR="68580" marT="0" marB="0"/>
                </a:tc>
              </a:tr>
              <a:tr h="308341">
                <a:tc>
                  <a:txBody>
                    <a:bodyPr/>
                    <a:lstStyle/>
                    <a:p>
                      <a:pPr>
                        <a:spcAft>
                          <a:spcPts val="0"/>
                        </a:spcAft>
                      </a:pPr>
                      <a:r>
                        <a:rPr lang="es-CL" sz="1000" dirty="0">
                          <a:effectLst/>
                        </a:rPr>
                        <a:t>TOTAL</a:t>
                      </a:r>
                      <a:endParaRPr lang="es-CL" sz="1200" dirty="0">
                        <a:effectLst/>
                        <a:latin typeface="Cambria"/>
                        <a:ea typeface="Cambria"/>
                        <a:cs typeface="Times New Roman"/>
                      </a:endParaRPr>
                    </a:p>
                  </a:txBody>
                  <a:tcPr marL="68580" marR="68580" marT="0" marB="0"/>
                </a:tc>
                <a:tc>
                  <a:txBody>
                    <a:bodyPr/>
                    <a:lstStyle/>
                    <a:p>
                      <a:pPr algn="ctr">
                        <a:spcAft>
                          <a:spcPts val="0"/>
                        </a:spcAft>
                      </a:pPr>
                      <a:r>
                        <a:rPr lang="es-CL" sz="1000">
                          <a:effectLst/>
                        </a:rPr>
                        <a:t>21</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54</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dirty="0">
                          <a:effectLst/>
                        </a:rPr>
                        <a:t>75</a:t>
                      </a:r>
                      <a:endParaRPr lang="es-CL" sz="1200" dirty="0">
                        <a:effectLst/>
                        <a:latin typeface="Cambria"/>
                        <a:ea typeface="Cambria"/>
                        <a:cs typeface="Times New Roman"/>
                      </a:endParaRPr>
                    </a:p>
                  </a:txBody>
                  <a:tcPr marL="68580" marR="68580" marT="0" marB="0"/>
                </a:tc>
              </a:tr>
            </a:tbl>
          </a:graphicData>
        </a:graphic>
      </p:graphicFrame>
      <p:sp>
        <p:nvSpPr>
          <p:cNvPr id="5" name="Rectangle 1"/>
          <p:cNvSpPr>
            <a:spLocks noChangeArrowheads="1"/>
          </p:cNvSpPr>
          <p:nvPr/>
        </p:nvSpPr>
        <p:spPr bwMode="auto">
          <a:xfrm>
            <a:off x="107504" y="242064"/>
            <a:ext cx="8709120"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L" sz="2400" b="1" i="0" u="sng" strike="noStrike" cap="none" normalizeH="0" baseline="0" dirty="0" smtClean="0">
                <a:ln>
                  <a:noFill/>
                </a:ln>
                <a:solidFill>
                  <a:srgbClr val="333333"/>
                </a:solidFill>
                <a:effectLst/>
                <a:latin typeface="+mj-lt"/>
                <a:ea typeface="Cambria" pitchFamily="18" charset="0"/>
                <a:cs typeface="Times New Roman" pitchFamily="18" charset="0"/>
              </a:rPr>
              <a:t>Fiscalización Reglamento de Mataderos (Decreto 94/2008)</a:t>
            </a:r>
            <a:endParaRPr kumimoji="0" lang="es-CL" sz="2400" b="0" i="0" u="sng" strike="noStrike" cap="none" normalizeH="0" baseline="0" dirty="0" smtClean="0">
              <a:ln>
                <a:noFill/>
              </a:ln>
              <a:solidFill>
                <a:schemeClr val="tx1"/>
              </a:solidFill>
              <a:effectLst/>
              <a:latin typeface="+mj-l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CL" sz="2400" b="0" i="0" u="sng" strike="noStrike" cap="none" normalizeH="0" baseline="0" dirty="0" smtClean="0">
                <a:ln>
                  <a:noFill/>
                </a:ln>
                <a:solidFill>
                  <a:srgbClr val="333333"/>
                </a:solidFill>
                <a:effectLst/>
                <a:latin typeface="+mj-lt"/>
                <a:ea typeface="Cambria" pitchFamily="18" charset="0"/>
                <a:cs typeface="Times New Roman" pitchFamily="18" charset="0"/>
              </a:rPr>
              <a:t>Impulso competitivo, medida 01 (08)</a:t>
            </a:r>
            <a:endParaRPr kumimoji="0" lang="es-CL" sz="2400" b="0" i="0" u="sng" strike="noStrike" cap="none" normalizeH="0" baseline="0" dirty="0" smtClean="0">
              <a:ln>
                <a:noFill/>
              </a:ln>
              <a:solidFill>
                <a:schemeClr val="tx1"/>
              </a:solidFill>
              <a:effectLst/>
              <a:latin typeface="+mj-l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CL" sz="2400" b="1" i="0" u="sng" strike="noStrike" cap="none" normalizeH="0" baseline="0" dirty="0" smtClean="0">
                <a:ln>
                  <a:noFill/>
                </a:ln>
                <a:solidFill>
                  <a:srgbClr val="333333"/>
                </a:solidFill>
                <a:effectLst/>
                <a:latin typeface="+mj-lt"/>
                <a:ea typeface="Cambria" pitchFamily="18" charset="0"/>
                <a:cs typeface="Times New Roman" pitchFamily="18" charset="0"/>
              </a:rPr>
              <a:t>Mataderos existentes por región:</a:t>
            </a:r>
            <a:endParaRPr kumimoji="0" lang="es-CL" sz="2400" b="0" i="0" u="sng"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sz="1800" b="0" i="0" u="sng" strike="noStrike" cap="none" normalizeH="0" baseline="0" dirty="0" smtClean="0">
              <a:ln>
                <a:noFill/>
              </a:ln>
              <a:solidFill>
                <a:schemeClr val="tx1"/>
              </a:solidFill>
              <a:effectLst/>
              <a:latin typeface="Arial" pitchFamily="34" charset="0"/>
              <a:cs typeface="Arial" pitchFamily="34" charset="0"/>
            </a:endParaRPr>
          </a:p>
        </p:txBody>
      </p:sp>
      <p:sp>
        <p:nvSpPr>
          <p:cNvPr id="6" name="5 Rectángulo"/>
          <p:cNvSpPr/>
          <p:nvPr/>
        </p:nvSpPr>
        <p:spPr>
          <a:xfrm>
            <a:off x="541776" y="6197058"/>
            <a:ext cx="7704856" cy="646331"/>
          </a:xfrm>
          <a:prstGeom prst="rect">
            <a:avLst/>
          </a:prstGeom>
        </p:spPr>
        <p:txBody>
          <a:bodyPr wrap="square">
            <a:spAutoFit/>
          </a:bodyPr>
          <a:lstStyle/>
          <a:p>
            <a:pPr algn="just"/>
            <a:r>
              <a:rPr lang="es-ES" dirty="0"/>
              <a:t>La situación de Fiscalización en el período 2010-2011, se han cursado 99 Actas de Denuncia y Citación. </a:t>
            </a:r>
          </a:p>
        </p:txBody>
      </p:sp>
    </p:spTree>
    <p:extLst>
      <p:ext uri="{BB962C8B-B14F-4D97-AF65-F5344CB8AC3E}">
        <p14:creationId xmlns:p14="http://schemas.microsoft.com/office/powerpoint/2010/main" val="2471802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456213507"/>
              </p:ext>
            </p:extLst>
          </p:nvPr>
        </p:nvGraphicFramePr>
        <p:xfrm>
          <a:off x="611560" y="832740"/>
          <a:ext cx="7776863" cy="4084542"/>
        </p:xfrm>
        <a:graphic>
          <a:graphicData uri="http://schemas.openxmlformats.org/drawingml/2006/table">
            <a:tbl>
              <a:tblPr firstRow="1" firstCol="1" lastRow="1" lastCol="1" bandRow="1" bandCol="1">
                <a:tableStyleId>{5C22544A-7EE6-4342-B048-85BDC9FD1C3A}</a:tableStyleId>
              </a:tblPr>
              <a:tblGrid>
                <a:gridCol w="3500199"/>
                <a:gridCol w="1523267"/>
                <a:gridCol w="2023171"/>
                <a:gridCol w="730226"/>
              </a:tblGrid>
              <a:tr h="281693">
                <a:tc>
                  <a:txBody>
                    <a:bodyPr/>
                    <a:lstStyle/>
                    <a:p>
                      <a:pPr algn="just">
                        <a:spcAft>
                          <a:spcPts val="0"/>
                        </a:spcAft>
                      </a:pPr>
                      <a:r>
                        <a:rPr lang="es-CL" sz="1000" dirty="0">
                          <a:effectLst/>
                        </a:rPr>
                        <a:t>REGION</a:t>
                      </a:r>
                      <a:endParaRPr lang="es-CL" sz="1200" dirty="0">
                        <a:effectLst/>
                        <a:latin typeface="Cambria"/>
                        <a:ea typeface="Cambria"/>
                        <a:cs typeface="Times New Roman"/>
                      </a:endParaRPr>
                    </a:p>
                  </a:txBody>
                  <a:tcPr marL="68580" marR="68580" marT="0" marB="0"/>
                </a:tc>
                <a:tc>
                  <a:txBody>
                    <a:bodyPr/>
                    <a:lstStyle/>
                    <a:p>
                      <a:pPr algn="ctr">
                        <a:spcAft>
                          <a:spcPts val="0"/>
                        </a:spcAft>
                      </a:pPr>
                      <a:r>
                        <a:rPr lang="es-CL" sz="1000">
                          <a:effectLst/>
                        </a:rPr>
                        <a:t>Exportación</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Consumo Nacional</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TOTAL</a:t>
                      </a:r>
                      <a:endParaRPr lang="es-CL" sz="1200">
                        <a:effectLst/>
                        <a:latin typeface="Cambria"/>
                        <a:ea typeface="Cambria"/>
                        <a:cs typeface="Times New Roman"/>
                      </a:endParaRPr>
                    </a:p>
                  </a:txBody>
                  <a:tcPr marL="68580" marR="68580" marT="0" marB="0"/>
                </a:tc>
              </a:tr>
              <a:tr h="328641">
                <a:tc>
                  <a:txBody>
                    <a:bodyPr/>
                    <a:lstStyle/>
                    <a:p>
                      <a:pPr algn="just">
                        <a:spcAft>
                          <a:spcPts val="0"/>
                        </a:spcAft>
                      </a:pPr>
                      <a:r>
                        <a:rPr lang="es-CL" sz="1000">
                          <a:effectLst/>
                        </a:rPr>
                        <a:t>METROPOLITANA</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4</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10</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14</a:t>
                      </a:r>
                      <a:endParaRPr lang="es-CL" sz="1200">
                        <a:effectLst/>
                        <a:latin typeface="Cambria"/>
                        <a:ea typeface="Cambria"/>
                        <a:cs typeface="Times New Roman"/>
                      </a:endParaRPr>
                    </a:p>
                  </a:txBody>
                  <a:tcPr marL="68580" marR="68580" marT="0" marB="0"/>
                </a:tc>
              </a:tr>
              <a:tr h="344291">
                <a:tc>
                  <a:txBody>
                    <a:bodyPr/>
                    <a:lstStyle/>
                    <a:p>
                      <a:pPr algn="just">
                        <a:spcAft>
                          <a:spcPts val="0"/>
                        </a:spcAft>
                      </a:pPr>
                      <a:r>
                        <a:rPr lang="es-CL" sz="1000">
                          <a:effectLst/>
                        </a:rPr>
                        <a:t>LIBERTADOR BERNARDO OHIGGINS</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4</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6</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10</a:t>
                      </a:r>
                      <a:endParaRPr lang="es-CL" sz="1200">
                        <a:effectLst/>
                        <a:latin typeface="Cambria"/>
                        <a:ea typeface="Cambria"/>
                        <a:cs typeface="Times New Roman"/>
                      </a:endParaRPr>
                    </a:p>
                  </a:txBody>
                  <a:tcPr marL="68580" marR="68580" marT="0" marB="0"/>
                </a:tc>
              </a:tr>
              <a:tr h="328641">
                <a:tc>
                  <a:txBody>
                    <a:bodyPr/>
                    <a:lstStyle/>
                    <a:p>
                      <a:pPr algn="just">
                        <a:spcAft>
                          <a:spcPts val="0"/>
                        </a:spcAft>
                      </a:pPr>
                      <a:r>
                        <a:rPr lang="es-CL" sz="1000">
                          <a:effectLst/>
                        </a:rPr>
                        <a:t>BIO BIO</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2</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8</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10</a:t>
                      </a:r>
                      <a:endParaRPr lang="es-CL" sz="1200">
                        <a:effectLst/>
                        <a:latin typeface="Cambria"/>
                        <a:ea typeface="Cambria"/>
                        <a:cs typeface="Times New Roman"/>
                      </a:endParaRPr>
                    </a:p>
                  </a:txBody>
                  <a:tcPr marL="68580" marR="68580" marT="0" marB="0"/>
                </a:tc>
              </a:tr>
              <a:tr h="328641">
                <a:tc>
                  <a:txBody>
                    <a:bodyPr/>
                    <a:lstStyle/>
                    <a:p>
                      <a:pPr algn="just">
                        <a:spcAft>
                          <a:spcPts val="0"/>
                        </a:spcAft>
                      </a:pPr>
                      <a:r>
                        <a:rPr lang="es-CL" sz="1000">
                          <a:effectLst/>
                        </a:rPr>
                        <a:t>COQUIMBO</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0</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3</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3</a:t>
                      </a:r>
                      <a:endParaRPr lang="es-CL" sz="1200">
                        <a:effectLst/>
                        <a:latin typeface="Cambria"/>
                        <a:ea typeface="Cambria"/>
                        <a:cs typeface="Times New Roman"/>
                      </a:endParaRPr>
                    </a:p>
                  </a:txBody>
                  <a:tcPr marL="68580" marR="68580" marT="0" marB="0"/>
                </a:tc>
              </a:tr>
              <a:tr h="344291">
                <a:tc>
                  <a:txBody>
                    <a:bodyPr/>
                    <a:lstStyle/>
                    <a:p>
                      <a:pPr algn="just">
                        <a:spcAft>
                          <a:spcPts val="0"/>
                        </a:spcAft>
                      </a:pPr>
                      <a:r>
                        <a:rPr lang="es-CL" sz="1000">
                          <a:effectLst/>
                        </a:rPr>
                        <a:t>MAGALLANES</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4</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2</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6</a:t>
                      </a:r>
                      <a:endParaRPr lang="es-CL" sz="1200">
                        <a:effectLst/>
                        <a:latin typeface="Cambria"/>
                        <a:ea typeface="Cambria"/>
                        <a:cs typeface="Times New Roman"/>
                      </a:endParaRPr>
                    </a:p>
                  </a:txBody>
                  <a:tcPr marL="68580" marR="68580" marT="0" marB="0"/>
                </a:tc>
              </a:tr>
              <a:tr h="266043">
                <a:tc>
                  <a:txBody>
                    <a:bodyPr/>
                    <a:lstStyle/>
                    <a:p>
                      <a:pPr algn="just">
                        <a:spcAft>
                          <a:spcPts val="0"/>
                        </a:spcAft>
                      </a:pPr>
                      <a:r>
                        <a:rPr lang="es-CL" sz="1000">
                          <a:effectLst/>
                        </a:rPr>
                        <a:t>AYSEN </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0</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2</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2</a:t>
                      </a:r>
                      <a:endParaRPr lang="es-CL" sz="1200">
                        <a:effectLst/>
                        <a:latin typeface="Cambria"/>
                        <a:ea typeface="Cambria"/>
                        <a:cs typeface="Times New Roman"/>
                      </a:endParaRPr>
                    </a:p>
                  </a:txBody>
                  <a:tcPr marL="68580" marR="68580" marT="0" marB="0"/>
                </a:tc>
              </a:tr>
              <a:tr h="266043">
                <a:tc>
                  <a:txBody>
                    <a:bodyPr/>
                    <a:lstStyle/>
                    <a:p>
                      <a:pPr algn="just">
                        <a:spcAft>
                          <a:spcPts val="0"/>
                        </a:spcAft>
                      </a:pPr>
                      <a:r>
                        <a:rPr lang="es-CL" sz="1000">
                          <a:effectLst/>
                        </a:rPr>
                        <a:t>MAULE</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1</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4</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5</a:t>
                      </a:r>
                      <a:endParaRPr lang="es-CL" sz="1200">
                        <a:effectLst/>
                        <a:latin typeface="Cambria"/>
                        <a:ea typeface="Cambria"/>
                        <a:cs typeface="Times New Roman"/>
                      </a:endParaRPr>
                    </a:p>
                  </a:txBody>
                  <a:tcPr marL="68580" marR="68580" marT="0" marB="0"/>
                </a:tc>
              </a:tr>
              <a:tr h="266043">
                <a:tc>
                  <a:txBody>
                    <a:bodyPr/>
                    <a:lstStyle/>
                    <a:p>
                      <a:pPr algn="just">
                        <a:spcAft>
                          <a:spcPts val="0"/>
                        </a:spcAft>
                      </a:pPr>
                      <a:r>
                        <a:rPr lang="es-CL" sz="1000">
                          <a:effectLst/>
                        </a:rPr>
                        <a:t>ARAUCANIA</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1</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4</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5</a:t>
                      </a:r>
                      <a:endParaRPr lang="es-CL" sz="1200">
                        <a:effectLst/>
                        <a:latin typeface="Cambria"/>
                        <a:ea typeface="Cambria"/>
                        <a:cs typeface="Times New Roman"/>
                      </a:endParaRPr>
                    </a:p>
                  </a:txBody>
                  <a:tcPr marL="68580" marR="68580" marT="0" marB="0"/>
                </a:tc>
              </a:tr>
              <a:tr h="266043">
                <a:tc>
                  <a:txBody>
                    <a:bodyPr/>
                    <a:lstStyle/>
                    <a:p>
                      <a:pPr algn="just">
                        <a:spcAft>
                          <a:spcPts val="0"/>
                        </a:spcAft>
                      </a:pPr>
                      <a:r>
                        <a:rPr lang="es-CL" sz="1000">
                          <a:effectLst/>
                        </a:rPr>
                        <a:t>VALPARAISO</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1</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3</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4</a:t>
                      </a:r>
                      <a:endParaRPr lang="es-CL" sz="1200">
                        <a:effectLst/>
                        <a:latin typeface="Cambria"/>
                        <a:ea typeface="Cambria"/>
                        <a:cs typeface="Times New Roman"/>
                      </a:endParaRPr>
                    </a:p>
                  </a:txBody>
                  <a:tcPr marL="68580" marR="68580" marT="0" marB="0"/>
                </a:tc>
              </a:tr>
              <a:tr h="266043">
                <a:tc>
                  <a:txBody>
                    <a:bodyPr/>
                    <a:lstStyle/>
                    <a:p>
                      <a:pPr algn="just">
                        <a:spcAft>
                          <a:spcPts val="0"/>
                        </a:spcAft>
                      </a:pPr>
                      <a:r>
                        <a:rPr lang="es-CL" sz="1000">
                          <a:effectLst/>
                        </a:rPr>
                        <a:t>LOS LAGOS</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2</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1</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3</a:t>
                      </a:r>
                      <a:endParaRPr lang="es-CL" sz="1200">
                        <a:effectLst/>
                        <a:latin typeface="Cambria"/>
                        <a:ea typeface="Cambria"/>
                        <a:cs typeface="Times New Roman"/>
                      </a:endParaRPr>
                    </a:p>
                  </a:txBody>
                  <a:tcPr marL="68580" marR="68580" marT="0" marB="0"/>
                </a:tc>
              </a:tr>
              <a:tr h="266043">
                <a:tc>
                  <a:txBody>
                    <a:bodyPr/>
                    <a:lstStyle/>
                    <a:p>
                      <a:pPr algn="just">
                        <a:spcAft>
                          <a:spcPts val="0"/>
                        </a:spcAft>
                      </a:pPr>
                      <a:r>
                        <a:rPr lang="es-CL" sz="1000">
                          <a:effectLst/>
                        </a:rPr>
                        <a:t>LOS RIOS</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1</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1</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2</a:t>
                      </a:r>
                      <a:endParaRPr lang="es-CL" sz="1200">
                        <a:effectLst/>
                        <a:latin typeface="Cambria"/>
                        <a:ea typeface="Cambria"/>
                        <a:cs typeface="Times New Roman"/>
                      </a:endParaRPr>
                    </a:p>
                  </a:txBody>
                  <a:tcPr marL="68580" marR="68580" marT="0" marB="0"/>
                </a:tc>
              </a:tr>
              <a:tr h="266043">
                <a:tc>
                  <a:txBody>
                    <a:bodyPr/>
                    <a:lstStyle/>
                    <a:p>
                      <a:pPr algn="just">
                        <a:spcAft>
                          <a:spcPts val="0"/>
                        </a:spcAft>
                      </a:pPr>
                      <a:r>
                        <a:rPr lang="es-CL" sz="1000">
                          <a:effectLst/>
                        </a:rPr>
                        <a:t>ARICA y PARINACOTA</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1</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0</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1</a:t>
                      </a:r>
                      <a:endParaRPr lang="es-CL" sz="1200">
                        <a:effectLst/>
                        <a:latin typeface="Cambria"/>
                        <a:ea typeface="Cambria"/>
                        <a:cs typeface="Times New Roman"/>
                      </a:endParaRPr>
                    </a:p>
                  </a:txBody>
                  <a:tcPr marL="68580" marR="68580" marT="0" marB="0"/>
                </a:tc>
              </a:tr>
              <a:tr h="266043">
                <a:tc>
                  <a:txBody>
                    <a:bodyPr/>
                    <a:lstStyle/>
                    <a:p>
                      <a:pPr>
                        <a:spcAft>
                          <a:spcPts val="0"/>
                        </a:spcAft>
                      </a:pPr>
                      <a:r>
                        <a:rPr lang="es-CL" sz="1000">
                          <a:effectLst/>
                        </a:rPr>
                        <a:t>TOTAL</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21</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a:effectLst/>
                        </a:rPr>
                        <a:t>44</a:t>
                      </a:r>
                      <a:endParaRPr lang="es-CL" sz="1200">
                        <a:effectLst/>
                        <a:latin typeface="Cambria"/>
                        <a:ea typeface="Cambria"/>
                        <a:cs typeface="Times New Roman"/>
                      </a:endParaRPr>
                    </a:p>
                  </a:txBody>
                  <a:tcPr marL="68580" marR="68580" marT="0" marB="0"/>
                </a:tc>
                <a:tc>
                  <a:txBody>
                    <a:bodyPr/>
                    <a:lstStyle/>
                    <a:p>
                      <a:pPr algn="ctr">
                        <a:spcAft>
                          <a:spcPts val="0"/>
                        </a:spcAft>
                      </a:pPr>
                      <a:r>
                        <a:rPr lang="es-CL" sz="1000" dirty="0">
                          <a:effectLst/>
                        </a:rPr>
                        <a:t>65</a:t>
                      </a:r>
                      <a:endParaRPr lang="es-CL" sz="1200" dirty="0">
                        <a:effectLst/>
                        <a:latin typeface="Cambria"/>
                        <a:ea typeface="Cambria"/>
                        <a:cs typeface="Times New Roman"/>
                      </a:endParaRPr>
                    </a:p>
                  </a:txBody>
                  <a:tcPr marL="68580" marR="68580" marT="0" marB="0"/>
                </a:tc>
              </a:tr>
            </a:tbl>
          </a:graphicData>
        </a:graphic>
      </p:graphicFrame>
      <p:sp>
        <p:nvSpPr>
          <p:cNvPr id="5" name="Rectangle 1"/>
          <p:cNvSpPr>
            <a:spLocks noChangeArrowheads="1"/>
          </p:cNvSpPr>
          <p:nvPr/>
        </p:nvSpPr>
        <p:spPr bwMode="auto">
          <a:xfrm>
            <a:off x="1963087" y="1742"/>
            <a:ext cx="543283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CL" sz="2400" b="1" i="0" u="sng" strike="noStrike" cap="none" normalizeH="0" baseline="0" dirty="0" smtClean="0">
                <a:ln>
                  <a:noFill/>
                </a:ln>
                <a:solidFill>
                  <a:srgbClr val="333333"/>
                </a:solidFill>
                <a:effectLst/>
                <a:latin typeface="+mj-lt"/>
                <a:ea typeface="Cambria" pitchFamily="18" charset="0"/>
                <a:cs typeface="Times New Roman" pitchFamily="18" charset="0"/>
              </a:rPr>
              <a:t>Mataderos delegados desde Salud al SAG</a:t>
            </a:r>
            <a:endParaRPr kumimoji="0" lang="es-CL" sz="2400" b="0" i="0" u="sng"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sz="2400" b="0" i="0" u="sng" strike="noStrike" cap="none" normalizeH="0" baseline="0" dirty="0" smtClean="0">
              <a:ln>
                <a:noFill/>
              </a:ln>
              <a:solidFill>
                <a:schemeClr val="tx1"/>
              </a:solidFill>
              <a:effectLst/>
              <a:latin typeface="+mj-lt"/>
              <a:cs typeface="Arial" pitchFamily="34" charset="0"/>
            </a:endParaRPr>
          </a:p>
        </p:txBody>
      </p:sp>
      <p:sp>
        <p:nvSpPr>
          <p:cNvPr id="6" name="5 Rectángulo"/>
          <p:cNvSpPr/>
          <p:nvPr/>
        </p:nvSpPr>
        <p:spPr>
          <a:xfrm>
            <a:off x="251520" y="5157192"/>
            <a:ext cx="8208912" cy="1200329"/>
          </a:xfrm>
          <a:prstGeom prst="rect">
            <a:avLst/>
          </a:prstGeom>
        </p:spPr>
        <p:txBody>
          <a:bodyPr wrap="square">
            <a:spAutoFit/>
          </a:bodyPr>
          <a:lstStyle/>
          <a:p>
            <a:r>
              <a:rPr lang="es-CL" b="1" dirty="0"/>
              <a:t>Centros de </a:t>
            </a:r>
            <a:r>
              <a:rPr lang="es-CL" b="1" dirty="0" err="1"/>
              <a:t>faenamiento</a:t>
            </a:r>
            <a:r>
              <a:rPr lang="es-CL" b="1" dirty="0"/>
              <a:t> de autoconsumo (CFA</a:t>
            </a:r>
            <a:r>
              <a:rPr lang="es-CL" b="1" dirty="0" smtClean="0"/>
              <a:t>):</a:t>
            </a:r>
            <a:r>
              <a:rPr lang="es-CL" b="1" dirty="0"/>
              <a:t> </a:t>
            </a:r>
            <a:endParaRPr lang="es-CL" dirty="0"/>
          </a:p>
          <a:p>
            <a:r>
              <a:rPr lang="es-CL" dirty="0"/>
              <a:t>Existe un total de 42 CFA en el país, de los cuales 11 han sido delegados desde </a:t>
            </a:r>
            <a:r>
              <a:rPr lang="es-CL" dirty="0" smtClean="0"/>
              <a:t>Salud </a:t>
            </a:r>
            <a:r>
              <a:rPr lang="es-CL" dirty="0"/>
              <a:t>al SAG. Esta proyectado que durante el año 2012, pasen los 31 restantes. </a:t>
            </a:r>
            <a:endParaRPr lang="es-CL" dirty="0" smtClean="0"/>
          </a:p>
          <a:p>
            <a:endParaRPr lang="es-CL" dirty="0"/>
          </a:p>
        </p:txBody>
      </p:sp>
    </p:spTree>
    <p:extLst>
      <p:ext uri="{BB962C8B-B14F-4D97-AF65-F5344CB8AC3E}">
        <p14:creationId xmlns:p14="http://schemas.microsoft.com/office/powerpoint/2010/main" val="38262895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endParaRPr lang="es-CL"/>
          </a:p>
        </p:txBody>
      </p:sp>
      <p:graphicFrame>
        <p:nvGraphicFramePr>
          <p:cNvPr id="4" name="3 Tabla"/>
          <p:cNvGraphicFramePr>
            <a:graphicFrameLocks noGrp="1"/>
          </p:cNvGraphicFramePr>
          <p:nvPr>
            <p:extLst>
              <p:ext uri="{D42A27DB-BD31-4B8C-83A1-F6EECF244321}">
                <p14:modId xmlns:p14="http://schemas.microsoft.com/office/powerpoint/2010/main" val="3321711617"/>
              </p:ext>
            </p:extLst>
          </p:nvPr>
        </p:nvGraphicFramePr>
        <p:xfrm>
          <a:off x="323529" y="620687"/>
          <a:ext cx="8568952" cy="5688632"/>
        </p:xfrm>
        <a:graphic>
          <a:graphicData uri="http://schemas.openxmlformats.org/drawingml/2006/table">
            <a:tbl>
              <a:tblPr firstRow="1" bandRow="1">
                <a:tableStyleId>{5C22544A-7EE6-4342-B048-85BDC9FD1C3A}</a:tableStyleId>
              </a:tblPr>
              <a:tblGrid>
                <a:gridCol w="450998"/>
                <a:gridCol w="2179821"/>
                <a:gridCol w="2254987"/>
                <a:gridCol w="1803991"/>
                <a:gridCol w="1879155"/>
              </a:tblGrid>
              <a:tr h="494584">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1582672">
                <a:tc rowSpan="3">
                  <a:txBody>
                    <a:bodyPr/>
                    <a:lstStyle/>
                    <a:p>
                      <a:pPr algn="ctr"/>
                      <a:r>
                        <a:rPr lang="es-CL" sz="1600" b="1" dirty="0" smtClean="0"/>
                        <a:t>N°</a:t>
                      </a:r>
                      <a:r>
                        <a:rPr lang="es-CL" sz="1600" b="1" baseline="0" dirty="0" smtClean="0"/>
                        <a:t> 4 Plaguicidas e Insumos (N°6)</a:t>
                      </a:r>
                      <a:endParaRPr lang="es-CL" sz="1600" b="1" dirty="0"/>
                    </a:p>
                  </a:txBody>
                  <a:tcPr vert="vert270"/>
                </a:tc>
                <a:tc>
                  <a:txBody>
                    <a:bodyPr/>
                    <a:lstStyle/>
                    <a:p>
                      <a:pPr algn="ctr"/>
                      <a:r>
                        <a:rPr lang="es-CL" sz="1600" dirty="0" smtClean="0"/>
                        <a:t>Propuesta de modificación de la Resolución</a:t>
                      </a:r>
                      <a:r>
                        <a:rPr lang="es-CL" sz="1600" baseline="0" dirty="0" smtClean="0"/>
                        <a:t> N° 3670, </a:t>
                      </a:r>
                      <a:endParaRPr lang="es-CL" sz="1600" dirty="0"/>
                    </a:p>
                  </a:txBody>
                  <a:tcPr/>
                </a:tc>
                <a:tc>
                  <a:txBody>
                    <a:bodyPr/>
                    <a:lstStyle/>
                    <a:p>
                      <a:pPr algn="ctr"/>
                      <a:r>
                        <a:rPr lang="es-CL" sz="1600" dirty="0" smtClean="0"/>
                        <a:t>Resolución</a:t>
                      </a:r>
                      <a:r>
                        <a:rPr lang="es-CL" sz="1600" baseline="0" dirty="0" smtClean="0"/>
                        <a:t> 5551, que modifica la Resolución 3670.</a:t>
                      </a:r>
                      <a:endParaRPr lang="es-CL" sz="1600" dirty="0"/>
                    </a:p>
                  </a:txBody>
                  <a:tcPr/>
                </a:tc>
                <a:tc>
                  <a:txBody>
                    <a:bodyPr/>
                    <a:lstStyle/>
                    <a:p>
                      <a:pPr algn="ctr"/>
                      <a:r>
                        <a:rPr lang="es-CL" sz="1600" dirty="0" smtClean="0"/>
                        <a:t>Septiembre</a:t>
                      </a:r>
                      <a:r>
                        <a:rPr lang="es-CL" sz="1600" baseline="0" dirty="0" smtClean="0"/>
                        <a:t> de 2011</a:t>
                      </a:r>
                      <a:endParaRPr lang="es-CL" sz="1600" dirty="0"/>
                    </a:p>
                  </a:txBody>
                  <a:tcPr/>
                </a:tc>
                <a:tc>
                  <a:txBody>
                    <a:bodyPr/>
                    <a:lstStyle/>
                    <a:p>
                      <a:pPr algn="ctr"/>
                      <a:r>
                        <a:rPr lang="es-CL" sz="1600" dirty="0" smtClean="0"/>
                        <a:t>Realizado</a:t>
                      </a:r>
                      <a:r>
                        <a:rPr lang="es-CL" sz="1600" baseline="0" dirty="0" smtClean="0"/>
                        <a:t> </a:t>
                      </a:r>
                      <a:endParaRPr lang="es-CL" sz="1600" dirty="0"/>
                    </a:p>
                  </a:txBody>
                  <a:tcPr/>
                </a:tc>
              </a:tr>
              <a:tr h="1681590">
                <a:tc vMerge="1">
                  <a:txBody>
                    <a:bodyPr/>
                    <a:lstStyle/>
                    <a:p>
                      <a:pPr algn="ctr"/>
                      <a:endParaRPr lang="es-CL" sz="1600" dirty="0"/>
                    </a:p>
                  </a:txBody>
                  <a:tcPr/>
                </a:tc>
                <a:tc>
                  <a:txBody>
                    <a:bodyPr/>
                    <a:lstStyle/>
                    <a:p>
                      <a:pPr algn="ctr"/>
                      <a:r>
                        <a:rPr lang="es-CL" sz="1600" dirty="0" smtClean="0"/>
                        <a:t>Sistema de Equivalencias</a:t>
                      </a:r>
                      <a:endParaRPr lang="es-CL" sz="1600" dirty="0"/>
                    </a:p>
                  </a:txBody>
                  <a:tcPr/>
                </a:tc>
                <a:tc>
                  <a:txBody>
                    <a:bodyPr/>
                    <a:lstStyle/>
                    <a:p>
                      <a:pPr algn="just"/>
                      <a:r>
                        <a:rPr lang="es-CL" sz="1600" dirty="0" smtClean="0"/>
                        <a:t>Se debe presentar un cronograma de desarrollo.</a:t>
                      </a:r>
                      <a:endParaRPr lang="es-CL" sz="1600" dirty="0"/>
                    </a:p>
                  </a:txBody>
                  <a:tcPr/>
                </a:tc>
                <a:tc>
                  <a:txBody>
                    <a:bodyPr/>
                    <a:lstStyle/>
                    <a:p>
                      <a:pPr algn="ctr"/>
                      <a:r>
                        <a:rPr lang="es-CL" sz="1600" dirty="0" smtClean="0"/>
                        <a:t>4ta reunión el 10/11/2011</a:t>
                      </a:r>
                      <a:endParaRPr lang="es-CL" sz="1600" dirty="0"/>
                    </a:p>
                  </a:txBody>
                  <a:tcPr/>
                </a:tc>
                <a:tc>
                  <a:txBody>
                    <a:bodyPr/>
                    <a:lstStyle/>
                    <a:p>
                      <a:pPr algn="ctr"/>
                      <a:endParaRPr lang="es-CL" sz="1600" dirty="0"/>
                    </a:p>
                  </a:txBody>
                  <a:tcPr/>
                </a:tc>
              </a:tr>
              <a:tr h="1929786">
                <a:tc vMerge="1">
                  <a:txBody>
                    <a:bodyPr/>
                    <a:lstStyle/>
                    <a:p>
                      <a:pPr algn="ctr"/>
                      <a:endParaRPr lang="es-CL" sz="1600" dirty="0"/>
                    </a:p>
                  </a:txBody>
                  <a:tcPr/>
                </a:tc>
                <a:tc>
                  <a:txBody>
                    <a:bodyPr/>
                    <a:lstStyle/>
                    <a:p>
                      <a:pPr algn="ctr"/>
                      <a:r>
                        <a:rPr lang="es-CL" sz="1600" dirty="0" smtClean="0"/>
                        <a:t>Aclarar si la importación de productos por marca registrada en el país, efectivamente es objeto de fiscalización por parte del SAG</a:t>
                      </a:r>
                      <a:endParaRPr lang="es-CL" sz="1600" dirty="0"/>
                    </a:p>
                  </a:txBody>
                  <a:tcPr/>
                </a:tc>
                <a:tc>
                  <a:txBody>
                    <a:bodyPr/>
                    <a:lstStyle/>
                    <a:p>
                      <a:pPr algn="ctr"/>
                      <a:r>
                        <a:rPr lang="es-CL" sz="1600" dirty="0" smtClean="0"/>
                        <a:t>En consulta en Jurídica</a:t>
                      </a:r>
                      <a:endParaRPr lang="es-CL" sz="1600" dirty="0"/>
                    </a:p>
                  </a:txBody>
                  <a:tcPr/>
                </a:tc>
                <a:tc>
                  <a:txBody>
                    <a:bodyPr/>
                    <a:lstStyle/>
                    <a:p>
                      <a:pPr algn="ctr"/>
                      <a:r>
                        <a:rPr lang="es-CL" sz="1600" dirty="0" smtClean="0"/>
                        <a:t>4ta reunión</a:t>
                      </a:r>
                      <a:r>
                        <a:rPr lang="es-CL" sz="1600" baseline="0" dirty="0" smtClean="0"/>
                        <a:t> </a:t>
                      </a:r>
                      <a:endParaRPr lang="es-CL" sz="1600" dirty="0"/>
                    </a:p>
                  </a:txBody>
                  <a:tcPr/>
                </a:tc>
                <a:tc>
                  <a:txBody>
                    <a:bodyPr/>
                    <a:lstStyle/>
                    <a:p>
                      <a:pPr algn="ctr"/>
                      <a:endParaRPr lang="es-CL" sz="1600" dirty="0"/>
                    </a:p>
                  </a:txBody>
                  <a:tcPr/>
                </a:tc>
              </a:tr>
            </a:tbl>
          </a:graphicData>
        </a:graphic>
      </p:graphicFrame>
    </p:spTree>
    <p:extLst>
      <p:ext uri="{BB962C8B-B14F-4D97-AF65-F5344CB8AC3E}">
        <p14:creationId xmlns:p14="http://schemas.microsoft.com/office/powerpoint/2010/main" val="41501690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7"/>
          <p:cNvSpPr>
            <a:spLocks/>
          </p:cNvSpPr>
          <p:nvPr/>
        </p:nvSpPr>
        <p:spPr bwMode="auto">
          <a:xfrm>
            <a:off x="750888" y="238125"/>
            <a:ext cx="7488237"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s-CL" sz="2400" b="1" dirty="0" smtClean="0">
                <a:latin typeface="Verdana" pitchFamily="34" charset="0"/>
              </a:rPr>
              <a:t>Plaguicidas</a:t>
            </a:r>
            <a:endParaRPr lang="es-ES_tradnl" sz="2400" b="1" dirty="0">
              <a:latin typeface="Verdana" pitchFamily="34" charset="0"/>
            </a:endParaRPr>
          </a:p>
        </p:txBody>
      </p:sp>
      <p:pic>
        <p:nvPicPr>
          <p:cNvPr id="58371" name="1 Image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84888" y="5734050"/>
            <a:ext cx="2206625"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8452" name="Group 84"/>
          <p:cNvGraphicFramePr>
            <a:graphicFrameLocks noGrp="1"/>
          </p:cNvGraphicFramePr>
          <p:nvPr>
            <p:extLst>
              <p:ext uri="{D42A27DB-BD31-4B8C-83A1-F6EECF244321}">
                <p14:modId xmlns:p14="http://schemas.microsoft.com/office/powerpoint/2010/main" val="3910054234"/>
              </p:ext>
            </p:extLst>
          </p:nvPr>
        </p:nvGraphicFramePr>
        <p:xfrm>
          <a:off x="354806" y="1988840"/>
          <a:ext cx="8280400" cy="2303586"/>
        </p:xfrm>
        <a:graphic>
          <a:graphicData uri="http://schemas.openxmlformats.org/drawingml/2006/table">
            <a:tbl>
              <a:tblPr/>
              <a:tblGrid>
                <a:gridCol w="4506912"/>
                <a:gridCol w="3773488"/>
              </a:tblGrid>
              <a:tr h="412198">
                <a:tc>
                  <a:txBody>
                    <a:bodyPr/>
                    <a:lstStyle/>
                    <a:p>
                      <a:pPr marL="342900" marR="0" lvl="0" indent="-342900" algn="ctr" defTabSz="457200" rtl="0" eaLnBrk="1" fontAlgn="b" latinLnBrk="0" hangingPunct="1">
                        <a:lnSpc>
                          <a:spcPct val="100000"/>
                        </a:lnSpc>
                        <a:spcBef>
                          <a:spcPct val="0"/>
                        </a:spcBef>
                        <a:spcAft>
                          <a:spcPct val="0"/>
                        </a:spcAft>
                        <a:buClrTx/>
                        <a:buSzTx/>
                        <a:buFontTx/>
                        <a:buNone/>
                        <a:tabLst/>
                      </a:pPr>
                      <a:r>
                        <a:rPr kumimoji="0" lang="es-CL" sz="1400" b="1" i="0" u="none" strike="noStrike" cap="none" normalizeH="0" baseline="0" dirty="0" smtClean="0">
                          <a:ln>
                            <a:noFill/>
                          </a:ln>
                          <a:solidFill>
                            <a:srgbClr val="FFFFFF"/>
                          </a:solidFill>
                          <a:effectLst/>
                          <a:latin typeface="Verdana" pitchFamily="34" charset="0"/>
                          <a:ea typeface="ヒラギノ角ゴ Pro W3"/>
                          <a:cs typeface="ヒラギノ角ゴ Pro W3"/>
                        </a:rPr>
                        <a:t>Compromisos</a:t>
                      </a:r>
                      <a:endParaRPr kumimoji="0" lang="es-CL" sz="1400" b="0" i="0" u="none" strike="noStrike" cap="none" normalizeH="0" baseline="0" dirty="0" smtClean="0">
                        <a:ln>
                          <a:noFill/>
                        </a:ln>
                        <a:solidFill>
                          <a:schemeClr val="tx1"/>
                        </a:solidFill>
                        <a:effectLst/>
                        <a:latin typeface="Verdana" pitchFamily="34" charset="0"/>
                        <a:ea typeface="ヒラギノ角ゴ Pro W3"/>
                        <a:cs typeface="ヒラギノ角ゴ Pro W3"/>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66CC"/>
                    </a:solidFill>
                  </a:tcPr>
                </a:tc>
                <a:tc>
                  <a:txBody>
                    <a:bodyPr/>
                    <a:lstStyle/>
                    <a:p>
                      <a:pPr marL="342900" marR="0" lvl="0" indent="-342900" algn="ctr" defTabSz="457200" rtl="0" eaLnBrk="1" fontAlgn="b" latinLnBrk="0" hangingPunct="1">
                        <a:lnSpc>
                          <a:spcPct val="100000"/>
                        </a:lnSpc>
                        <a:spcBef>
                          <a:spcPct val="0"/>
                        </a:spcBef>
                        <a:spcAft>
                          <a:spcPct val="0"/>
                        </a:spcAft>
                        <a:buClrTx/>
                        <a:buSzTx/>
                        <a:buFontTx/>
                        <a:buNone/>
                        <a:tabLst/>
                      </a:pPr>
                      <a:r>
                        <a:rPr kumimoji="0" lang="es-CL" sz="1400" b="1" i="0" u="none" strike="noStrike" cap="none" normalizeH="0" baseline="0" smtClean="0">
                          <a:ln>
                            <a:noFill/>
                          </a:ln>
                          <a:solidFill>
                            <a:srgbClr val="FFFFFF"/>
                          </a:solidFill>
                          <a:effectLst/>
                          <a:latin typeface="Verdana" pitchFamily="34" charset="0"/>
                          <a:ea typeface="ヒラギノ角ゴ Pro W3"/>
                          <a:cs typeface="ヒラギノ角ゴ Pro W3"/>
                        </a:rPr>
                        <a:t>Avances</a:t>
                      </a:r>
                      <a:endParaRPr kumimoji="0" lang="es-CL" sz="1400" b="0" i="0" u="none" strike="noStrike" cap="none" normalizeH="0" baseline="0" smtClean="0">
                        <a:ln>
                          <a:noFill/>
                        </a:ln>
                        <a:solidFill>
                          <a:schemeClr val="tx1"/>
                        </a:solidFill>
                        <a:effectLst/>
                        <a:latin typeface="Verdana" pitchFamily="34" charset="0"/>
                        <a:ea typeface="ヒラギノ角ゴ Pro W3"/>
                        <a:cs typeface="ヒラギノ角ゴ Pro W3"/>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66CC"/>
                    </a:solidFill>
                  </a:tcPr>
                </a:tc>
              </a:tr>
              <a:tr h="1891388">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s-CL" sz="1400" b="0" i="0" u="none" strike="noStrike" cap="none" normalizeH="0" baseline="0" smtClean="0">
                          <a:ln>
                            <a:noFill/>
                          </a:ln>
                          <a:solidFill>
                            <a:schemeClr val="tx1"/>
                          </a:solidFill>
                          <a:effectLst/>
                          <a:latin typeface="Verdana" pitchFamily="34" charset="0"/>
                          <a:ea typeface="ヒラギノ角ゴ Pro W3"/>
                          <a:cs typeface="ヒラギノ角ゴ Pro W3"/>
                        </a:rPr>
                        <a:t>Requerimientos Técnicos para implementación de Sistema de Evaluación por Equivalencia  (capacitación profesionales SAG, implementación de laboratorios, generación de patrones de Equivalencia, generación de base de datos, otros).                                      </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ctr" latinLnBrk="0" hangingPunct="1">
                        <a:lnSpc>
                          <a:spcPct val="100000"/>
                        </a:lnSpc>
                        <a:spcBef>
                          <a:spcPct val="0"/>
                        </a:spcBef>
                        <a:spcAft>
                          <a:spcPct val="0"/>
                        </a:spcAft>
                        <a:buClrTx/>
                        <a:buSzTx/>
                        <a:buFontTx/>
                        <a:buNone/>
                        <a:tabLst/>
                      </a:pPr>
                      <a:r>
                        <a:rPr kumimoji="0" lang="es-CL" sz="1400" b="0" i="0" u="none" strike="noStrike" cap="none" normalizeH="0" baseline="0" dirty="0" smtClean="0">
                          <a:ln>
                            <a:noFill/>
                          </a:ln>
                          <a:solidFill>
                            <a:schemeClr val="tx1"/>
                          </a:solidFill>
                          <a:effectLst/>
                          <a:latin typeface="Verdana" pitchFamily="34" charset="0"/>
                          <a:ea typeface="ヒラギノ角ゴ Pro W3"/>
                          <a:cs typeface="ヒラギノ角ゴ Pro W3"/>
                        </a:rPr>
                        <a:t>A continuación se presenta Carta Gantt                                                                           </a:t>
                      </a:r>
                      <a:br>
                        <a:rPr kumimoji="0" lang="es-CL" sz="1400" b="0" i="0" u="none" strike="noStrike" cap="none" normalizeH="0" baseline="0" dirty="0" smtClean="0">
                          <a:ln>
                            <a:noFill/>
                          </a:ln>
                          <a:solidFill>
                            <a:schemeClr val="tx1"/>
                          </a:solidFill>
                          <a:effectLst/>
                          <a:latin typeface="Verdana" pitchFamily="34" charset="0"/>
                          <a:ea typeface="ヒラギノ角ゴ Pro W3"/>
                          <a:cs typeface="ヒラギノ角ゴ Pro W3"/>
                        </a:rPr>
                      </a:br>
                      <a:endParaRPr kumimoji="0" lang="es-CL" sz="1400" b="0" i="0" u="none" strike="noStrike" cap="none" normalizeH="0" baseline="0" dirty="0" smtClean="0">
                        <a:ln>
                          <a:noFill/>
                        </a:ln>
                        <a:solidFill>
                          <a:schemeClr val="tx1"/>
                        </a:solidFill>
                        <a:effectLst/>
                        <a:latin typeface="Verdana" pitchFamily="34" charset="0"/>
                        <a:ea typeface="ヒラギノ角ゴ Pro W3"/>
                        <a:cs typeface="ヒラギノ角ゴ Pro W3"/>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Tree>
    <p:extLst>
      <p:ext uri="{BB962C8B-B14F-4D97-AF65-F5344CB8AC3E}">
        <p14:creationId xmlns:p14="http://schemas.microsoft.com/office/powerpoint/2010/main" val="292698517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7"/>
          <p:cNvSpPr>
            <a:spLocks/>
          </p:cNvSpPr>
          <p:nvPr/>
        </p:nvSpPr>
        <p:spPr bwMode="auto">
          <a:xfrm>
            <a:off x="750888" y="238125"/>
            <a:ext cx="7488237"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s-CL" sz="2400" b="1" dirty="0">
                <a:latin typeface="Verdana" pitchFamily="34" charset="0"/>
              </a:rPr>
              <a:t>Carta Gantt</a:t>
            </a:r>
            <a:endParaRPr lang="es-ES_tradnl" sz="2400" b="1" dirty="0">
              <a:latin typeface="Verdana" pitchFamily="34" charset="0"/>
            </a:endParaRPr>
          </a:p>
        </p:txBody>
      </p:sp>
      <p:graphicFrame>
        <p:nvGraphicFramePr>
          <p:cNvPr id="77978" name="Group 1178"/>
          <p:cNvGraphicFramePr>
            <a:graphicFrameLocks noGrp="1"/>
          </p:cNvGraphicFramePr>
          <p:nvPr>
            <p:extLst>
              <p:ext uri="{D42A27DB-BD31-4B8C-83A1-F6EECF244321}">
                <p14:modId xmlns:p14="http://schemas.microsoft.com/office/powerpoint/2010/main" val="2167480933"/>
              </p:ext>
            </p:extLst>
          </p:nvPr>
        </p:nvGraphicFramePr>
        <p:xfrm>
          <a:off x="107502" y="692150"/>
          <a:ext cx="9001001" cy="5805489"/>
        </p:xfrm>
        <a:graphic>
          <a:graphicData uri="http://schemas.openxmlformats.org/drawingml/2006/table">
            <a:tbl>
              <a:tblPr/>
              <a:tblGrid>
                <a:gridCol w="3170113"/>
                <a:gridCol w="509339"/>
                <a:gridCol w="437035"/>
                <a:gridCol w="292428"/>
                <a:gridCol w="364733"/>
                <a:gridCol w="437035"/>
                <a:gridCol w="509339"/>
                <a:gridCol w="364733"/>
                <a:gridCol w="364732"/>
                <a:gridCol w="437035"/>
                <a:gridCol w="437035"/>
                <a:gridCol w="364733"/>
                <a:gridCol w="437035"/>
                <a:gridCol w="437035"/>
                <a:gridCol w="438641"/>
              </a:tblGrid>
              <a:tr h="161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Actividades</a:t>
                      </a:r>
                      <a:endParaRPr kumimoji="0" lang="es-E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2010</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s-CL"/>
                    </a:p>
                  </a:txBody>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2011</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s-CL"/>
                    </a:p>
                  </a:txBody>
                  <a:tcPr/>
                </a:tc>
                <a:tc hMerge="1">
                  <a:txBody>
                    <a:bodyPr/>
                    <a:lstStyle/>
                    <a:p>
                      <a:endParaRPr lang="es-CL"/>
                    </a:p>
                  </a:txBody>
                  <a:tcPr/>
                </a:tc>
                <a:tc hMerge="1">
                  <a:txBody>
                    <a:bodyPr/>
                    <a:lstStyle/>
                    <a:p>
                      <a:endParaRPr lang="es-CL"/>
                    </a:p>
                  </a:txBody>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2012</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s-CL"/>
                    </a:p>
                  </a:txBody>
                  <a:tcPr/>
                </a:tc>
                <a:tc hMerge="1">
                  <a:txBody>
                    <a:bodyPr/>
                    <a:lstStyle/>
                    <a:p>
                      <a:endParaRPr lang="es-CL"/>
                    </a:p>
                  </a:txBody>
                  <a:tcPr/>
                </a:tc>
                <a:tc hMerge="1">
                  <a:txBody>
                    <a:bodyPr/>
                    <a:lstStyle/>
                    <a:p>
                      <a:endParaRPr lang="es-CL"/>
                    </a:p>
                  </a:txBody>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2013</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s-CL"/>
                    </a:p>
                  </a:txBody>
                  <a:tcPr/>
                </a:tc>
                <a:tc hMerge="1">
                  <a:txBody>
                    <a:bodyPr/>
                    <a:lstStyle/>
                    <a:p>
                      <a:endParaRPr lang="es-CL"/>
                    </a:p>
                  </a:txBody>
                  <a:tcPr/>
                </a:tc>
                <a:tc hMerge="1">
                  <a:txBody>
                    <a:bodyPr/>
                    <a:lstStyle/>
                    <a:p>
                      <a:endParaRPr lang="es-CL"/>
                    </a:p>
                  </a:txBody>
                  <a:tcPr/>
                </a:tc>
              </a:tr>
              <a:tr h="1619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Trimestre</a:t>
                      </a:r>
                      <a:endParaRPr kumimoji="0" lang="es-ES" sz="1200" b="0" i="0" u="none" strike="noStrike" cap="none" normalizeH="0" baseline="0" smtClean="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III</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IV</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I</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II</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III</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IV</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I</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II</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III</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IV</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I</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II</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III</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IV</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19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Propuesta Resolución</a:t>
                      </a:r>
                      <a:endParaRPr kumimoji="0" lang="es-ES" sz="1200" b="0" i="0" u="none" strike="noStrike" cap="none" normalizeH="0" baseline="0" smtClean="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19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Capacitación Brasil</a:t>
                      </a:r>
                      <a:endParaRPr kumimoji="0" lang="es-ES" sz="1200" b="0" i="0" u="none" strike="noStrike" cap="none" normalizeH="0" baseline="0" smtClean="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5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Capacitación Argentina</a:t>
                      </a:r>
                      <a:endParaRPr kumimoji="0" lang="es-ES" sz="1200" b="0" i="0" u="none" strike="noStrike" cap="none" normalizeH="0" baseline="0" smtClean="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67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Capacitación Asesor  FAO</a:t>
                      </a:r>
                      <a:endParaRPr kumimoji="0" lang="es-ES" sz="1200" b="0" i="0" u="none" strike="noStrike" cap="none" normalizeH="0" baseline="0" smtClean="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6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Capacitación prof. del SPF</a:t>
                      </a:r>
                      <a:endParaRPr kumimoji="0" lang="es-ES" sz="1200" b="0" i="0" u="none" strike="noStrike" cap="none" normalizeH="0" baseline="0" smtClean="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431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Base de datos de impurezas y elaboración software</a:t>
                      </a:r>
                      <a:endParaRPr kumimoji="0" lang="es-ES" sz="1200" b="0" i="0" u="none" strike="noStrike" cap="none" normalizeH="0" baseline="0" smtClean="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Reunión elección 10 moléculas</a:t>
                      </a:r>
                      <a:endParaRPr kumimoji="0" lang="es-ES" sz="1200" b="0" i="0" u="none" strike="noStrike" cap="none" normalizeH="0" baseline="0" smtClean="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3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Taller equivalencia empresas</a:t>
                      </a:r>
                      <a:endParaRPr kumimoji="0" lang="es-ES" sz="1200" b="0" i="0" u="none" strike="noStrike" cap="none" normalizeH="0" baseline="0" smtClean="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5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Elaboración de protocolos y procedimientos</a:t>
                      </a:r>
                      <a:endParaRPr kumimoji="0" lang="es-E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Contratación de 4 prof.</a:t>
                      </a:r>
                      <a:endParaRPr kumimoji="0" lang="es-ES" sz="1200" b="0" i="0" u="none" strike="noStrike" cap="none" normalizeH="0" baseline="0" smtClean="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19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Consulta Pública</a:t>
                      </a:r>
                      <a:endParaRPr kumimoji="0" lang="es-ES" sz="1200" b="0" i="0" u="none" strike="noStrike" cap="none" normalizeH="0" baseline="0" smtClean="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41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Consolidación comentarios de  CP</a:t>
                      </a:r>
                      <a:endParaRPr kumimoji="0" lang="es-ES" sz="1200" b="0" i="0" u="none" strike="noStrike" cap="none" normalizeH="0" baseline="0" smtClean="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38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Resolución Autorización Equivalencia</a:t>
                      </a:r>
                      <a:endParaRPr kumimoji="0" lang="es-ES" sz="1200" b="0" i="0" u="none" strike="noStrike" cap="none" normalizeH="0" baseline="0" smtClean="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968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Generación de patrones de equivalencia</a:t>
                      </a:r>
                      <a:endParaRPr kumimoji="0" lang="es-ES" sz="1200" b="0" i="0" u="none" strike="noStrike" cap="none" normalizeH="0" baseline="0" smtClean="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2397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Capacitación a usuarios</a:t>
                      </a:r>
                      <a:endParaRPr kumimoji="0" lang="es-ES" sz="1200" b="0" i="0" u="none" strike="noStrike" cap="none" normalizeH="0" baseline="0" smtClean="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r>
              <a:tr h="3524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Verdana" pitchFamily="34" charset="0"/>
                          <a:ea typeface="Times New Roman" pitchFamily="18" charset="0"/>
                          <a:cs typeface="Arial" pitchFamily="34" charset="0"/>
                        </a:rPr>
                        <a:t>Entrada en vigencia Resolución</a:t>
                      </a:r>
                      <a:endParaRPr kumimoji="0" lang="es-ES" sz="1200" b="0" i="0" u="none" strike="noStrike" cap="none" normalizeH="0" baseline="0" smtClean="0">
                        <a:ln>
                          <a:noFill/>
                        </a:ln>
                        <a:solidFill>
                          <a:schemeClr val="tx1"/>
                        </a:solidFill>
                        <a:effectLst/>
                        <a:latin typeface="Verdana"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dirty="0" smtClean="0">
                          <a:ln>
                            <a:noFill/>
                          </a:ln>
                          <a:solidFill>
                            <a:schemeClr val="tx1"/>
                          </a:solidFill>
                          <a:effectLst/>
                          <a:latin typeface="Calibri"/>
                          <a:ea typeface="Times New Roman" pitchFamily="18" charset="0"/>
                          <a:cs typeface="Arial" pitchFamily="34" charset="0"/>
                        </a:rPr>
                        <a:t> </a:t>
                      </a:r>
                      <a:endParaRPr kumimoji="0" lang="es-ES" sz="12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50676006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651</TotalTime>
  <Words>1036</Words>
  <Application>Microsoft Office PowerPoint</Application>
  <PresentationFormat>Presentación en pantalla (4:3)</PresentationFormat>
  <Paragraphs>494</Paragraphs>
  <Slides>14</Slides>
  <Notes>4</Notes>
  <HiddenSlides>0</HiddenSlides>
  <MMClips>0</MMClips>
  <ScaleCrop>false</ScaleCrop>
  <HeadingPairs>
    <vt:vector size="6" baseType="variant">
      <vt:variant>
        <vt:lpstr>Tema</vt:lpstr>
      </vt:variant>
      <vt:variant>
        <vt:i4>3</vt:i4>
      </vt:variant>
      <vt:variant>
        <vt:lpstr>Servidores OLE incrustados</vt:lpstr>
      </vt:variant>
      <vt:variant>
        <vt:i4>1</vt:i4>
      </vt:variant>
      <vt:variant>
        <vt:lpstr>Títulos de diapositiva</vt:lpstr>
      </vt:variant>
      <vt:variant>
        <vt:i4>14</vt:i4>
      </vt:variant>
    </vt:vector>
  </HeadingPairs>
  <TitlesOfParts>
    <vt:vector size="18" baseType="lpstr">
      <vt:lpstr>1_Office Theme</vt:lpstr>
      <vt:lpstr>Office Theme</vt:lpstr>
      <vt:lpstr>Tema de Office</vt:lpstr>
      <vt:lpstr>Hoja de cálculo</vt:lpstr>
      <vt:lpstr>Impulso Competitivo Servicio Agrícola y Ganadero</vt:lpstr>
      <vt:lpstr>MESA INOCUIDAD ALIMENTARIA E INSUMOS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Trabajo SAG y Miel contaminadas con OMG </vt:lpstr>
      <vt:lpstr>Presentación de PowerPoint</vt:lpstr>
      <vt:lpstr>Presentación de PowerPoint</vt:lpstr>
      <vt:lpstr>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Nicolas Andrés Guerra Rojas</dc:creator>
  <cp:lastModifiedBy>Nicolas Jose Cristi Le-Fort</cp:lastModifiedBy>
  <cp:revision>31</cp:revision>
  <dcterms:created xsi:type="dcterms:W3CDTF">2011-09-27T13:24:11Z</dcterms:created>
  <dcterms:modified xsi:type="dcterms:W3CDTF">2011-12-02T17:56:27Z</dcterms:modified>
</cp:coreProperties>
</file>