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5" r:id="rId3"/>
    <p:sldId id="266" r:id="rId4"/>
    <p:sldId id="286" r:id="rId5"/>
    <p:sldId id="290" r:id="rId6"/>
    <p:sldId id="291" r:id="rId7"/>
    <p:sldId id="292" r:id="rId8"/>
    <p:sldId id="293" r:id="rId9"/>
    <p:sldId id="294" r:id="rId10"/>
    <p:sldId id="295" r:id="rId11"/>
    <p:sldId id="296" r:id="rId12"/>
    <p:sldId id="297" r:id="rId13"/>
    <p:sldId id="298" r:id="rId14"/>
    <p:sldId id="289"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5" d="100"/>
          <a:sy n="75" d="100"/>
        </p:scale>
        <p:origin x="-36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087A-05DB-4B60-8E2F-79DCD2EA003D}" type="datetimeFigureOut">
              <a:rPr lang="es-CL" smtClean="0"/>
              <a:pPr/>
              <a:t>27-03-2012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DA349-249E-418C-BC3D-5357B97AAFD9}" type="slidenum">
              <a:rPr lang="es-CL" smtClean="0"/>
              <a:pPr/>
              <a:t>‹Nº›</a:t>
            </a:fld>
            <a:endParaRPr lang="es-CL"/>
          </a:p>
        </p:txBody>
      </p:sp>
    </p:spTree>
    <p:extLst>
      <p:ext uri="{BB962C8B-B14F-4D97-AF65-F5344CB8AC3E}">
        <p14:creationId xmlns:p14="http://schemas.microsoft.com/office/powerpoint/2010/main" val="273677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3</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13</a:t>
            </a:fld>
            <a:endParaRPr 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83982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7003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0864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4316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722593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17043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1995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389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8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18142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5227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8644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60755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726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27-03-2012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84136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smtClean="0"/>
              <a:pPr/>
              <a:t>27-03-2012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smtClean="0"/>
              <a:pPr/>
              <a:t>‹Nº›</a:t>
            </a:fld>
            <a:endParaRPr lang="es-CL"/>
          </a:p>
        </p:txBody>
      </p:sp>
    </p:spTree>
    <p:extLst>
      <p:ext uri="{BB962C8B-B14F-4D97-AF65-F5344CB8AC3E}">
        <p14:creationId xmlns:p14="http://schemas.microsoft.com/office/powerpoint/2010/main" val="308657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21577319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Forestal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37041194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357422" y="285728"/>
            <a:ext cx="4684408" cy="6572272"/>
          </a:xfrm>
          <a:prstGeom prst="rect">
            <a:avLst/>
          </a:prstGeom>
          <a:noFill/>
          <a:ln w="9525">
            <a:noFill/>
            <a:miter lim="800000"/>
            <a:headEnd/>
            <a:tailEnd/>
          </a:ln>
          <a:effectLst/>
        </p:spPr>
      </p:pic>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674053575"/>
              </p:ext>
            </p:extLst>
          </p:nvPr>
        </p:nvGraphicFramePr>
        <p:xfrm>
          <a:off x="428596" y="1714488"/>
          <a:ext cx="8429684" cy="3228275"/>
        </p:xfrm>
        <a:graphic>
          <a:graphicData uri="http://schemas.openxmlformats.org/drawingml/2006/table">
            <a:tbl>
              <a:tblPr firstRow="1" bandRow="1">
                <a:tableStyleId>{5C22544A-7EE6-4342-B048-85BDC9FD1C3A}</a:tableStyleId>
              </a:tblPr>
              <a:tblGrid>
                <a:gridCol w="714380"/>
                <a:gridCol w="1873681"/>
                <a:gridCol w="2331325"/>
                <a:gridCol w="1661684"/>
                <a:gridCol w="1848614"/>
              </a:tblGrid>
              <a:tr h="571504">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Avances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2656771">
                <a:tc>
                  <a:txBody>
                    <a:bodyPr/>
                    <a:lstStyle/>
                    <a:p>
                      <a:pPr algn="ctr"/>
                      <a:r>
                        <a:rPr lang="es-CL" sz="1600" b="1" strike="noStrike" dirty="0" smtClean="0">
                          <a:solidFill>
                            <a:schemeClr val="tx1"/>
                          </a:solidFill>
                        </a:rPr>
                        <a:t>F.7: Consejo Asesor Forestal</a:t>
                      </a:r>
                      <a:endParaRPr lang="es-CL" sz="1600" b="1" strike="noStrike" baseline="0" dirty="0" smtClean="0">
                        <a:solidFill>
                          <a:schemeClr val="tx1"/>
                        </a:solidFill>
                      </a:endParaRPr>
                    </a:p>
                    <a:p>
                      <a:pPr algn="ctr"/>
                      <a:endParaRPr lang="es-CL" sz="1600" b="1" strike="noStrike" dirty="0">
                        <a:solidFill>
                          <a:srgbClr val="FF0000"/>
                        </a:solidFill>
                      </a:endParaRPr>
                    </a:p>
                  </a:txBody>
                  <a:tcPr vert="vert270"/>
                </a:tc>
                <a:tc>
                  <a:txBody>
                    <a:bodyPr/>
                    <a:lstStyle/>
                    <a:p>
                      <a:pPr algn="just">
                        <a:buFontTx/>
                        <a:buChar char="-"/>
                      </a:pPr>
                      <a:r>
                        <a:rPr lang="es-MX" sz="1600" strike="noStrike" baseline="0" dirty="0" smtClean="0">
                          <a:solidFill>
                            <a:schemeClr val="tx1"/>
                          </a:solidFill>
                        </a:rPr>
                        <a:t> Programar reunión del Comitè Asesor del SAG en materias Forestales para el pr</a:t>
                      </a:r>
                      <a:r>
                        <a:rPr lang="es-MX" sz="1600" strike="noStrike" dirty="0" smtClean="0">
                          <a:solidFill>
                            <a:schemeClr val="tx1"/>
                          </a:solidFill>
                        </a:rPr>
                        <a:t>ó</a:t>
                      </a:r>
                      <a:r>
                        <a:rPr lang="es-MX" sz="1600" strike="noStrike" baseline="0" dirty="0" smtClean="0">
                          <a:solidFill>
                            <a:schemeClr val="tx1"/>
                          </a:solidFill>
                        </a:rPr>
                        <a:t>ximo mes de enero.</a:t>
                      </a:r>
                      <a:endParaRPr lang="es-CL" sz="1600" strike="noStrike" dirty="0">
                        <a:solidFill>
                          <a:schemeClr val="tx1"/>
                        </a:solidFill>
                      </a:endParaRPr>
                    </a:p>
                  </a:txBody>
                  <a:tcPr/>
                </a:tc>
                <a:tc>
                  <a:txBody>
                    <a:bodyPr/>
                    <a:lstStyle/>
                    <a:p>
                      <a:pPr algn="l">
                        <a:buFontTx/>
                        <a:buNone/>
                      </a:pPr>
                      <a:r>
                        <a:rPr lang="es-CL" sz="1600" strike="noStrike" dirty="0" smtClean="0">
                          <a:solidFill>
                            <a:schemeClr val="tx1"/>
                          </a:solidFill>
                        </a:rPr>
                        <a:t>La reunión fue realizada el 23 de enero de 2012, en la ciudad de Santiago, en la que asistieron representantes</a:t>
                      </a:r>
                      <a:r>
                        <a:rPr lang="es-CL" sz="1600" strike="noStrike" baseline="0" dirty="0" smtClean="0">
                          <a:solidFill>
                            <a:schemeClr val="tx1"/>
                          </a:solidFill>
                        </a:rPr>
                        <a:t> de CORMA, PYMEMAD, Universidad de Chile, INFOR y CONAF.</a:t>
                      </a:r>
                      <a:endParaRPr lang="es-ES" sz="1600" strike="noStrike" dirty="0" smtClean="0">
                        <a:solidFill>
                          <a:schemeClr val="tx1"/>
                        </a:solidFill>
                      </a:endParaRPr>
                    </a:p>
                    <a:p>
                      <a:pPr algn="just">
                        <a:buFontTx/>
                        <a:buNone/>
                      </a:pPr>
                      <a:endParaRPr lang="es-CL" sz="1600" strike="noStrike" dirty="0">
                        <a:solidFill>
                          <a:srgbClr val="FF0000"/>
                        </a:solidFill>
                      </a:endParaRPr>
                    </a:p>
                  </a:txBody>
                  <a:tcPr/>
                </a:tc>
                <a:tc>
                  <a:txBody>
                    <a:bodyPr/>
                    <a:lstStyle/>
                    <a:p>
                      <a:pPr algn="ctr"/>
                      <a:r>
                        <a:rPr lang="es-CL" sz="1600" strike="noStrike" dirty="0" smtClean="0">
                          <a:solidFill>
                            <a:schemeClr val="tx1"/>
                          </a:solidFill>
                        </a:rPr>
                        <a:t>23.Enero. 2012</a:t>
                      </a:r>
                      <a:endParaRPr lang="es-ES" sz="1600" strike="noStrike" dirty="0" smtClean="0">
                        <a:solidFill>
                          <a:schemeClr val="tx1"/>
                        </a:solidFill>
                      </a:endParaRPr>
                    </a:p>
                    <a:p>
                      <a:pPr algn="ctr"/>
                      <a:r>
                        <a:rPr lang="es-ES" sz="1600" strike="noStrike" dirty="0" smtClean="0">
                          <a:solidFill>
                            <a:schemeClr val="tx1"/>
                          </a:solidFill>
                        </a:rPr>
                        <a:t>(AM)</a:t>
                      </a:r>
                      <a:endParaRPr lang="es-CL" sz="1600" strike="noStrike" dirty="0">
                        <a:solidFill>
                          <a:schemeClr val="tx1"/>
                        </a:solidFill>
                      </a:endParaRPr>
                    </a:p>
                  </a:txBody>
                  <a:tcPr/>
                </a:tc>
                <a:tc>
                  <a:txBody>
                    <a:bodyPr/>
                    <a:lstStyle/>
                    <a:p>
                      <a:pPr algn="l"/>
                      <a:r>
                        <a:rPr lang="es-MX" sz="1600" strike="noStrike" dirty="0" smtClean="0">
                          <a:solidFill>
                            <a:schemeClr val="tx1"/>
                          </a:solidFill>
                        </a:rPr>
                        <a:t>Se estima conveniente programar una segunda reunión para el II semestre de 2012.</a:t>
                      </a: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556651409"/>
              </p:ext>
            </p:extLst>
          </p:nvPr>
        </p:nvGraphicFramePr>
        <p:xfrm>
          <a:off x="357158" y="1571612"/>
          <a:ext cx="8429684" cy="3479665"/>
        </p:xfrm>
        <a:graphic>
          <a:graphicData uri="http://schemas.openxmlformats.org/drawingml/2006/table">
            <a:tbl>
              <a:tblPr firstRow="1" bandRow="1">
                <a:tableStyleId>{5C22544A-7EE6-4342-B048-85BDC9FD1C3A}</a:tableStyleId>
              </a:tblPr>
              <a:tblGrid>
                <a:gridCol w="714380"/>
                <a:gridCol w="1873681"/>
                <a:gridCol w="2331325"/>
                <a:gridCol w="1661684"/>
                <a:gridCol w="1848614"/>
              </a:tblGrid>
              <a:tr h="642942">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b="0" strike="noStrike" dirty="0" smtClean="0">
                          <a:solidFill>
                            <a:schemeClr val="bg1"/>
                          </a:solidFill>
                        </a:rPr>
                        <a:t>Avances</a:t>
                      </a:r>
                      <a:endParaRPr lang="es-CL" sz="1600" b="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2836723">
                <a:tc>
                  <a:txBody>
                    <a:bodyPr/>
                    <a:lstStyle/>
                    <a:p>
                      <a:pPr algn="ctr"/>
                      <a:r>
                        <a:rPr lang="es-CL" sz="1600" b="1" strike="noStrike" dirty="0" smtClean="0">
                          <a:solidFill>
                            <a:schemeClr val="tx1"/>
                          </a:solidFill>
                        </a:rPr>
                        <a:t>F.8: Polilla</a:t>
                      </a:r>
                      <a:r>
                        <a:rPr lang="es-CL" sz="1600" b="1" strike="noStrike" baseline="0" dirty="0" smtClean="0">
                          <a:solidFill>
                            <a:schemeClr val="tx1"/>
                          </a:solidFill>
                        </a:rPr>
                        <a:t> Gitana (</a:t>
                      </a:r>
                      <a:r>
                        <a:rPr lang="es-CL" sz="1600" b="1" i="1" strike="noStrike" baseline="0" dirty="0" smtClean="0">
                          <a:solidFill>
                            <a:schemeClr val="tx1"/>
                          </a:solidFill>
                        </a:rPr>
                        <a:t>Lymantria dispar</a:t>
                      </a:r>
                      <a:r>
                        <a:rPr lang="es-CL" sz="1600" b="1" strike="noStrike" baseline="0" dirty="0" smtClean="0">
                          <a:solidFill>
                            <a:schemeClr val="tx1"/>
                          </a:solidFill>
                        </a:rPr>
                        <a:t>)</a:t>
                      </a:r>
                    </a:p>
                    <a:p>
                      <a:pPr algn="ctr"/>
                      <a:endParaRPr lang="es-CL" sz="1600" b="1" strike="noStrike" dirty="0">
                        <a:solidFill>
                          <a:schemeClr val="tx1"/>
                        </a:solidFill>
                      </a:endParaRPr>
                    </a:p>
                  </a:txBody>
                  <a:tcPr vert="vert270"/>
                </a:tc>
                <a:tc>
                  <a:txBody>
                    <a:bodyPr/>
                    <a:lstStyle/>
                    <a:p>
                      <a:pPr algn="l">
                        <a:buFontTx/>
                        <a:buChar char="-"/>
                      </a:pPr>
                      <a:r>
                        <a:rPr lang="es-MX" sz="1600" strike="noStrike" dirty="0" smtClean="0">
                          <a:solidFill>
                            <a:schemeClr val="tx1"/>
                          </a:solidFill>
                        </a:rPr>
                        <a:t> Elaboración de resolución de requisitos de ingreso de motonaves</a:t>
                      </a:r>
                      <a:r>
                        <a:rPr lang="es-MX" sz="1600" strike="noStrike" baseline="0" dirty="0" smtClean="0">
                          <a:solidFill>
                            <a:schemeClr val="tx1"/>
                          </a:solidFill>
                        </a:rPr>
                        <a:t> por </a:t>
                      </a:r>
                      <a:r>
                        <a:rPr lang="es-MX" sz="1600" i="1" strike="noStrike" baseline="0" dirty="0" smtClean="0">
                          <a:solidFill>
                            <a:schemeClr val="tx1"/>
                          </a:solidFill>
                        </a:rPr>
                        <a:t>Lymantria dispar</a:t>
                      </a:r>
                      <a:r>
                        <a:rPr lang="es-MX" sz="1600" strike="noStrike" baseline="0" dirty="0" smtClean="0">
                          <a:solidFill>
                            <a:schemeClr val="tx1"/>
                          </a:solidFill>
                        </a:rPr>
                        <a:t>.</a:t>
                      </a:r>
                    </a:p>
                    <a:p>
                      <a:pPr algn="just">
                        <a:buFontTx/>
                        <a:buChar char="-"/>
                      </a:pPr>
                      <a:endParaRPr lang="es-MX" sz="1600" strike="noStrike" baseline="0" dirty="0" smtClean="0">
                        <a:solidFill>
                          <a:schemeClr val="tx1"/>
                        </a:solidFill>
                      </a:endParaRPr>
                    </a:p>
                    <a:p>
                      <a:pPr algn="just">
                        <a:buFontTx/>
                        <a:buNone/>
                      </a:pPr>
                      <a:endParaRPr lang="es-MX" sz="1600" strike="noStrike" baseline="0" dirty="0" smtClean="0">
                        <a:solidFill>
                          <a:schemeClr val="tx1"/>
                        </a:solidFill>
                      </a:endParaRPr>
                    </a:p>
                  </a:txBody>
                  <a:tcPr/>
                </a:tc>
                <a:tc>
                  <a:txBody>
                    <a:bodyPr/>
                    <a:lstStyle/>
                    <a:p>
                      <a:r>
                        <a:rPr lang="es-CL" sz="1600" b="0" strike="noStrike" dirty="0" smtClean="0">
                          <a:solidFill>
                            <a:schemeClr val="tx1"/>
                          </a:solidFill>
                        </a:rPr>
                        <a:t> La resolución está</a:t>
                      </a:r>
                      <a:r>
                        <a:rPr lang="es-CL" sz="1600" b="0" strike="noStrike" baseline="0" dirty="0" smtClean="0">
                          <a:solidFill>
                            <a:schemeClr val="tx1"/>
                          </a:solidFill>
                        </a:rPr>
                        <a:t> en etapa de consulta en la OMC (</a:t>
                      </a:r>
                      <a:r>
                        <a:rPr lang="es-ES" sz="1600" b="0" kern="1200" dirty="0" smtClean="0">
                          <a:solidFill>
                            <a:schemeClr val="dk1"/>
                          </a:solidFill>
                          <a:latin typeface="+mn-lt"/>
                          <a:ea typeface="+mn-ea"/>
                          <a:cs typeface="+mn-cs"/>
                        </a:rPr>
                        <a:t>G/SPS/N/CHL/381) desde el 31 de enero de 2012</a:t>
                      </a:r>
                      <a:endParaRPr lang="es-CL" sz="1600" b="0" strike="noStrike" dirty="0" smtClean="0">
                        <a:solidFill>
                          <a:schemeClr val="tx1"/>
                        </a:solidFill>
                      </a:endParaRPr>
                    </a:p>
                  </a:txBody>
                  <a:tcPr/>
                </a:tc>
                <a:tc>
                  <a:txBody>
                    <a:bodyPr/>
                    <a:lstStyle/>
                    <a:p>
                      <a:pPr algn="l"/>
                      <a:r>
                        <a:rPr lang="es-ES" sz="1600" strike="noStrike" dirty="0" smtClean="0">
                          <a:solidFill>
                            <a:schemeClr val="tx1"/>
                          </a:solidFill>
                        </a:rPr>
                        <a:t>Enero/2012.</a:t>
                      </a:r>
                      <a:r>
                        <a:rPr lang="es-ES" sz="1600" strike="noStrike" baseline="0" dirty="0" smtClean="0">
                          <a:solidFill>
                            <a:schemeClr val="tx1"/>
                          </a:solidFill>
                        </a:rPr>
                        <a:t> Envío borrador a División Jurídica.,</a:t>
                      </a:r>
                      <a:r>
                        <a:rPr lang="es-ES" sz="1600" strike="noStrike" baseline="0" dirty="0" smtClean="0">
                          <a:solidFill>
                            <a:srgbClr val="FF0000"/>
                          </a:solidFill>
                        </a:rPr>
                        <a:t> </a:t>
                      </a:r>
                      <a:r>
                        <a:rPr lang="es-ES" sz="1600" strike="noStrike" baseline="0" dirty="0" smtClean="0">
                          <a:solidFill>
                            <a:schemeClr val="tx1"/>
                          </a:solidFill>
                        </a:rPr>
                        <a:t>luego consulta pública, y OMC</a:t>
                      </a:r>
                      <a:r>
                        <a:rPr lang="es-ES" sz="1600" strike="noStrike" baseline="0" dirty="0" smtClean="0">
                          <a:solidFill>
                            <a:srgbClr val="FF0000"/>
                          </a:solidFill>
                        </a:rPr>
                        <a:t>.</a:t>
                      </a:r>
                    </a:p>
                    <a:p>
                      <a:pPr algn="l"/>
                      <a:endParaRPr lang="es-ES" sz="1600" strike="noStrike" baseline="0" dirty="0" smtClean="0">
                        <a:solidFill>
                          <a:srgbClr val="FF0000"/>
                        </a:solidFill>
                      </a:endParaRPr>
                    </a:p>
                    <a:p>
                      <a:pPr algn="l"/>
                      <a:r>
                        <a:rPr lang="es-ES" sz="1600" strike="noStrike" baseline="0" dirty="0" smtClean="0">
                          <a:solidFill>
                            <a:schemeClr val="tx1"/>
                          </a:solidFill>
                        </a:rPr>
                        <a:t>Publicación de regulación en el Diario Oficial e implementación de requisitos</a:t>
                      </a:r>
                      <a:endParaRPr lang="es-CL" sz="1600" strike="noStrike" dirty="0">
                        <a:solidFill>
                          <a:schemeClr val="tx1"/>
                        </a:solidFill>
                      </a:endParaRPr>
                    </a:p>
                  </a:txBody>
                  <a:tcPr/>
                </a:tc>
                <a:tc>
                  <a:txBody>
                    <a:bodyPr/>
                    <a:lstStyle/>
                    <a:p>
                      <a:pPr algn="l"/>
                      <a:r>
                        <a:rPr lang="es-MX" sz="1600" strike="noStrike" dirty="0" smtClean="0">
                          <a:solidFill>
                            <a:schemeClr val="tx1"/>
                          </a:solidFill>
                        </a:rPr>
                        <a:t>El plazo de recepción de consultas vence el 29 de marzo de 2012.</a:t>
                      </a: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928662" y="1714488"/>
            <a:ext cx="7772400" cy="1470025"/>
          </a:xfrm>
          <a:prstGeom prst="rect">
            <a:avLst/>
          </a:prstGeom>
        </p:spPr>
        <p:txBody>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9200" b="1" i="0" u="none" strike="noStrike" kern="1200" cap="none" spc="0" normalizeH="0" baseline="0" noProof="0" dirty="0" smtClean="0">
                <a:ln>
                  <a:noFill/>
                </a:ln>
                <a:effectLst/>
                <a:uLnTx/>
                <a:uFillTx/>
                <a:latin typeface="Verdana" pitchFamily="34" charset="0"/>
                <a:ea typeface="ヒラギノ角ゴ Pro W3" charset="-128"/>
                <a:cs typeface="Verdana" pitchFamily="34" charset="0"/>
              </a:rPr>
              <a:t>Gracias</a:t>
            </a:r>
            <a:r>
              <a:rPr kumimoji="0" lang="en-US" sz="9200" b="0" i="0" u="none" strike="noStrike" kern="1200" cap="none" spc="0" normalizeH="0" baseline="0" noProof="0" dirty="0" smtClean="0">
                <a:ln>
                  <a:noFill/>
                </a:ln>
                <a:effectLst/>
                <a:uLnTx/>
                <a:uFillTx/>
                <a:latin typeface="Verdana" pitchFamily="34" charset="0"/>
                <a:ea typeface="ヒラギノ角ゴ Pro W3" charset="-128"/>
                <a:cs typeface="Verdana" pitchFamily="34" charset="0"/>
              </a:rPr>
              <a:t>.</a:t>
            </a:r>
          </a:p>
        </p:txBody>
      </p:sp>
    </p:spTree>
    <p:extLst>
      <p:ext uri="{BB962C8B-B14F-4D97-AF65-F5344CB8AC3E}">
        <p14:creationId xmlns:p14="http://schemas.microsoft.com/office/powerpoint/2010/main" val="370411940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733191633"/>
              </p:ext>
            </p:extLst>
          </p:nvPr>
        </p:nvGraphicFramePr>
        <p:xfrm>
          <a:off x="142844" y="1357298"/>
          <a:ext cx="8784976" cy="5080713"/>
        </p:xfrm>
        <a:graphic>
          <a:graphicData uri="http://schemas.openxmlformats.org/drawingml/2006/table">
            <a:tbl>
              <a:tblPr>
                <a:tableStyleId>{5C22544A-7EE6-4342-B048-85BDC9FD1C3A}</a:tableStyleId>
              </a:tblPr>
              <a:tblGrid>
                <a:gridCol w="1106340"/>
                <a:gridCol w="7678636"/>
              </a:tblGrid>
              <a:tr h="369479">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rowSpan="9">
                  <a:txBody>
                    <a:bodyPr/>
                    <a:lstStyle/>
                    <a:p>
                      <a:pPr algn="ctr" fontAlgn="ctr"/>
                      <a:r>
                        <a:rPr lang="es-CL" b="1" dirty="0"/>
                        <a:t>Implementada</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es-CL" sz="2000" u="none" strike="noStrike" dirty="0">
                          <a:effectLst/>
                        </a:rPr>
                        <a:t>Tramitación para uso de</a:t>
                      </a:r>
                      <a:r>
                        <a:rPr lang="es-CL" sz="2000" u="none" strike="noStrike" dirty="0">
                          <a:solidFill>
                            <a:srgbClr val="FF0000"/>
                          </a:solidFill>
                          <a:effectLst/>
                        </a:rPr>
                        <a:t> </a:t>
                      </a:r>
                      <a:r>
                        <a:rPr lang="es-CL" sz="2000" u="none" strike="noStrike" dirty="0">
                          <a:solidFill>
                            <a:schemeClr val="tx1"/>
                          </a:solidFill>
                          <a:effectLst/>
                        </a:rPr>
                        <a:t>baño </a:t>
                      </a:r>
                      <a:r>
                        <a:rPr lang="es-CL" sz="2000" u="none" strike="noStrike" dirty="0" smtClean="0">
                          <a:solidFill>
                            <a:schemeClr val="tx1"/>
                          </a:solidFill>
                          <a:effectLst/>
                        </a:rPr>
                        <a:t>químico </a:t>
                      </a:r>
                      <a:r>
                        <a:rPr lang="es-CL" sz="2000" u="none" strike="noStrike" dirty="0" err="1" smtClean="0">
                          <a:solidFill>
                            <a:schemeClr val="tx1"/>
                          </a:solidFill>
                          <a:effectLst/>
                        </a:rPr>
                        <a:t>antimancha</a:t>
                      </a:r>
                      <a:r>
                        <a:rPr lang="es-CL" sz="2000" u="none" strike="noStrike" dirty="0" smtClean="0">
                          <a:solidFill>
                            <a:schemeClr val="tx1"/>
                          </a:solidFill>
                          <a:effectLst/>
                        </a:rPr>
                        <a:t> para maderas</a:t>
                      </a:r>
                      <a:endParaRPr lang="es-CL" sz="20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endParaRPr lang="es-CL"/>
                    </a:p>
                  </a:txBody>
                  <a:tcPr/>
                </a:tc>
                <a:tc>
                  <a:txBody>
                    <a:bodyPr/>
                    <a:lstStyle/>
                    <a:p>
                      <a:pPr algn="ctr" rtl="0" fontAlgn="ctr"/>
                      <a:r>
                        <a:rPr lang="es-CL" sz="2000" u="none" strike="noStrike" dirty="0" smtClean="0">
                          <a:solidFill>
                            <a:schemeClr val="tx1"/>
                          </a:solidFill>
                          <a:effectLst/>
                        </a:rPr>
                        <a:t>Tramitación </a:t>
                      </a:r>
                      <a:r>
                        <a:rPr lang="es-CL" sz="2000" u="none" strike="noStrike" dirty="0" smtClean="0">
                          <a:effectLst/>
                        </a:rPr>
                        <a:t>en la emisión certificados </a:t>
                      </a:r>
                      <a:r>
                        <a:rPr lang="es-CL" sz="2000" u="none" strike="noStrike" dirty="0">
                          <a:effectLst/>
                        </a:rPr>
                        <a:t>de aplicación de proceso HT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endParaRPr lang="es-CL"/>
                    </a:p>
                  </a:txBody>
                  <a:tcPr/>
                </a:tc>
                <a:tc>
                  <a:txBody>
                    <a:bodyPr/>
                    <a:lstStyle/>
                    <a:p>
                      <a:pPr algn="ctr" rtl="0" fontAlgn="ctr"/>
                      <a:r>
                        <a:rPr lang="es-CL" sz="2000" u="none" strike="noStrike" dirty="0">
                          <a:effectLst/>
                        </a:rPr>
                        <a:t>Inspección </a:t>
                      </a:r>
                      <a:r>
                        <a:rPr lang="es-CL" sz="2000" u="none" strike="noStrike" dirty="0" smtClean="0">
                          <a:effectLst/>
                        </a:rPr>
                        <a:t>de maderas únicamente </a:t>
                      </a:r>
                      <a:r>
                        <a:rPr lang="es-CL" sz="2000" u="none" strike="noStrike" dirty="0">
                          <a:effectLst/>
                        </a:rPr>
                        <a:t>en plantas y puertos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endParaRPr lang="es-CL"/>
                    </a:p>
                  </a:txBody>
                  <a:tcPr/>
                </a:tc>
                <a:tc>
                  <a:txBody>
                    <a:bodyPr/>
                    <a:lstStyle/>
                    <a:p>
                      <a:pPr algn="ctr" rtl="0" fontAlgn="ctr"/>
                      <a:r>
                        <a:rPr lang="es-CL" sz="2000" u="none" strike="noStrike" dirty="0" smtClean="0">
                          <a:solidFill>
                            <a:schemeClr val="tx1"/>
                          </a:solidFill>
                          <a:effectLst/>
                        </a:rPr>
                        <a:t>Envío</a:t>
                      </a:r>
                      <a:r>
                        <a:rPr lang="es-CL" sz="2000" u="none" strike="noStrike" baseline="0" dirty="0" smtClean="0">
                          <a:solidFill>
                            <a:schemeClr val="tx1"/>
                          </a:solidFill>
                          <a:effectLst/>
                        </a:rPr>
                        <a:t> al extranjero de m</a:t>
                      </a:r>
                      <a:r>
                        <a:rPr lang="es-CL" sz="2000" u="none" strike="noStrike" dirty="0" smtClean="0">
                          <a:solidFill>
                            <a:schemeClr val="tx1"/>
                          </a:solidFill>
                          <a:effectLst/>
                        </a:rPr>
                        <a:t>uestras comerciales de maderas</a:t>
                      </a:r>
                      <a:endParaRPr lang="es-CL" sz="20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endParaRPr lang="es-CL"/>
                    </a:p>
                  </a:txBody>
                  <a:tcPr/>
                </a:tc>
                <a:tc>
                  <a:txBody>
                    <a:bodyPr/>
                    <a:lstStyle/>
                    <a:p>
                      <a:pPr algn="ctr" rtl="0" fontAlgn="ctr"/>
                      <a:r>
                        <a:rPr lang="es-MX" sz="2000" b="0" i="0" u="none" strike="noStrike" dirty="0" smtClean="0">
                          <a:solidFill>
                            <a:schemeClr val="tx1"/>
                          </a:solidFill>
                          <a:effectLst/>
                          <a:latin typeface="Calibri"/>
                        </a:rPr>
                        <a:t>Documentación asociada a la Inspección de maderas</a:t>
                      </a:r>
                      <a:endParaRPr lang="es-CL" sz="20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endParaRPr lang="es-CL"/>
                    </a:p>
                  </a:txBody>
                  <a:tcPr/>
                </a:tc>
                <a:tc>
                  <a:txBody>
                    <a:bodyPr/>
                    <a:lstStyle/>
                    <a:p>
                      <a:pPr algn="ctr" rtl="0" fontAlgn="ctr"/>
                      <a:r>
                        <a:rPr lang="es-CL" sz="2000" u="none" strike="noStrike" dirty="0" smtClean="0">
                          <a:effectLst/>
                        </a:rPr>
                        <a:t>Certificado</a:t>
                      </a:r>
                      <a:r>
                        <a:rPr lang="es-CL" sz="2000" u="none" strike="noStrike" baseline="0" dirty="0" smtClean="0">
                          <a:effectLst/>
                        </a:rPr>
                        <a:t> de secado como requisito para hora de 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pPr algn="ctr" fontAlgn="ct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Autorización</a:t>
                      </a:r>
                      <a:r>
                        <a:rPr lang="es-CL" sz="2000" u="none" strike="noStrike" baseline="0" dirty="0" smtClean="0">
                          <a:effectLst/>
                        </a:rPr>
                        <a:t> de sitios de fumigación de maderas</a:t>
                      </a:r>
                      <a:endParaRPr lang="es-CL" sz="2000" b="0" i="0" u="none" strike="noStrike" dirty="0" smtClean="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endParaRPr lang="es-CL"/>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2000" b="0" i="0" u="none" strike="noStrike" dirty="0" smtClean="0">
                          <a:solidFill>
                            <a:srgbClr val="000000"/>
                          </a:solidFill>
                          <a:effectLst/>
                          <a:latin typeface="+mn-lt"/>
                        </a:rPr>
                        <a:t>Seminario SAG/CORMA plagas forestales</a:t>
                      </a:r>
                      <a:endParaRPr lang="es-CL" sz="2000" b="0" i="0" u="none" strike="noStrike" dirty="0" smtClean="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65809">
                <a:tc vMerge="1">
                  <a:txBody>
                    <a:bodyPr/>
                    <a:lstStyle/>
                    <a:p>
                      <a:pPr algn="ctr" fontAlgn="ct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mn-lt"/>
                        </a:rPr>
                        <a:t>Difusión de información de </a:t>
                      </a:r>
                      <a:r>
                        <a:rPr lang="es-MX" sz="2000" b="0" i="1" u="none" strike="noStrike" dirty="0" err="1" smtClean="0">
                          <a:solidFill>
                            <a:srgbClr val="000000"/>
                          </a:solidFill>
                          <a:effectLst/>
                          <a:latin typeface="+mn-lt"/>
                        </a:rPr>
                        <a:t>Leptocybe</a:t>
                      </a:r>
                      <a:r>
                        <a:rPr lang="es-MX" sz="2000" b="0" i="1" u="none" strike="noStrike" dirty="0" smtClean="0">
                          <a:solidFill>
                            <a:srgbClr val="000000"/>
                          </a:solidFill>
                          <a:effectLst/>
                          <a:latin typeface="+mn-lt"/>
                        </a:rPr>
                        <a:t> </a:t>
                      </a:r>
                      <a:r>
                        <a:rPr lang="es-MX" sz="2000" b="0" i="1" u="none" strike="noStrike" dirty="0" err="1" smtClean="0">
                          <a:solidFill>
                            <a:srgbClr val="000000"/>
                          </a:solidFill>
                          <a:effectLst/>
                          <a:latin typeface="+mn-lt"/>
                        </a:rPr>
                        <a:t>invasa</a:t>
                      </a:r>
                      <a:endParaRPr lang="es-CL" sz="2000" b="0" i="0" u="none" strike="noStrike" dirty="0" smtClean="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21526">
                <a:tc rowSpan="4">
                  <a:txBody>
                    <a:bodyPr/>
                    <a:lstStyle/>
                    <a:p>
                      <a:pPr algn="ctr" fontAlgn="ctr"/>
                      <a:r>
                        <a:rPr lang="es-CL" sz="2000" b="1" u="none" strike="noStrike" dirty="0">
                          <a:effectLst/>
                        </a:rPr>
                        <a:t>Mediano Plazo</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s-CL" sz="2000" b="0" i="0" u="none" strike="noStrike" dirty="0" smtClean="0">
                          <a:solidFill>
                            <a:srgbClr val="000000"/>
                          </a:solidFill>
                          <a:effectLst/>
                          <a:latin typeface="Calibri"/>
                        </a:rPr>
                        <a:t>Sistema electrónico de certificación</a:t>
                      </a:r>
                      <a:r>
                        <a:rPr lang="es-CL" sz="2000" b="0" i="0" u="none" strike="noStrike" baseline="0" dirty="0" smtClean="0">
                          <a:solidFill>
                            <a:srgbClr val="000000"/>
                          </a:solidFill>
                          <a:effectLst/>
                          <a:latin typeface="Calibri"/>
                        </a:rPr>
                        <a:t> de exportación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65809">
                <a:tc vMerge="1">
                  <a:txBody>
                    <a:bodyPr/>
                    <a:lstStyle/>
                    <a:p>
                      <a:endParaRPr lang="es-CL"/>
                    </a:p>
                  </a:txBody>
                  <a:tcPr/>
                </a:tc>
                <a:tc>
                  <a:txBody>
                    <a:bodyPr/>
                    <a:lstStyle/>
                    <a:p>
                      <a:pPr algn="ctr" rtl="0" fontAlgn="ctr"/>
                      <a:r>
                        <a:rPr lang="es-CL" sz="2000" b="0" i="0" u="none" strike="noStrike" dirty="0" smtClean="0">
                          <a:solidFill>
                            <a:srgbClr val="000000"/>
                          </a:solidFill>
                          <a:effectLst/>
                          <a:latin typeface="Calibri"/>
                        </a:rPr>
                        <a:t>Certificado de madera</a:t>
                      </a:r>
                      <a:r>
                        <a:rPr lang="es-CL" sz="2000" b="0" i="0" u="none" strike="noStrike" baseline="0" dirty="0" smtClean="0">
                          <a:solidFill>
                            <a:srgbClr val="000000"/>
                          </a:solidFill>
                          <a:effectLst/>
                          <a:latin typeface="Calibri"/>
                        </a:rPr>
                        <a:t> verde</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65809">
                <a:tc vMerge="1">
                  <a:txBody>
                    <a:bodyPr/>
                    <a:lstStyle/>
                    <a:p>
                      <a:endParaRPr lang="es-CL"/>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b="0" baseline="0" dirty="0" smtClean="0"/>
                        <a:t>Certificado de secado como requisito para hora 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65809">
                <a:tc vMerge="1">
                  <a:txBody>
                    <a:bodyPr/>
                    <a:lstStyle/>
                    <a:p>
                      <a:endParaRPr lang="es-CL"/>
                    </a:p>
                  </a:txBody>
                  <a:tcPr/>
                </a:tc>
                <a:tc>
                  <a:txBody>
                    <a:bodyPr/>
                    <a:lstStyle/>
                    <a:p>
                      <a:pPr algn="ctr"/>
                      <a:r>
                        <a:rPr lang="es-CL" sz="2000" b="0" dirty="0" smtClean="0"/>
                        <a:t>Certificado de exportación</a:t>
                      </a:r>
                      <a:r>
                        <a:rPr lang="es-CL" sz="2000" b="0" baseline="0" dirty="0" smtClean="0"/>
                        <a:t> de astillas</a:t>
                      </a:r>
                      <a:endParaRPr lang="es-CL" sz="2000" b="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733191633"/>
              </p:ext>
            </p:extLst>
          </p:nvPr>
        </p:nvGraphicFramePr>
        <p:xfrm>
          <a:off x="142844" y="3000372"/>
          <a:ext cx="8784976" cy="1882747"/>
        </p:xfrm>
        <a:graphic>
          <a:graphicData uri="http://schemas.openxmlformats.org/drawingml/2006/table">
            <a:tbl>
              <a:tblPr>
                <a:tableStyleId>{5C22544A-7EE6-4342-B048-85BDC9FD1C3A}</a:tableStyleId>
              </a:tblPr>
              <a:tblGrid>
                <a:gridCol w="1080120"/>
                <a:gridCol w="7704856"/>
              </a:tblGrid>
              <a:tr h="361204">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Plan binacional SENASA/SAG para el control biológico de </a:t>
                      </a:r>
                      <a:r>
                        <a:rPr lang="es-MX" sz="2000" b="0" i="1" u="none" strike="noStrike" dirty="0" err="1" smtClean="0">
                          <a:solidFill>
                            <a:srgbClr val="000000"/>
                          </a:solidFill>
                          <a:effectLst/>
                          <a:latin typeface="Calibri"/>
                        </a:rPr>
                        <a:t>Pissodes</a:t>
                      </a:r>
                      <a:r>
                        <a:rPr lang="es-MX" sz="2000" b="0" i="0" u="none" strike="noStrike" dirty="0" smtClean="0">
                          <a:solidFill>
                            <a:srgbClr val="000000"/>
                          </a:solidFill>
                          <a:effectLst/>
                          <a:latin typeface="Calibri"/>
                        </a:rPr>
                        <a:t> </a:t>
                      </a:r>
                      <a:r>
                        <a:rPr lang="es-MX" sz="2000" b="0" i="1" u="none" strike="noStrike" dirty="0" err="1" smtClean="0">
                          <a:solidFill>
                            <a:srgbClr val="000000"/>
                          </a:solidFill>
                          <a:effectLst/>
                          <a:latin typeface="Calibri"/>
                        </a:rPr>
                        <a:t>castaneus</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61">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Reunión Consejo Asesor Forestal</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757">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Normas de ingreso de motonaves por polilla gitana – </a:t>
                      </a:r>
                      <a:r>
                        <a:rPr lang="es-MX" sz="2000" b="0" i="1" u="none" strike="noStrike" dirty="0" smtClean="0">
                          <a:solidFill>
                            <a:srgbClr val="000000"/>
                          </a:solidFill>
                          <a:effectLst/>
                          <a:latin typeface="Calibri"/>
                        </a:rPr>
                        <a:t>Lymantria dispar</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54507346"/>
              </p:ext>
            </p:extLst>
          </p:nvPr>
        </p:nvGraphicFramePr>
        <p:xfrm>
          <a:off x="285720" y="394356"/>
          <a:ext cx="8568952" cy="5771698"/>
        </p:xfrm>
        <a:graphic>
          <a:graphicData uri="http://schemas.openxmlformats.org/drawingml/2006/table">
            <a:tbl>
              <a:tblPr firstRow="1" bandRow="1">
                <a:tableStyleId>{5C22544A-7EE6-4342-B048-85BDC9FD1C3A}</a:tableStyleId>
              </a:tblPr>
              <a:tblGrid>
                <a:gridCol w="820018"/>
                <a:gridCol w="1928826"/>
                <a:gridCol w="2751882"/>
                <a:gridCol w="1643074"/>
                <a:gridCol w="1425152"/>
              </a:tblGrid>
              <a:tr h="534314">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237384">
                <a:tc>
                  <a:txBody>
                    <a:bodyPr/>
                    <a:lstStyle/>
                    <a:p>
                      <a:pPr algn="ctr"/>
                      <a:r>
                        <a:rPr lang="es-CL" sz="1600" b="1" dirty="0" smtClean="0"/>
                        <a:t>F.1 (N°</a:t>
                      </a:r>
                      <a:r>
                        <a:rPr lang="es-CL" sz="1600" b="1" baseline="0" dirty="0" smtClean="0"/>
                        <a:t> 5)  SISTEMA ELECTRÓNICO DE CERTIFICACION DE EXPORTACION</a:t>
                      </a:r>
                      <a:endParaRPr lang="es-CL" sz="1600" b="1" dirty="0"/>
                    </a:p>
                  </a:txBody>
                  <a:tcPr vert="vert270"/>
                </a:tc>
                <a:tc>
                  <a:txBody>
                    <a:bodyPr/>
                    <a:lstStyle/>
                    <a:p>
                      <a:pPr algn="just"/>
                      <a:r>
                        <a:rPr lang="es-MX" sz="1600" dirty="0" smtClean="0"/>
                        <a:t>- Coordinar una</a:t>
                      </a:r>
                      <a:r>
                        <a:rPr lang="es-MX" sz="1600" baseline="0" dirty="0" smtClean="0"/>
                        <a:t> reunión entre SAG y las empresas asociadas de CORMA Bío Bío, para dar a conocer los alcances sobre certificación electrónica y el Sistema Integrado de exportaciones .</a:t>
                      </a:r>
                      <a:endParaRPr lang="es-CL" sz="1600" dirty="0"/>
                    </a:p>
                  </a:txBody>
                  <a:tcPr/>
                </a:tc>
                <a:tc>
                  <a:txBody>
                    <a:bodyPr/>
                    <a:lstStyle/>
                    <a:p>
                      <a:pPr algn="just">
                        <a:buFontTx/>
                        <a:buNone/>
                      </a:pPr>
                      <a:r>
                        <a:rPr lang="es-CL" sz="1600" b="0" baseline="0" dirty="0" smtClean="0">
                          <a:solidFill>
                            <a:schemeClr val="tx1"/>
                          </a:solidFill>
                        </a:rPr>
                        <a:t>- Se propone realizar una nueva reunión durante la segunda quincena de marzo, para presentar al sector privado los módulos del sistema integrado de exportaciones que estén terminados y tambien para analizar posibles mejoras a realizar en el sistema multipuerto durante el 2012.</a:t>
                      </a:r>
                      <a:r>
                        <a:rPr lang="es-CL" sz="1600" b="0" dirty="0" smtClean="0">
                          <a:solidFill>
                            <a:schemeClr val="tx1"/>
                          </a:solidFill>
                        </a:rPr>
                        <a:t> </a:t>
                      </a:r>
                      <a:endParaRPr lang="es-CL" sz="1600" b="0" dirty="0">
                        <a:solidFill>
                          <a:schemeClr val="tx1"/>
                        </a:solidFill>
                      </a:endParaRPr>
                    </a:p>
                  </a:txBody>
                  <a:tcPr/>
                </a:tc>
                <a:tc>
                  <a:txBody>
                    <a:bodyPr/>
                    <a:lstStyle/>
                    <a:p>
                      <a:pPr algn="ctr"/>
                      <a:endParaRPr lang="es-CL" sz="1600" dirty="0"/>
                    </a:p>
                  </a:txBody>
                  <a:tcPr/>
                </a:tc>
                <a:tc>
                  <a:txBody>
                    <a:bodyPr/>
                    <a:lstStyle/>
                    <a:p>
                      <a:pPr algn="ctr"/>
                      <a:r>
                        <a:rPr lang="es-CL" sz="1600" baseline="0" dirty="0" smtClean="0"/>
                        <a:t>-</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85657188"/>
              </p:ext>
            </p:extLst>
          </p:nvPr>
        </p:nvGraphicFramePr>
        <p:xfrm>
          <a:off x="285720" y="526981"/>
          <a:ext cx="8568952" cy="5564500"/>
        </p:xfrm>
        <a:graphic>
          <a:graphicData uri="http://schemas.openxmlformats.org/drawingml/2006/table">
            <a:tbl>
              <a:tblPr firstRow="1" bandRow="1">
                <a:tableStyleId>{5C22544A-7EE6-4342-B048-85BDC9FD1C3A}</a:tableStyleId>
              </a:tblPr>
              <a:tblGrid>
                <a:gridCol w="450998"/>
                <a:gridCol w="2226408"/>
                <a:gridCol w="2751882"/>
                <a:gridCol w="1428760"/>
                <a:gridCol w="1710904"/>
              </a:tblGrid>
              <a:tr h="52695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037543">
                <a:tc>
                  <a:txBody>
                    <a:bodyPr/>
                    <a:lstStyle/>
                    <a:p>
                      <a:pPr algn="ctr"/>
                      <a:r>
                        <a:rPr lang="es-CL" sz="1600" b="1" dirty="0" smtClean="0"/>
                        <a:t>F.2  (N° 49)</a:t>
                      </a:r>
                      <a:r>
                        <a:rPr lang="es-CL" sz="1600" b="1" baseline="0" dirty="0" smtClean="0"/>
                        <a:t> Certificación de madera verde</a:t>
                      </a:r>
                      <a:endParaRPr lang="es-CL" sz="1600" b="1" dirty="0"/>
                    </a:p>
                  </a:txBody>
                  <a:tcPr vert="vert270"/>
                </a:tc>
                <a:tc>
                  <a:txBody>
                    <a:bodyPr/>
                    <a:lstStyle/>
                    <a:p>
                      <a:pPr algn="l"/>
                      <a:r>
                        <a:rPr lang="es-MX" sz="1600" dirty="0" smtClean="0"/>
                        <a:t>- Realizar un seguimiento</a:t>
                      </a:r>
                      <a:r>
                        <a:rPr lang="es-MX" sz="1600" baseline="0" dirty="0" smtClean="0"/>
                        <a:t> respecto de </a:t>
                      </a:r>
                      <a:r>
                        <a:rPr lang="es-MX" sz="1600" dirty="0" smtClean="0"/>
                        <a:t>las exigencias que establecen los países de destino, en relación con la madera de estiba que se utiliza para exportar madera aserrada.</a:t>
                      </a:r>
                      <a:endParaRPr lang="es-CL" sz="1600" dirty="0"/>
                    </a:p>
                  </a:txBody>
                  <a:tcPr/>
                </a:tc>
                <a:tc>
                  <a:txBody>
                    <a:bodyPr/>
                    <a:lstStyle/>
                    <a:p>
                      <a:pPr marL="0" indent="-285750" algn="l" defTabSz="914400" rtl="0" eaLnBrk="1" latinLnBrk="0" hangingPunct="1">
                        <a:buFontTx/>
                        <a:buChar char="-"/>
                      </a:pPr>
                      <a:r>
                        <a:rPr lang="es-MX" sz="1600" b="0" kern="1200" dirty="0" smtClean="0">
                          <a:solidFill>
                            <a:schemeClr val="tx1"/>
                          </a:solidFill>
                          <a:latin typeface="+mn-lt"/>
                          <a:ea typeface="+mn-ea"/>
                          <a:cs typeface="+mn-cs"/>
                        </a:rPr>
                        <a:t>El Director Nacional del SAG remitio una carta para los países</a:t>
                      </a:r>
                      <a:r>
                        <a:rPr lang="es-MX" sz="1600" b="0" kern="1200" baseline="0" dirty="0" smtClean="0">
                          <a:solidFill>
                            <a:schemeClr val="tx1"/>
                          </a:solidFill>
                          <a:latin typeface="+mn-lt"/>
                          <a:ea typeface="+mn-ea"/>
                          <a:cs typeface="+mn-cs"/>
                        </a:rPr>
                        <a:t> que </a:t>
                      </a:r>
                      <a:r>
                        <a:rPr lang="es-MX" sz="1600" b="0" kern="1200" dirty="0" smtClean="0">
                          <a:solidFill>
                            <a:schemeClr val="tx1"/>
                          </a:solidFill>
                          <a:latin typeface="+mn-lt"/>
                          <a:ea typeface="+mn-ea"/>
                          <a:cs typeface="+mn-cs"/>
                        </a:rPr>
                        <a:t>aún no se pronuncian sobre este tema (China, Taiwán Tailandia, Arabia Saudita,</a:t>
                      </a:r>
                      <a:r>
                        <a:rPr lang="es-MX" sz="1600" b="0" kern="1200" baseline="0" dirty="0" smtClean="0">
                          <a:solidFill>
                            <a:schemeClr val="tx1"/>
                          </a:solidFill>
                          <a:latin typeface="+mn-lt"/>
                          <a:ea typeface="+mn-ea"/>
                          <a:cs typeface="+mn-cs"/>
                        </a:rPr>
                        <a:t> Kuwait y Qatar). </a:t>
                      </a:r>
                    </a:p>
                    <a:p>
                      <a:pPr marL="0" indent="-285750" algn="l" defTabSz="914400" rtl="0" eaLnBrk="1" latinLnBrk="0" hangingPunct="1">
                        <a:buFontTx/>
                        <a:buChar char="-"/>
                      </a:pPr>
                      <a:endParaRPr lang="es-MX" sz="1600" b="0" kern="1200" baseline="0" dirty="0" smtClean="0">
                        <a:solidFill>
                          <a:schemeClr val="tx1"/>
                        </a:solidFill>
                        <a:latin typeface="+mn-lt"/>
                        <a:ea typeface="+mn-ea"/>
                        <a:cs typeface="+mn-cs"/>
                      </a:endParaRPr>
                    </a:p>
                    <a:p>
                      <a:pPr marL="0" indent="-285750" algn="l" defTabSz="914400" rtl="0" eaLnBrk="1" latinLnBrk="0" hangingPunct="1">
                        <a:buFontTx/>
                        <a:buChar char="-"/>
                      </a:pPr>
                      <a:r>
                        <a:rPr lang="es-MX" sz="1600" b="0" kern="1200" baseline="0" dirty="0" smtClean="0">
                          <a:solidFill>
                            <a:schemeClr val="tx1"/>
                          </a:solidFill>
                          <a:latin typeface="+mn-lt"/>
                          <a:ea typeface="+mn-ea"/>
                          <a:cs typeface="+mn-cs"/>
                        </a:rPr>
                        <a:t>A la fecha no se ha recibido respuesta de los países mencionados. </a:t>
                      </a:r>
                      <a:endParaRPr lang="es-MX" sz="1600" baseline="0" dirty="0" smtClean="0">
                        <a:solidFill>
                          <a:schemeClr val="tx1"/>
                        </a:solidFill>
                      </a:endParaRPr>
                    </a:p>
                  </a:txBody>
                  <a:tcPr/>
                </a:tc>
                <a:tc>
                  <a:txBody>
                    <a:bodyPr/>
                    <a:lstStyle/>
                    <a:p>
                      <a:pPr algn="ctr"/>
                      <a:endParaRPr lang="es-CL" sz="1600" dirty="0"/>
                    </a:p>
                  </a:txBody>
                  <a:tcPr/>
                </a:tc>
                <a:tc>
                  <a:txBody>
                    <a:bodyPr/>
                    <a:lstStyle/>
                    <a:p>
                      <a:pPr algn="ctr"/>
                      <a:r>
                        <a:rPr lang="es-MX" sz="1600" dirty="0" smtClean="0"/>
                        <a:t>-</a:t>
                      </a:r>
                      <a:endParaRPr lang="es-MX" sz="1600" baseline="0" dirty="0" smtClean="0"/>
                    </a:p>
                    <a:p>
                      <a:pPr algn="l">
                        <a:buFont typeface="Arial" pitchFamily="34" charset="0"/>
                        <a:buChar char="•"/>
                      </a:pPr>
                      <a:endParaRPr lang="es-MX" sz="1600" baseline="0" dirty="0" smtClean="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285720" y="642918"/>
          <a:ext cx="8497514" cy="5594964"/>
        </p:xfrm>
        <a:graphic>
          <a:graphicData uri="http://schemas.openxmlformats.org/drawingml/2006/table">
            <a:tbl>
              <a:tblPr firstRow="1" bandRow="1">
                <a:tableStyleId>{5C22544A-7EE6-4342-B048-85BDC9FD1C3A}</a:tableStyleId>
              </a:tblPr>
              <a:tblGrid>
                <a:gridCol w="785818"/>
                <a:gridCol w="2143140"/>
                <a:gridCol w="2139532"/>
                <a:gridCol w="1357322"/>
                <a:gridCol w="2071702"/>
              </a:tblGrid>
              <a:tr h="536491">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058473">
                <a:tc>
                  <a:txBody>
                    <a:bodyPr/>
                    <a:lstStyle/>
                    <a:p>
                      <a:pPr algn="ctr"/>
                      <a:r>
                        <a:rPr lang="es-CL" sz="1600" b="1" dirty="0" smtClean="0"/>
                        <a:t>F.3  (N°</a:t>
                      </a:r>
                      <a:r>
                        <a:rPr lang="es-CL" sz="1600" b="1" baseline="0" dirty="0" smtClean="0"/>
                        <a:t>  50) Certificado de secado como requisito para hora inspección</a:t>
                      </a:r>
                      <a:endParaRPr lang="es-CL" sz="1600" b="1" dirty="0"/>
                    </a:p>
                  </a:txBody>
                  <a:tcPr vert="vert270"/>
                </a:tc>
                <a:tc>
                  <a:txBody>
                    <a:bodyPr/>
                    <a:lstStyle/>
                    <a:p>
                      <a:pPr algn="l"/>
                      <a:r>
                        <a:rPr lang="es-MX" sz="1600" dirty="0" smtClean="0"/>
                        <a:t>- Realizar un </a:t>
                      </a:r>
                      <a:r>
                        <a:rPr lang="es-MX" sz="1600" baseline="0" dirty="0" smtClean="0"/>
                        <a:t>seguimiento a la normativa mexicana que regula la importación de maderas con destino a México.</a:t>
                      </a:r>
                      <a:endParaRPr lang="es-CL"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Char char="-"/>
                        <a:tabLst/>
                        <a:defRPr/>
                      </a:pPr>
                      <a:r>
                        <a:rPr lang="es-MX" sz="1600" dirty="0" smtClean="0">
                          <a:solidFill>
                            <a:schemeClr val="tx1"/>
                          </a:solidFill>
                        </a:rPr>
                        <a:t> Se está a la espera de la consulta pública de la nueva NOM, la cual a la fecha</a:t>
                      </a:r>
                      <a:r>
                        <a:rPr lang="es-MX" sz="1600" baseline="0" dirty="0" smtClean="0">
                          <a:solidFill>
                            <a:schemeClr val="tx1"/>
                          </a:solidFill>
                        </a:rPr>
                        <a:t> no ha sido publicada por parte de México.</a:t>
                      </a:r>
                      <a:endParaRPr lang="es-MX" sz="1600" dirty="0" smtClean="0">
                        <a:solidFill>
                          <a:schemeClr val="tx1"/>
                        </a:solidFill>
                      </a:endParaRPr>
                    </a:p>
                  </a:txBody>
                  <a:tcPr/>
                </a:tc>
                <a:tc>
                  <a:txBody>
                    <a:bodyPr/>
                    <a:lstStyle/>
                    <a:p>
                      <a:pPr algn="ctr"/>
                      <a:r>
                        <a:rPr lang="es-CL" sz="1600" dirty="0" smtClean="0"/>
                        <a:t>Consulta pública</a:t>
                      </a:r>
                      <a:r>
                        <a:rPr lang="es-CL" sz="1600" baseline="0" dirty="0" smtClean="0"/>
                        <a:t> y notificación OMC por parte de México</a:t>
                      </a:r>
                    </a:p>
                    <a:p>
                      <a:pPr algn="ctr"/>
                      <a:endParaRPr lang="es-CL" sz="1600" baseline="0" dirty="0" smtClean="0"/>
                    </a:p>
                    <a:p>
                      <a:pPr algn="ctr"/>
                      <a:r>
                        <a:rPr lang="es-CL" sz="1600" baseline="0" dirty="0" smtClean="0"/>
                        <a:t>Envío de comentarios a borrador de NOM en consulta pública y OMC</a:t>
                      </a:r>
                    </a:p>
                    <a:p>
                      <a:pPr algn="ctr"/>
                      <a:endParaRPr lang="es-CL" sz="1600" baseline="0" dirty="0" smtClean="0"/>
                    </a:p>
                    <a:p>
                      <a:pPr algn="ctr"/>
                      <a:r>
                        <a:rPr lang="es-CL" sz="1600" baseline="0" dirty="0" smtClean="0"/>
                        <a:t>Promulgación de NOM</a:t>
                      </a:r>
                      <a:endParaRPr lang="es-MX" sz="1600" dirty="0" smtClean="0">
                        <a:solidFill>
                          <a:schemeClr val="tx1"/>
                        </a:solidFill>
                      </a:endParaRPr>
                    </a:p>
                    <a:p>
                      <a:pPr algn="ctr"/>
                      <a:endParaRPr lang="es-CL" sz="1600" dirty="0">
                        <a:solidFill>
                          <a:schemeClr val="tx1"/>
                        </a:solidFill>
                      </a:endParaRPr>
                    </a:p>
                  </a:txBody>
                  <a:tcPr/>
                </a:tc>
                <a:tc>
                  <a:txBody>
                    <a:bodyPr/>
                    <a:lstStyle/>
                    <a:p>
                      <a:pPr algn="l">
                        <a:buFontTx/>
                        <a:buChar char="-"/>
                      </a:pPr>
                      <a:r>
                        <a:rPr lang="es-MX" sz="1600" kern="1200" dirty="0" smtClean="0">
                          <a:solidFill>
                            <a:schemeClr val="tx1"/>
                          </a:solidFill>
                          <a:latin typeface="+mn-lt"/>
                          <a:ea typeface="+mn-ea"/>
                          <a:cs typeface="+mn-cs"/>
                        </a:rPr>
                        <a:t>La Agregaduría Agrícola de Chile en México señala que no se ha publicado el proyecto de norma para consulta publica.</a:t>
                      </a:r>
                    </a:p>
                    <a:p>
                      <a:pPr algn="l">
                        <a:buFontTx/>
                        <a:buChar char="-"/>
                      </a:pPr>
                      <a:endParaRPr lang="es-MX" sz="1600" kern="1200" dirty="0" smtClean="0">
                        <a:solidFill>
                          <a:schemeClr val="tx1"/>
                        </a:solidFill>
                        <a:latin typeface="+mn-lt"/>
                        <a:ea typeface="+mn-ea"/>
                        <a:cs typeface="+mn-cs"/>
                      </a:endParaRPr>
                    </a:p>
                    <a:p>
                      <a:pPr algn="l">
                        <a:buFontTx/>
                        <a:buChar char="-"/>
                      </a:pPr>
                      <a:r>
                        <a:rPr lang="es-MX" sz="1600" kern="1200" dirty="0" smtClean="0">
                          <a:solidFill>
                            <a:schemeClr val="tx1"/>
                          </a:solidFill>
                          <a:latin typeface="+mn-lt"/>
                          <a:ea typeface="+mn-ea"/>
                          <a:cs typeface="+mn-cs"/>
                        </a:rPr>
                        <a:t>No hay notificación de la nueva NOM a</a:t>
                      </a:r>
                      <a:r>
                        <a:rPr lang="es-MX" sz="1600" kern="1200" baseline="0" dirty="0" smtClean="0">
                          <a:solidFill>
                            <a:schemeClr val="tx1"/>
                          </a:solidFill>
                          <a:latin typeface="+mn-lt"/>
                          <a:ea typeface="+mn-ea"/>
                          <a:cs typeface="+mn-cs"/>
                        </a:rPr>
                        <a:t> través de la OMC</a:t>
                      </a:r>
                      <a:endParaRPr lang="es-ES_tradnl" sz="1600"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510669936"/>
              </p:ext>
            </p:extLst>
          </p:nvPr>
        </p:nvGraphicFramePr>
        <p:xfrm>
          <a:off x="285721" y="1714488"/>
          <a:ext cx="8715435" cy="4709097"/>
        </p:xfrm>
        <a:graphic>
          <a:graphicData uri="http://schemas.openxmlformats.org/drawingml/2006/table">
            <a:tbl>
              <a:tblPr firstRow="1" bandRow="1">
                <a:tableStyleId>{5C22544A-7EE6-4342-B048-85BDC9FD1C3A}</a:tableStyleId>
              </a:tblPr>
              <a:tblGrid>
                <a:gridCol w="664651"/>
                <a:gridCol w="1692802"/>
                <a:gridCol w="2857520"/>
                <a:gridCol w="2071702"/>
                <a:gridCol w="1428760"/>
              </a:tblGrid>
              <a:tr h="47237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50132">
                <a:tc>
                  <a:txBody>
                    <a:bodyPr/>
                    <a:lstStyle/>
                    <a:p>
                      <a:pPr algn="ctr"/>
                      <a:r>
                        <a:rPr lang="es-CL" sz="1600" b="1" dirty="0" smtClean="0"/>
                        <a:t>F.4  (N°</a:t>
                      </a:r>
                      <a:r>
                        <a:rPr lang="es-CL" sz="1600" b="1" baseline="0" dirty="0" smtClean="0"/>
                        <a:t> 45) Certificado de exportación de astillas</a:t>
                      </a:r>
                      <a:endParaRPr lang="es-CL" sz="1600" b="1" dirty="0"/>
                    </a:p>
                  </a:txBody>
                  <a:tcPr vert="vert270"/>
                </a:tc>
                <a:tc>
                  <a:txBody>
                    <a:bodyPr/>
                    <a:lstStyle/>
                    <a:p>
                      <a:pPr algn="l"/>
                      <a:r>
                        <a:rPr lang="es-MX" sz="1600" dirty="0" smtClean="0"/>
                        <a:t>- Elaborar un procedimiento de inspección de astillas pulpables</a:t>
                      </a:r>
                      <a:r>
                        <a:rPr lang="es-MX" sz="1600" baseline="0" dirty="0" smtClean="0"/>
                        <a:t> con destino a Japón.</a:t>
                      </a:r>
                      <a:endParaRPr lang="es-CL" sz="1600" dirty="0"/>
                    </a:p>
                  </a:txBody>
                  <a:tcPr/>
                </a:tc>
                <a:tc>
                  <a:txBody>
                    <a:bodyPr/>
                    <a:lstStyle/>
                    <a:p>
                      <a:pPr lvl="0" algn="just"/>
                      <a:r>
                        <a:rPr lang="es-MX" sz="1800" kern="1200" dirty="0" smtClean="0">
                          <a:solidFill>
                            <a:srgbClr val="FF0000"/>
                          </a:solidFill>
                          <a:latin typeface="+mn-lt"/>
                          <a:ea typeface="+mn-ea"/>
                          <a:cs typeface="+mn-cs"/>
                        </a:rPr>
                        <a:t>- </a:t>
                      </a:r>
                      <a:r>
                        <a:rPr lang="es-MX" sz="1600" b="0" kern="1200" dirty="0" smtClean="0">
                          <a:solidFill>
                            <a:schemeClr val="tx1"/>
                          </a:solidFill>
                          <a:latin typeface="+mn-lt"/>
                          <a:ea typeface="+mn-ea"/>
                          <a:cs typeface="+mn-cs"/>
                        </a:rPr>
                        <a:t>Durante el mes de marzo se remite a CORMA  un borrador de procedimiento de inspección de astillas </a:t>
                      </a:r>
                      <a:r>
                        <a:rPr lang="es-MX" sz="1600" b="0" kern="1200" dirty="0" err="1" smtClean="0">
                          <a:solidFill>
                            <a:schemeClr val="tx1"/>
                          </a:solidFill>
                          <a:latin typeface="+mn-lt"/>
                          <a:ea typeface="+mn-ea"/>
                          <a:cs typeface="+mn-cs"/>
                        </a:rPr>
                        <a:t>pulpables</a:t>
                      </a:r>
                      <a:r>
                        <a:rPr lang="es-MX" sz="1600" b="0" kern="1200" dirty="0" smtClean="0">
                          <a:solidFill>
                            <a:schemeClr val="tx1"/>
                          </a:solidFill>
                          <a:latin typeface="+mn-lt"/>
                          <a:ea typeface="+mn-ea"/>
                          <a:cs typeface="+mn-cs"/>
                        </a:rPr>
                        <a:t> con destino a Japón para su evaluación y comentarios.</a:t>
                      </a:r>
                      <a:endParaRPr lang="es-ES_tradnl" sz="1600" b="0" kern="1200" dirty="0" smtClean="0">
                        <a:solidFill>
                          <a:schemeClr val="tx1"/>
                        </a:solidFill>
                        <a:latin typeface="+mn-lt"/>
                        <a:ea typeface="+mn-ea"/>
                        <a:cs typeface="+mn-cs"/>
                      </a:endParaRPr>
                    </a:p>
                    <a:p>
                      <a:pPr algn="just">
                        <a:buFontTx/>
                        <a:buNone/>
                      </a:pPr>
                      <a:r>
                        <a:rPr lang="es-MX" sz="1600" b="0" baseline="0" dirty="0" smtClean="0">
                          <a:solidFill>
                            <a:schemeClr val="tx1"/>
                          </a:solidFill>
                        </a:rPr>
                        <a:t> </a:t>
                      </a:r>
                      <a:endParaRPr lang="es-CL" sz="1600" b="0" dirty="0">
                        <a:solidFill>
                          <a:schemeClr val="tx1"/>
                        </a:solidFill>
                      </a:endParaRPr>
                    </a:p>
                  </a:txBody>
                  <a:tcPr/>
                </a:tc>
                <a:tc>
                  <a:txBody>
                    <a:bodyPr/>
                    <a:lstStyle/>
                    <a:p>
                      <a:pPr algn="ctr"/>
                      <a:r>
                        <a:rPr lang="es-MX" sz="1600" dirty="0" smtClean="0"/>
                        <a:t>Envío de borrador de procedimiento de inspección a</a:t>
                      </a:r>
                      <a:r>
                        <a:rPr lang="es-MX" sz="1600" baseline="0" dirty="0" smtClean="0"/>
                        <a:t> CORMA</a:t>
                      </a:r>
                    </a:p>
                    <a:p>
                      <a:pPr algn="ctr"/>
                      <a:endParaRPr lang="es-MX" sz="1600" baseline="0" dirty="0" smtClean="0"/>
                    </a:p>
                    <a:p>
                      <a:pPr algn="ctr"/>
                      <a:r>
                        <a:rPr lang="es-MX" sz="1600" baseline="0" dirty="0" smtClean="0"/>
                        <a:t>Elaboración de versión final de procedimiento de inspección</a:t>
                      </a:r>
                    </a:p>
                    <a:p>
                      <a:pPr algn="ctr"/>
                      <a:endParaRPr lang="es-MX" sz="1600" baseline="0" dirty="0" smtClean="0"/>
                    </a:p>
                    <a:p>
                      <a:pPr algn="ctr"/>
                      <a:r>
                        <a:rPr lang="es-MX" sz="1600" baseline="0" dirty="0" smtClean="0"/>
                        <a:t>Fijación de tarifas de inspección de astillas</a:t>
                      </a:r>
                    </a:p>
                    <a:p>
                      <a:pPr algn="ctr"/>
                      <a:endParaRPr lang="es-MX" sz="1600" baseline="0" dirty="0" smtClean="0"/>
                    </a:p>
                    <a:p>
                      <a:pPr algn="ctr"/>
                      <a:r>
                        <a:rPr lang="es-MX" sz="1600" baseline="0" dirty="0" smtClean="0"/>
                        <a:t>Implementación de nuevo procedimiento de inspección y de tarifa asociada</a:t>
                      </a:r>
                    </a:p>
                    <a:p>
                      <a:pPr algn="ctr"/>
                      <a:endParaRPr lang="es-MX" sz="1600" baseline="0" dirty="0" smtClean="0"/>
                    </a:p>
                    <a:p>
                      <a:pPr algn="ctr"/>
                      <a:endParaRPr lang="es-MX" sz="1600" dirty="0" smtClean="0"/>
                    </a:p>
                  </a:txBody>
                  <a:tcPr/>
                </a:tc>
                <a:tc>
                  <a:txBody>
                    <a:bodyPr/>
                    <a:lstStyle/>
                    <a:p>
                      <a:pPr algn="ctr"/>
                      <a:r>
                        <a:rPr lang="es-MX" sz="1600" dirty="0" smtClean="0">
                          <a:solidFill>
                            <a:srgbClr val="FF0000"/>
                          </a:solidFill>
                        </a:rPr>
                        <a:t>-</a:t>
                      </a:r>
                      <a:endParaRPr lang="es-CL" sz="1600" dirty="0">
                        <a:solidFill>
                          <a:srgbClr val="FF0000"/>
                        </a:solidFill>
                      </a:endParaRP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192124145"/>
              </p:ext>
            </p:extLst>
          </p:nvPr>
        </p:nvGraphicFramePr>
        <p:xfrm>
          <a:off x="214282" y="1142984"/>
          <a:ext cx="8712968" cy="4096706"/>
        </p:xfrm>
        <a:graphic>
          <a:graphicData uri="http://schemas.openxmlformats.org/drawingml/2006/table">
            <a:tbl>
              <a:tblPr firstRow="1" bandRow="1">
                <a:tableStyleId>{5C22544A-7EE6-4342-B048-85BDC9FD1C3A}</a:tableStyleId>
              </a:tblPr>
              <a:tblGrid>
                <a:gridCol w="1143008"/>
                <a:gridCol w="2071702"/>
                <a:gridCol w="2500330"/>
                <a:gridCol w="1357322"/>
                <a:gridCol w="1640606"/>
              </a:tblGrid>
              <a:tr h="835346">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387640">
                <a:tc>
                  <a:txBody>
                    <a:bodyPr/>
                    <a:lstStyle/>
                    <a:p>
                      <a:pPr algn="ctr"/>
                      <a:r>
                        <a:rPr lang="es-CL" sz="1600" b="1" dirty="0" smtClean="0"/>
                        <a:t>F 5: Plan binacional SENASA/SAG para el control </a:t>
                      </a:r>
                    </a:p>
                    <a:p>
                      <a:pPr algn="ctr"/>
                      <a:r>
                        <a:rPr lang="es-CL" sz="1600" b="1" dirty="0" smtClean="0"/>
                        <a:t>del gorgojo del pino </a:t>
                      </a:r>
                      <a:r>
                        <a:rPr lang="es-CL" sz="1600" b="1" i="1" dirty="0" smtClean="0"/>
                        <a:t>(</a:t>
                      </a:r>
                      <a:r>
                        <a:rPr lang="es-CL" sz="1600" b="1" i="1" dirty="0" err="1" smtClean="0"/>
                        <a:t>Pissodes</a:t>
                      </a:r>
                      <a:r>
                        <a:rPr lang="es-CL" sz="1600" b="1" i="1" dirty="0" smtClean="0"/>
                        <a:t> </a:t>
                      </a:r>
                      <a:r>
                        <a:rPr lang="es-CL" b="1" i="1" dirty="0" err="1" smtClean="0"/>
                        <a:t>castaneus</a:t>
                      </a:r>
                      <a:r>
                        <a:rPr lang="es-CL" b="1" dirty="0" smtClean="0"/>
                        <a:t>)</a:t>
                      </a:r>
                      <a:endParaRPr lang="es-CL" sz="1600" b="1" i="1" dirty="0"/>
                    </a:p>
                  </a:txBody>
                  <a:tcPr vert="vert270"/>
                </a:tc>
                <a:tc>
                  <a:txBody>
                    <a:bodyPr/>
                    <a:lstStyle/>
                    <a:p>
                      <a:pPr algn="l"/>
                      <a:r>
                        <a:rPr lang="es-CL" sz="1600" b="0" dirty="0" smtClean="0">
                          <a:solidFill>
                            <a:schemeClr val="tx1"/>
                          </a:solidFill>
                        </a:rPr>
                        <a:t>- Evaluar</a:t>
                      </a:r>
                      <a:r>
                        <a:rPr lang="es-CL" sz="1600" b="0" baseline="0" dirty="0" smtClean="0">
                          <a:solidFill>
                            <a:schemeClr val="tx1"/>
                          </a:solidFill>
                        </a:rPr>
                        <a:t> la factibilidad de coordinar una reunión bilateral con SENASA para el 2012, destinado a buscar mecanismos de acción para la implementación del Plan.</a:t>
                      </a:r>
                      <a:endParaRPr lang="es-CL"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0" kern="1200" dirty="0" smtClean="0">
                          <a:solidFill>
                            <a:schemeClr val="tx1"/>
                          </a:solidFill>
                          <a:latin typeface="+mn-lt"/>
                          <a:ea typeface="+mn-ea"/>
                          <a:cs typeface="+mn-cs"/>
                        </a:rPr>
                        <a:t> - Se propone</a:t>
                      </a:r>
                      <a:r>
                        <a:rPr lang="es-ES" sz="1600" b="0" kern="1200" baseline="0" dirty="0" smtClean="0">
                          <a:solidFill>
                            <a:schemeClr val="tx1"/>
                          </a:solidFill>
                          <a:latin typeface="+mn-lt"/>
                          <a:ea typeface="+mn-ea"/>
                          <a:cs typeface="+mn-cs"/>
                        </a:rPr>
                        <a:t> al SENASA/Argentina reunión técnica de trabajo del 6-8 de marzo próximo en Chile Chico a fin de discutir y analizar la implementación del plan.</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b="0" kern="1200" baseline="0" dirty="0" smtClean="0">
                        <a:solidFill>
                          <a:schemeClr val="tx1"/>
                        </a:solidFill>
                        <a:latin typeface="+mn-lt"/>
                        <a:ea typeface="+mn-ea"/>
                        <a:cs typeface="+mn-cs"/>
                      </a:endParaRPr>
                    </a:p>
                  </a:txBody>
                  <a:tcPr/>
                </a:tc>
                <a:tc>
                  <a:txBody>
                    <a:bodyPr/>
                    <a:lstStyle/>
                    <a:p>
                      <a:pPr algn="ctr"/>
                      <a:r>
                        <a:rPr lang="es-CL" sz="1600" dirty="0" smtClean="0"/>
                        <a:t>Marzo 2012 reunión SENASA/SAG</a:t>
                      </a:r>
                      <a:endParaRPr lang="es-CL"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0" kern="1200" baseline="0" dirty="0" smtClean="0">
                          <a:solidFill>
                            <a:schemeClr val="tx1"/>
                          </a:solidFill>
                          <a:latin typeface="+mn-lt"/>
                          <a:ea typeface="+mn-ea"/>
                          <a:cs typeface="+mn-cs"/>
                        </a:rPr>
                        <a:t>SENASA responde positivamente pero para los días 13-14 de marzo  en la ciudad de Chile Chico (Región de Aysén), por lo que la reunión está programada para dicha fecha.</a:t>
                      </a:r>
                      <a:endParaRPr lang="es-CL" sz="1600" b="0" dirty="0" smtClean="0">
                        <a:solidFill>
                          <a:schemeClr val="tx1"/>
                        </a:solidFill>
                      </a:endParaRPr>
                    </a:p>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95750000"/>
              </p:ext>
            </p:extLst>
          </p:nvPr>
        </p:nvGraphicFramePr>
        <p:xfrm>
          <a:off x="214282" y="1428736"/>
          <a:ext cx="8568952" cy="3903597"/>
        </p:xfrm>
        <a:graphic>
          <a:graphicData uri="http://schemas.openxmlformats.org/drawingml/2006/table">
            <a:tbl>
              <a:tblPr firstRow="1" bandRow="1">
                <a:tableStyleId>{5C22544A-7EE6-4342-B048-85BDC9FD1C3A}</a:tableStyleId>
              </a:tblPr>
              <a:tblGrid>
                <a:gridCol w="857256"/>
                <a:gridCol w="2132880"/>
                <a:gridCol w="2296276"/>
                <a:gridCol w="1403385"/>
                <a:gridCol w="1879155"/>
              </a:tblGrid>
              <a:tr h="398397">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Avances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3258051">
                <a:tc>
                  <a:txBody>
                    <a:bodyPr/>
                    <a:lstStyle/>
                    <a:p>
                      <a:pPr algn="ctr"/>
                      <a:r>
                        <a:rPr lang="es-CL" sz="1600" b="1" strike="noStrike" dirty="0" smtClean="0">
                          <a:solidFill>
                            <a:schemeClr val="tx1"/>
                          </a:solidFill>
                        </a:rPr>
                        <a:t>F.6: Divulgación de información de </a:t>
                      </a:r>
                      <a:r>
                        <a:rPr lang="es-CL" sz="1600" b="1" strike="noStrike" baseline="0" dirty="0" smtClean="0">
                          <a:solidFill>
                            <a:schemeClr val="tx1"/>
                          </a:solidFill>
                        </a:rPr>
                        <a:t> </a:t>
                      </a:r>
                      <a:r>
                        <a:rPr lang="es-CL" sz="1600" b="1" i="1" strike="noStrike" baseline="0" dirty="0" err="1" smtClean="0">
                          <a:solidFill>
                            <a:schemeClr val="tx1"/>
                          </a:solidFill>
                        </a:rPr>
                        <a:t>Leptocybe</a:t>
                      </a:r>
                      <a:r>
                        <a:rPr lang="es-CL" sz="1600" b="1" i="1" strike="noStrike" baseline="0" dirty="0" smtClean="0">
                          <a:solidFill>
                            <a:schemeClr val="tx1"/>
                          </a:solidFill>
                        </a:rPr>
                        <a:t> </a:t>
                      </a:r>
                      <a:r>
                        <a:rPr lang="es-CL" sz="1600" b="1" i="1" strike="noStrike" baseline="0" dirty="0" err="1" smtClean="0">
                          <a:solidFill>
                            <a:schemeClr val="tx1"/>
                          </a:solidFill>
                        </a:rPr>
                        <a:t>invasa</a:t>
                      </a:r>
                      <a:endParaRPr lang="es-CL" sz="1600" b="1" i="1" strike="noStrike" dirty="0">
                        <a:solidFill>
                          <a:schemeClr val="tx1"/>
                        </a:solidFill>
                      </a:endParaRPr>
                    </a:p>
                  </a:txBody>
                  <a:tcPr vert="vert270"/>
                </a:tc>
                <a:tc>
                  <a:txBody>
                    <a:bodyPr/>
                    <a:lstStyle/>
                    <a:p>
                      <a:pPr marL="0" indent="0" algn="l">
                        <a:buFontTx/>
                        <a:buChar char="-"/>
                      </a:pPr>
                      <a:r>
                        <a:rPr lang="es-MX" sz="1600" strike="noStrike" dirty="0" smtClean="0">
                          <a:solidFill>
                            <a:schemeClr val="tx1"/>
                          </a:solidFill>
                        </a:rPr>
                        <a:t> Diseñar e instalar un afiche sobre esta plaga en controles fronterizos para alertar su riesgo y reducir sus probabilidades de ingreso al país. Coordinar con la División de Asuntos Internacionales y Unidad de Comunicación y Prensa para esta labor.</a:t>
                      </a:r>
                    </a:p>
                    <a:p>
                      <a:pPr marL="0" indent="0" algn="just">
                        <a:buFontTx/>
                        <a:buChar char="-"/>
                      </a:pPr>
                      <a:endParaRPr lang="es-MX" sz="1600" strike="noStrike" dirty="0" smtClean="0">
                        <a:solidFill>
                          <a:schemeClr val="tx1"/>
                        </a:solidFill>
                      </a:endParaRPr>
                    </a:p>
                  </a:txBody>
                  <a:tcPr/>
                </a:tc>
                <a:tc>
                  <a:txBody>
                    <a:bodyPr/>
                    <a:lstStyle/>
                    <a:p>
                      <a:pPr algn="l">
                        <a:buFontTx/>
                        <a:buChar char="-"/>
                      </a:pPr>
                      <a:r>
                        <a:rPr lang="es-MX" sz="1600" strike="noStrike" dirty="0" smtClean="0">
                          <a:solidFill>
                            <a:schemeClr val="tx1"/>
                          </a:solidFill>
                        </a:rPr>
                        <a:t>El afiche fue recibido y distribuido a nivel nacional en</a:t>
                      </a:r>
                      <a:r>
                        <a:rPr lang="es-MX" sz="1600" strike="noStrike" baseline="0" dirty="0" smtClean="0">
                          <a:solidFill>
                            <a:schemeClr val="tx1"/>
                          </a:solidFill>
                        </a:rPr>
                        <a:t> el SAG con una indicación especial que se instale en los controles fronterizos.</a:t>
                      </a:r>
                    </a:p>
                    <a:p>
                      <a:pPr algn="l">
                        <a:buFontTx/>
                        <a:buChar char="-"/>
                      </a:pPr>
                      <a:endParaRPr lang="es-MX" sz="1600" strike="noStrike" baseline="0" dirty="0" smtClean="0">
                        <a:solidFill>
                          <a:schemeClr val="tx1"/>
                        </a:solidFill>
                      </a:endParaRPr>
                    </a:p>
                  </a:txBody>
                  <a:tcPr/>
                </a:tc>
                <a:tc>
                  <a:txBody>
                    <a:bodyPr/>
                    <a:lstStyle/>
                    <a:p>
                      <a:pPr algn="ctr"/>
                      <a:r>
                        <a:rPr lang="es-MX" sz="1600" strike="noStrike" dirty="0" smtClean="0">
                          <a:solidFill>
                            <a:schemeClr val="tx1"/>
                          </a:solidFill>
                        </a:rPr>
                        <a:t>Enero 2012</a:t>
                      </a:r>
                      <a:endParaRPr lang="es-CL" sz="1600" strike="noStrike"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strike="noStrike" baseline="0" dirty="0" smtClean="0">
                          <a:solidFill>
                            <a:schemeClr val="tx1"/>
                          </a:solidFill>
                        </a:rPr>
                        <a:t>Se remitió ejemplares del afiche a las empresas forestales y profesionales nacionales del área fitosanitaria forestal.</a:t>
                      </a:r>
                      <a:endParaRPr lang="es-CL" sz="1600" strike="noStrike" dirty="0" smtClean="0">
                        <a:solidFill>
                          <a:schemeClr val="tx1"/>
                        </a:solidFill>
                      </a:endParaRPr>
                    </a:p>
                    <a:p>
                      <a:pPr algn="l"/>
                      <a:endParaRPr lang="es-MX" sz="1600" strike="noStrike" dirty="0" smtClean="0">
                        <a:solidFill>
                          <a:schemeClr val="tx1"/>
                        </a:solidFill>
                      </a:endParaRPr>
                    </a:p>
                    <a:p>
                      <a:pPr algn="just"/>
                      <a:endParaRPr lang="es-MX" sz="1600" strike="noStrike" dirty="0" smtClean="0">
                        <a:solidFill>
                          <a:schemeClr val="tx1"/>
                        </a:solidFill>
                      </a:endParaRP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TotalTime>
  <Words>1025</Words>
  <Application>Microsoft Office PowerPoint</Application>
  <PresentationFormat>Presentación en pantalla (4:3)</PresentationFormat>
  <Paragraphs>163</Paragraphs>
  <Slides>13</Slides>
  <Notes>4</Notes>
  <HiddenSlides>0</HiddenSlides>
  <MMClips>0</MMClips>
  <ScaleCrop>false</ScaleCrop>
  <HeadingPairs>
    <vt:vector size="4" baseType="variant">
      <vt:variant>
        <vt:lpstr>Tema</vt:lpstr>
      </vt:variant>
      <vt:variant>
        <vt:i4>2</vt:i4>
      </vt:variant>
      <vt:variant>
        <vt:lpstr>Títulos de diapositiva</vt:lpstr>
      </vt:variant>
      <vt:variant>
        <vt:i4>13</vt:i4>
      </vt:variant>
    </vt:vector>
  </HeadingPairs>
  <TitlesOfParts>
    <vt:vector size="15" baseType="lpstr">
      <vt:lpstr>Tema de Office</vt:lpstr>
      <vt:lpstr>Office Theme</vt:lpstr>
      <vt:lpstr>Impulso Competitivo Servicio Agrícola y Ganadero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Impulso Competitivo Servicio Agrícola y Ganadero</dc:title>
  <dc:creator>Nicolas Andrés Guerra Rojas</dc:creator>
  <cp:lastModifiedBy>Nicolas Jose Cristi Le-Fort</cp:lastModifiedBy>
  <cp:revision>145</cp:revision>
  <dcterms:created xsi:type="dcterms:W3CDTF">2011-10-03T18:18:06Z</dcterms:created>
  <dcterms:modified xsi:type="dcterms:W3CDTF">2012-03-27T12:42:48Z</dcterms:modified>
</cp:coreProperties>
</file>