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6"/>
  </p:notesMasterIdLst>
  <p:sldIdLst>
    <p:sldId id="265" r:id="rId3"/>
    <p:sldId id="266" r:id="rId4"/>
    <p:sldId id="286" r:id="rId5"/>
    <p:sldId id="290" r:id="rId6"/>
    <p:sldId id="291" r:id="rId7"/>
    <p:sldId id="292" r:id="rId8"/>
    <p:sldId id="293" r:id="rId9"/>
    <p:sldId id="294" r:id="rId10"/>
    <p:sldId id="295" r:id="rId11"/>
    <p:sldId id="296" r:id="rId12"/>
    <p:sldId id="297" r:id="rId13"/>
    <p:sldId id="298" r:id="rId14"/>
    <p:sldId id="289" r:id="rId15"/>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p:scale>
          <a:sx n="75" d="100"/>
          <a:sy n="75" d="100"/>
        </p:scale>
        <p:origin x="-366" y="-8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L"/>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055087A-05DB-4B60-8E2F-79DCD2EA003D}" type="datetimeFigureOut">
              <a:rPr lang="es-CL" smtClean="0"/>
              <a:pPr/>
              <a:t>27-03-2012</a:t>
            </a:fld>
            <a:endParaRPr lang="es-CL"/>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L"/>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DDA349-249E-418C-BC3D-5357B97AAFD9}" type="slidenum">
              <a:rPr lang="es-CL" smtClean="0"/>
              <a:pPr/>
              <a:t>‹Nº›</a:t>
            </a:fld>
            <a:endParaRPr lang="es-CL"/>
          </a:p>
        </p:txBody>
      </p:sp>
    </p:spTree>
    <p:extLst>
      <p:ext uri="{BB962C8B-B14F-4D97-AF65-F5344CB8AC3E}">
        <p14:creationId xmlns:p14="http://schemas.microsoft.com/office/powerpoint/2010/main" val="27367712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2 Marcador de notas"/>
          <p:cNvSpPr>
            <a:spLocks noGrp="1"/>
          </p:cNvSpPr>
          <p:nvPr>
            <p:ph type="body" idx="1"/>
          </p:nvPr>
        </p:nvSpPr>
        <p:spPr/>
        <p:txBody>
          <a:bodyPr>
            <a:normAutofit fontScale="92500" lnSpcReduction="10000"/>
          </a:bodyPr>
          <a:lstStyle/>
          <a:p>
            <a:pPr>
              <a:defRPr/>
            </a:pPr>
            <a:r>
              <a:rPr lang="es-CL" b="1" dirty="0" smtClean="0"/>
              <a:t>Preámbulo</a:t>
            </a:r>
            <a:endParaRPr lang="es-CL" dirty="0" smtClean="0"/>
          </a:p>
          <a:p>
            <a:pPr>
              <a:defRPr/>
            </a:pPr>
            <a:r>
              <a:rPr lang="es-CL" dirty="0" smtClean="0"/>
              <a:t> </a:t>
            </a:r>
          </a:p>
          <a:p>
            <a:pPr>
              <a:defRPr/>
            </a:pPr>
            <a:r>
              <a:rPr lang="es-CL" dirty="0" smtClean="0"/>
              <a:t>SAG tiene 61 medidas entre Impulso Competitivo (50) y Plan de Control Estratégico (11), las cuales se relacionan con las diferentes áreas en las cuales actúa el servicio, tales como:</a:t>
            </a:r>
          </a:p>
          <a:p>
            <a:pPr>
              <a:defRPr/>
            </a:pPr>
            <a:r>
              <a:rPr lang="es-CL" dirty="0" smtClean="0"/>
              <a:t>Agrícola</a:t>
            </a:r>
          </a:p>
          <a:p>
            <a:pPr>
              <a:defRPr/>
            </a:pPr>
            <a:r>
              <a:rPr lang="es-CL" dirty="0" smtClean="0"/>
              <a:t>Forestal</a:t>
            </a:r>
          </a:p>
          <a:p>
            <a:pPr>
              <a:defRPr/>
            </a:pPr>
            <a:r>
              <a:rPr lang="es-CL" dirty="0" smtClean="0"/>
              <a:t>Vitivinícola</a:t>
            </a:r>
          </a:p>
          <a:p>
            <a:pPr>
              <a:defRPr/>
            </a:pPr>
            <a:r>
              <a:rPr lang="es-CL" dirty="0" smtClean="0"/>
              <a:t>Asuntos Internacionales</a:t>
            </a:r>
          </a:p>
          <a:p>
            <a:pPr>
              <a:defRPr/>
            </a:pPr>
            <a:r>
              <a:rPr lang="es-CL" dirty="0" smtClean="0"/>
              <a:t>Protección de Recursos Naturales</a:t>
            </a:r>
          </a:p>
          <a:p>
            <a:pPr>
              <a:defRPr/>
            </a:pPr>
            <a:r>
              <a:rPr lang="es-CL" dirty="0" smtClean="0"/>
              <a:t>Inocuidad e insumos</a:t>
            </a:r>
          </a:p>
          <a:p>
            <a:pPr>
              <a:defRPr/>
            </a:pPr>
            <a:r>
              <a:rPr lang="es-CL" dirty="0" smtClean="0"/>
              <a:t> </a:t>
            </a:r>
          </a:p>
          <a:p>
            <a:pPr>
              <a:defRPr/>
            </a:pPr>
            <a:r>
              <a:rPr lang="es-CL" dirty="0" smtClean="0"/>
              <a:t>Para abarcar estos temas de la mejor manera, el Servicio realiza mesas de trabajo en conjunto con los gremios del sector privado una vez al mes, de manera de enfocar las soluciones a los requerimientos de los usuarios del SAG. Por otro lado, internamente tenemos un seguimiento a los compromisos que surgen en cada una de estas mesas mensuales, el cual se registra semanalmente, de manera de asegurar su cumplimiento para la siguiente reunión. </a:t>
            </a:r>
          </a:p>
          <a:p>
            <a:pPr>
              <a:defRPr/>
            </a:pPr>
            <a:r>
              <a:rPr lang="es-CL" dirty="0" smtClean="0"/>
              <a:t>A la fecha, </a:t>
            </a:r>
            <a:r>
              <a:rPr lang="es-CL" b="1" dirty="0" smtClean="0"/>
              <a:t>contamos con 12 medidas implementadas </a:t>
            </a:r>
            <a:r>
              <a:rPr lang="es-CL" dirty="0" smtClean="0"/>
              <a:t> y otras cercanas a ser implementadas. </a:t>
            </a:r>
          </a:p>
          <a:p>
            <a:pPr>
              <a:defRPr/>
            </a:pPr>
            <a:r>
              <a:rPr lang="es-CL" dirty="0" smtClean="0"/>
              <a:t>En la presentación del día de hoy nos centraremos en las 7 medidas denominadas como emblemáticas por parte del Ministerio de Economía. </a:t>
            </a:r>
          </a:p>
          <a:p>
            <a:pPr>
              <a:defRPr/>
            </a:pPr>
            <a:endParaRPr lang="es-CL" dirty="0"/>
          </a:p>
        </p:txBody>
      </p:sp>
      <p:sp>
        <p:nvSpPr>
          <p:cNvPr id="53252"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ヒラギノ角ゴ Pro W3"/>
                <a:cs typeface="ヒラギノ角ゴ Pro W3"/>
              </a:defRPr>
            </a:lvl1pPr>
            <a:lvl2pPr marL="729057" indent="-280406" eaLnBrk="0" hangingPunct="0">
              <a:defRPr>
                <a:solidFill>
                  <a:schemeClr val="tx1"/>
                </a:solidFill>
                <a:latin typeface="Arial" pitchFamily="34" charset="0"/>
                <a:ea typeface="ヒラギノ角ゴ Pro W3"/>
                <a:cs typeface="ヒラギノ角ゴ Pro W3"/>
              </a:defRPr>
            </a:lvl2pPr>
            <a:lvl3pPr marL="1121626" indent="-224325" eaLnBrk="0" hangingPunct="0">
              <a:defRPr>
                <a:solidFill>
                  <a:schemeClr val="tx1"/>
                </a:solidFill>
                <a:latin typeface="Arial" pitchFamily="34" charset="0"/>
                <a:ea typeface="ヒラギノ角ゴ Pro W3"/>
                <a:cs typeface="ヒラギノ角ゴ Pro W3"/>
              </a:defRPr>
            </a:lvl3pPr>
            <a:lvl4pPr marL="1570276" indent="-224325" eaLnBrk="0" hangingPunct="0">
              <a:defRPr>
                <a:solidFill>
                  <a:schemeClr val="tx1"/>
                </a:solidFill>
                <a:latin typeface="Arial" pitchFamily="34" charset="0"/>
                <a:ea typeface="ヒラギノ角ゴ Pro W3"/>
                <a:cs typeface="ヒラギノ角ゴ Pro W3"/>
              </a:defRPr>
            </a:lvl4pPr>
            <a:lvl5pPr marL="2018927" indent="-224325" eaLnBrk="0" hangingPunct="0">
              <a:defRPr>
                <a:solidFill>
                  <a:schemeClr val="tx1"/>
                </a:solidFill>
                <a:latin typeface="Arial" pitchFamily="34" charset="0"/>
                <a:ea typeface="ヒラギノ角ゴ Pro W3"/>
                <a:cs typeface="ヒラギノ角ゴ Pro W3"/>
              </a:defRPr>
            </a:lvl5pPr>
            <a:lvl6pPr marL="2467577"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16227"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364878"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13528"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fld id="{E7192ECD-F74D-4442-992E-C7645D44500B}" type="slidenum">
              <a:rPr lang="en-US">
                <a:solidFill>
                  <a:prstClr val="black"/>
                </a:solidFill>
                <a:latin typeface="Calibri" pitchFamily="34" charset="0"/>
              </a:rPr>
              <a:pPr eaLnBrk="1" hangingPunct="1"/>
              <a:t>1</a:t>
            </a:fld>
            <a:endParaRPr lang="en-US">
              <a:solidFill>
                <a:prstClr val="black"/>
              </a:solidFill>
              <a:latin typeface="Calibri"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s-CL" dirty="0" smtClean="0">
                <a:ea typeface="ヒラギノ角ゴ Pro W3"/>
                <a:cs typeface="ヒラギノ角ゴ Pro W3"/>
              </a:rPr>
              <a:t>* 6 Certificación de madera verde: Depende de las </a:t>
            </a:r>
            <a:r>
              <a:rPr lang="es-CL" dirty="0" err="1" smtClean="0">
                <a:ea typeface="ヒラギノ角ゴ Pro W3"/>
                <a:cs typeface="ヒラギノ角ゴ Pro W3"/>
              </a:rPr>
              <a:t>ONPF’s</a:t>
            </a:r>
            <a:r>
              <a:rPr lang="es-CL" dirty="0" smtClean="0">
                <a:ea typeface="ヒラギノ角ゴ Pro W3"/>
                <a:cs typeface="ヒラギノ角ゴ Pro W3"/>
              </a:rPr>
              <a:t> de los mercados de destino.</a:t>
            </a:r>
          </a:p>
          <a:p>
            <a:pPr>
              <a:buFont typeface="Arial" charset="0"/>
              <a:buChar char="•"/>
            </a:pPr>
            <a:r>
              <a:rPr lang="es-CL" dirty="0" smtClean="0">
                <a:ea typeface="ヒラギノ角ゴ Pro W3"/>
                <a:cs typeface="ヒラギノ角ゴ Pro W3"/>
              </a:rPr>
              <a:t>7 Mercado de Fumigación: Depende del mercado y MINSAL.</a:t>
            </a:r>
          </a:p>
          <a:p>
            <a:pPr>
              <a:buFont typeface="Arial" charset="0"/>
              <a:buChar char="•"/>
            </a:pPr>
            <a:r>
              <a:rPr lang="es-MX" dirty="0" smtClean="0">
                <a:ea typeface="ヒラギノ角ゴ Pro W3"/>
                <a:cs typeface="ヒラギノ角ゴ Pro W3"/>
              </a:rPr>
              <a:t>**:</a:t>
            </a:r>
            <a:r>
              <a:rPr lang="es-MX" baseline="0" dirty="0" smtClean="0">
                <a:ea typeface="ヒラギノ角ゴ Pro W3"/>
                <a:cs typeface="ヒラギノ角ゴ Pro W3"/>
              </a:rPr>
              <a:t> Medidas complementarias acordadas en la Mesa.</a:t>
            </a:r>
            <a:endParaRPr lang="es-CL" dirty="0" smtClean="0">
              <a:ea typeface="ヒラギノ角ゴ Pro W3"/>
              <a:cs typeface="ヒラギノ角ゴ Pro W3"/>
            </a:endParaRPr>
          </a:p>
        </p:txBody>
      </p:sp>
      <p:sp>
        <p:nvSpPr>
          <p:cNvPr id="59396"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ヒラギノ角ゴ Pro W3"/>
                <a:cs typeface="ヒラギノ角ゴ Pro W3"/>
              </a:defRPr>
            </a:lvl1pPr>
            <a:lvl2pPr marL="729057" indent="-280406" eaLnBrk="0" hangingPunct="0">
              <a:defRPr>
                <a:solidFill>
                  <a:schemeClr val="tx1"/>
                </a:solidFill>
                <a:latin typeface="Arial" pitchFamily="34" charset="0"/>
                <a:ea typeface="ヒラギノ角ゴ Pro W3"/>
                <a:cs typeface="ヒラギノ角ゴ Pro W3"/>
              </a:defRPr>
            </a:lvl2pPr>
            <a:lvl3pPr marL="1121626" indent="-224325" eaLnBrk="0" hangingPunct="0">
              <a:defRPr>
                <a:solidFill>
                  <a:schemeClr val="tx1"/>
                </a:solidFill>
                <a:latin typeface="Arial" pitchFamily="34" charset="0"/>
                <a:ea typeface="ヒラギノ角ゴ Pro W3"/>
                <a:cs typeface="ヒラギノ角ゴ Pro W3"/>
              </a:defRPr>
            </a:lvl3pPr>
            <a:lvl4pPr marL="1570276" indent="-224325" eaLnBrk="0" hangingPunct="0">
              <a:defRPr>
                <a:solidFill>
                  <a:schemeClr val="tx1"/>
                </a:solidFill>
                <a:latin typeface="Arial" pitchFamily="34" charset="0"/>
                <a:ea typeface="ヒラギノ角ゴ Pro W3"/>
                <a:cs typeface="ヒラギノ角ゴ Pro W3"/>
              </a:defRPr>
            </a:lvl4pPr>
            <a:lvl5pPr marL="2018927" indent="-224325" eaLnBrk="0" hangingPunct="0">
              <a:defRPr>
                <a:solidFill>
                  <a:schemeClr val="tx1"/>
                </a:solidFill>
                <a:latin typeface="Arial" pitchFamily="34" charset="0"/>
                <a:ea typeface="ヒラギノ角ゴ Pro W3"/>
                <a:cs typeface="ヒラギノ角ゴ Pro W3"/>
              </a:defRPr>
            </a:lvl5pPr>
            <a:lvl6pPr marL="2467577"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16227"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364878"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13528"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fld id="{BAA0086C-76AF-41A9-991B-5E37AAFF6058}" type="slidenum">
              <a:rPr lang="en-US" smtClean="0">
                <a:latin typeface="Calibri" pitchFamily="34" charset="0"/>
              </a:rPr>
              <a:pPr eaLnBrk="1" hangingPunct="1"/>
              <a:t>2</a:t>
            </a:fld>
            <a:endParaRPr lang="en-US" smtClean="0">
              <a:latin typeface="Calibri"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s-CL" dirty="0" smtClean="0">
                <a:ea typeface="ヒラギノ角ゴ Pro W3"/>
                <a:cs typeface="ヒラギノ角ゴ Pro W3"/>
              </a:rPr>
              <a:t>* 6 Certificación de madera verde: Depende de las </a:t>
            </a:r>
            <a:r>
              <a:rPr lang="es-CL" dirty="0" err="1" smtClean="0">
                <a:ea typeface="ヒラギノ角ゴ Pro W3"/>
                <a:cs typeface="ヒラギノ角ゴ Pro W3"/>
              </a:rPr>
              <a:t>ONPF’s</a:t>
            </a:r>
            <a:r>
              <a:rPr lang="es-CL" dirty="0" smtClean="0">
                <a:ea typeface="ヒラギノ角ゴ Pro W3"/>
                <a:cs typeface="ヒラギノ角ゴ Pro W3"/>
              </a:rPr>
              <a:t> de los mercados de destino.</a:t>
            </a:r>
          </a:p>
          <a:p>
            <a:pPr>
              <a:buFont typeface="Arial" charset="0"/>
              <a:buChar char="•"/>
            </a:pPr>
            <a:r>
              <a:rPr lang="es-CL" dirty="0" smtClean="0">
                <a:ea typeface="ヒラギノ角ゴ Pro W3"/>
                <a:cs typeface="ヒラギノ角ゴ Pro W3"/>
              </a:rPr>
              <a:t>7 Mercado de Fumigación: Depende del mercado y MINSAL.</a:t>
            </a:r>
          </a:p>
          <a:p>
            <a:pPr>
              <a:buFont typeface="Arial" charset="0"/>
              <a:buChar char="•"/>
            </a:pPr>
            <a:r>
              <a:rPr lang="es-MX" dirty="0" smtClean="0">
                <a:ea typeface="ヒラギノ角ゴ Pro W3"/>
                <a:cs typeface="ヒラギノ角ゴ Pro W3"/>
              </a:rPr>
              <a:t>**:</a:t>
            </a:r>
            <a:r>
              <a:rPr lang="es-MX" baseline="0" dirty="0" smtClean="0">
                <a:ea typeface="ヒラギノ角ゴ Pro W3"/>
                <a:cs typeface="ヒラギノ角ゴ Pro W3"/>
              </a:rPr>
              <a:t> Medidas complementarias acordadas en la Mesa.</a:t>
            </a:r>
            <a:endParaRPr lang="es-CL" dirty="0" smtClean="0">
              <a:ea typeface="ヒラギノ角ゴ Pro W3"/>
              <a:cs typeface="ヒラギノ角ゴ Pro W3"/>
            </a:endParaRPr>
          </a:p>
        </p:txBody>
      </p:sp>
      <p:sp>
        <p:nvSpPr>
          <p:cNvPr id="59396"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ヒラギノ角ゴ Pro W3"/>
                <a:cs typeface="ヒラギノ角ゴ Pro W3"/>
              </a:defRPr>
            </a:lvl1pPr>
            <a:lvl2pPr marL="729057" indent="-280406" eaLnBrk="0" hangingPunct="0">
              <a:defRPr>
                <a:solidFill>
                  <a:schemeClr val="tx1"/>
                </a:solidFill>
                <a:latin typeface="Arial" pitchFamily="34" charset="0"/>
                <a:ea typeface="ヒラギノ角ゴ Pro W3"/>
                <a:cs typeface="ヒラギノ角ゴ Pro W3"/>
              </a:defRPr>
            </a:lvl2pPr>
            <a:lvl3pPr marL="1121626" indent="-224325" eaLnBrk="0" hangingPunct="0">
              <a:defRPr>
                <a:solidFill>
                  <a:schemeClr val="tx1"/>
                </a:solidFill>
                <a:latin typeface="Arial" pitchFamily="34" charset="0"/>
                <a:ea typeface="ヒラギノ角ゴ Pro W3"/>
                <a:cs typeface="ヒラギノ角ゴ Pro W3"/>
              </a:defRPr>
            </a:lvl3pPr>
            <a:lvl4pPr marL="1570276" indent="-224325" eaLnBrk="0" hangingPunct="0">
              <a:defRPr>
                <a:solidFill>
                  <a:schemeClr val="tx1"/>
                </a:solidFill>
                <a:latin typeface="Arial" pitchFamily="34" charset="0"/>
                <a:ea typeface="ヒラギノ角ゴ Pro W3"/>
                <a:cs typeface="ヒラギノ角ゴ Pro W3"/>
              </a:defRPr>
            </a:lvl4pPr>
            <a:lvl5pPr marL="2018927" indent="-224325" eaLnBrk="0" hangingPunct="0">
              <a:defRPr>
                <a:solidFill>
                  <a:schemeClr val="tx1"/>
                </a:solidFill>
                <a:latin typeface="Arial" pitchFamily="34" charset="0"/>
                <a:ea typeface="ヒラギノ角ゴ Pro W3"/>
                <a:cs typeface="ヒラギノ角ゴ Pro W3"/>
              </a:defRPr>
            </a:lvl5pPr>
            <a:lvl6pPr marL="2467577"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16227"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364878"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13528"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fld id="{BAA0086C-76AF-41A9-991B-5E37AAFF6058}" type="slidenum">
              <a:rPr lang="en-US" smtClean="0">
                <a:latin typeface="Calibri" pitchFamily="34" charset="0"/>
              </a:rPr>
              <a:pPr eaLnBrk="1" hangingPunct="1"/>
              <a:t>3</a:t>
            </a:fld>
            <a:endParaRPr lang="en-US" smtClean="0">
              <a:latin typeface="Calibri"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2 Marcador de notas"/>
          <p:cNvSpPr>
            <a:spLocks noGrp="1"/>
          </p:cNvSpPr>
          <p:nvPr>
            <p:ph type="body" idx="1"/>
          </p:nvPr>
        </p:nvSpPr>
        <p:spPr/>
        <p:txBody>
          <a:bodyPr>
            <a:normAutofit fontScale="92500" lnSpcReduction="10000"/>
          </a:bodyPr>
          <a:lstStyle/>
          <a:p>
            <a:pPr>
              <a:defRPr/>
            </a:pPr>
            <a:r>
              <a:rPr lang="es-CL" b="1" dirty="0" smtClean="0"/>
              <a:t>Preámbulo</a:t>
            </a:r>
            <a:endParaRPr lang="es-CL" dirty="0" smtClean="0"/>
          </a:p>
          <a:p>
            <a:pPr>
              <a:defRPr/>
            </a:pPr>
            <a:r>
              <a:rPr lang="es-CL" dirty="0" smtClean="0"/>
              <a:t> </a:t>
            </a:r>
          </a:p>
          <a:p>
            <a:pPr>
              <a:defRPr/>
            </a:pPr>
            <a:r>
              <a:rPr lang="es-CL" dirty="0" smtClean="0"/>
              <a:t>SAG tiene 61 medidas entre Impulso Competitivo (50) y Plan de Control Estratégico (11), las cuales se relacionan con las diferentes áreas en las cuales actúa el servicio, tales como:</a:t>
            </a:r>
          </a:p>
          <a:p>
            <a:pPr>
              <a:defRPr/>
            </a:pPr>
            <a:r>
              <a:rPr lang="es-CL" dirty="0" smtClean="0"/>
              <a:t>Agrícola</a:t>
            </a:r>
          </a:p>
          <a:p>
            <a:pPr>
              <a:defRPr/>
            </a:pPr>
            <a:r>
              <a:rPr lang="es-CL" dirty="0" smtClean="0"/>
              <a:t>Forestal</a:t>
            </a:r>
          </a:p>
          <a:p>
            <a:pPr>
              <a:defRPr/>
            </a:pPr>
            <a:r>
              <a:rPr lang="es-CL" dirty="0" smtClean="0"/>
              <a:t>Vitivinícola</a:t>
            </a:r>
          </a:p>
          <a:p>
            <a:pPr>
              <a:defRPr/>
            </a:pPr>
            <a:r>
              <a:rPr lang="es-CL" dirty="0" smtClean="0"/>
              <a:t>Asuntos Internacionales</a:t>
            </a:r>
          </a:p>
          <a:p>
            <a:pPr>
              <a:defRPr/>
            </a:pPr>
            <a:r>
              <a:rPr lang="es-CL" dirty="0" smtClean="0"/>
              <a:t>Protección de Recursos Naturales</a:t>
            </a:r>
          </a:p>
          <a:p>
            <a:pPr>
              <a:defRPr/>
            </a:pPr>
            <a:r>
              <a:rPr lang="es-CL" dirty="0" smtClean="0"/>
              <a:t>Inocuidad e insumos</a:t>
            </a:r>
          </a:p>
          <a:p>
            <a:pPr>
              <a:defRPr/>
            </a:pPr>
            <a:r>
              <a:rPr lang="es-CL" dirty="0" smtClean="0"/>
              <a:t> </a:t>
            </a:r>
          </a:p>
          <a:p>
            <a:pPr>
              <a:defRPr/>
            </a:pPr>
            <a:r>
              <a:rPr lang="es-CL" dirty="0" smtClean="0"/>
              <a:t>Para abarcar estos temas de la mejor manera, el Servicio realiza mesas de trabajo en conjunto con los gremios del sector privado una vez al mes, de manera de enfocar las soluciones a los requerimientos de los usuarios del SAG. Por otro lado, internamente tenemos un seguimiento a los compromisos que surgen en cada una de estas mesas mensuales, el cual se registra semanalmente, de manera de asegurar su cumplimiento para la siguiente reunión. </a:t>
            </a:r>
          </a:p>
          <a:p>
            <a:pPr>
              <a:defRPr/>
            </a:pPr>
            <a:r>
              <a:rPr lang="es-CL" dirty="0" smtClean="0"/>
              <a:t>A la fecha, </a:t>
            </a:r>
            <a:r>
              <a:rPr lang="es-CL" b="1" dirty="0" smtClean="0"/>
              <a:t>contamos con 12 medidas implementadas </a:t>
            </a:r>
            <a:r>
              <a:rPr lang="es-CL" dirty="0" smtClean="0"/>
              <a:t> y otras cercanas a ser implementadas. </a:t>
            </a:r>
          </a:p>
          <a:p>
            <a:pPr>
              <a:defRPr/>
            </a:pPr>
            <a:r>
              <a:rPr lang="es-CL" dirty="0" smtClean="0"/>
              <a:t>En la presentación del día de hoy nos centraremos en las 7 medidas denominadas como emblemáticas por parte del Ministerio de Economía. </a:t>
            </a:r>
          </a:p>
          <a:p>
            <a:pPr>
              <a:defRPr/>
            </a:pPr>
            <a:endParaRPr lang="es-CL" dirty="0"/>
          </a:p>
        </p:txBody>
      </p:sp>
      <p:sp>
        <p:nvSpPr>
          <p:cNvPr id="53252"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ヒラギノ角ゴ Pro W3"/>
                <a:cs typeface="ヒラギノ角ゴ Pro W3"/>
              </a:defRPr>
            </a:lvl1pPr>
            <a:lvl2pPr marL="729057" indent="-280406" eaLnBrk="0" hangingPunct="0">
              <a:defRPr>
                <a:solidFill>
                  <a:schemeClr val="tx1"/>
                </a:solidFill>
                <a:latin typeface="Arial" pitchFamily="34" charset="0"/>
                <a:ea typeface="ヒラギノ角ゴ Pro W3"/>
                <a:cs typeface="ヒラギノ角ゴ Pro W3"/>
              </a:defRPr>
            </a:lvl2pPr>
            <a:lvl3pPr marL="1121626" indent="-224325" eaLnBrk="0" hangingPunct="0">
              <a:defRPr>
                <a:solidFill>
                  <a:schemeClr val="tx1"/>
                </a:solidFill>
                <a:latin typeface="Arial" pitchFamily="34" charset="0"/>
                <a:ea typeface="ヒラギノ角ゴ Pro W3"/>
                <a:cs typeface="ヒラギノ角ゴ Pro W3"/>
              </a:defRPr>
            </a:lvl3pPr>
            <a:lvl4pPr marL="1570276" indent="-224325" eaLnBrk="0" hangingPunct="0">
              <a:defRPr>
                <a:solidFill>
                  <a:schemeClr val="tx1"/>
                </a:solidFill>
                <a:latin typeface="Arial" pitchFamily="34" charset="0"/>
                <a:ea typeface="ヒラギノ角ゴ Pro W3"/>
                <a:cs typeface="ヒラギノ角ゴ Pro W3"/>
              </a:defRPr>
            </a:lvl4pPr>
            <a:lvl5pPr marL="2018927" indent="-224325" eaLnBrk="0" hangingPunct="0">
              <a:defRPr>
                <a:solidFill>
                  <a:schemeClr val="tx1"/>
                </a:solidFill>
                <a:latin typeface="Arial" pitchFamily="34" charset="0"/>
                <a:ea typeface="ヒラギノ角ゴ Pro W3"/>
                <a:cs typeface="ヒラギノ角ゴ Pro W3"/>
              </a:defRPr>
            </a:lvl5pPr>
            <a:lvl6pPr marL="2467577"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16227"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364878"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13528"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fld id="{E7192ECD-F74D-4442-992E-C7645D44500B}" type="slidenum">
              <a:rPr lang="en-US">
                <a:solidFill>
                  <a:prstClr val="black"/>
                </a:solidFill>
                <a:latin typeface="Calibri" pitchFamily="34" charset="0"/>
              </a:rPr>
              <a:pPr eaLnBrk="1" hangingPunct="1"/>
              <a:t>13</a:t>
            </a:fld>
            <a:endParaRPr lang="en-US">
              <a:solidFill>
                <a:prstClr val="black"/>
              </a:solidFill>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L"/>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L"/>
          </a:p>
        </p:txBody>
      </p:sp>
      <p:sp>
        <p:nvSpPr>
          <p:cNvPr id="4" name="3 Marcador de fecha"/>
          <p:cNvSpPr>
            <a:spLocks noGrp="1"/>
          </p:cNvSpPr>
          <p:nvPr>
            <p:ph type="dt" sz="half" idx="10"/>
          </p:nvPr>
        </p:nvSpPr>
        <p:spPr/>
        <p:txBody>
          <a:bodyPr/>
          <a:lstStyle/>
          <a:p>
            <a:fld id="{5DDE34EA-2B5B-424A-B2C0-59ED7B91CAD2}" type="datetimeFigureOut">
              <a:rPr lang="es-CL" smtClean="0"/>
              <a:pPr/>
              <a:t>27-03-2012</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7AF4CA14-C328-46CA-BDD1-59BB23DB34D5}" type="slidenum">
              <a:rPr lang="es-CL" smtClean="0"/>
              <a:pPr/>
              <a:t>‹Nº›</a:t>
            </a:fld>
            <a:endParaRPr lang="es-CL"/>
          </a:p>
        </p:txBody>
      </p:sp>
    </p:spTree>
    <p:extLst>
      <p:ext uri="{BB962C8B-B14F-4D97-AF65-F5344CB8AC3E}">
        <p14:creationId xmlns:p14="http://schemas.microsoft.com/office/powerpoint/2010/main" val="18398252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5DDE34EA-2B5B-424A-B2C0-59ED7B91CAD2}" type="datetimeFigureOut">
              <a:rPr lang="es-CL" smtClean="0"/>
              <a:pPr/>
              <a:t>27-03-2012</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7AF4CA14-C328-46CA-BDD1-59BB23DB34D5}" type="slidenum">
              <a:rPr lang="es-CL" smtClean="0"/>
              <a:pPr/>
              <a:t>‹Nº›</a:t>
            </a:fld>
            <a:endParaRPr lang="es-CL"/>
          </a:p>
        </p:txBody>
      </p:sp>
    </p:spTree>
    <p:extLst>
      <p:ext uri="{BB962C8B-B14F-4D97-AF65-F5344CB8AC3E}">
        <p14:creationId xmlns:p14="http://schemas.microsoft.com/office/powerpoint/2010/main" val="2700392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5DDE34EA-2B5B-424A-B2C0-59ED7B91CAD2}" type="datetimeFigureOut">
              <a:rPr lang="es-CL" smtClean="0"/>
              <a:pPr/>
              <a:t>27-03-2012</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7AF4CA14-C328-46CA-BDD1-59BB23DB34D5}" type="slidenum">
              <a:rPr lang="es-CL" smtClean="0"/>
              <a:pPr/>
              <a:t>‹Nº›</a:t>
            </a:fld>
            <a:endParaRPr lang="es-CL"/>
          </a:p>
        </p:txBody>
      </p:sp>
    </p:spTree>
    <p:extLst>
      <p:ext uri="{BB962C8B-B14F-4D97-AF65-F5344CB8AC3E}">
        <p14:creationId xmlns:p14="http://schemas.microsoft.com/office/powerpoint/2010/main" val="10864713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600200"/>
            <a:ext cx="7772400" cy="936625"/>
          </a:xfrm>
          <a:prstGeom prst="rect">
            <a:avLst/>
          </a:prstGeom>
        </p:spPr>
        <p:txBody>
          <a:bodyPr/>
          <a:lstStyle>
            <a:lvl1pPr marL="0" marR="0" indent="0" algn="l" defTabSz="457200" rtl="0" eaLnBrk="1" fontAlgn="auto" latinLnBrk="0" hangingPunct="1">
              <a:lnSpc>
                <a:spcPct val="100000"/>
              </a:lnSpc>
              <a:spcBef>
                <a:spcPct val="0"/>
              </a:spcBef>
              <a:spcAft>
                <a:spcPts val="0"/>
              </a:spcAft>
              <a:tabLst/>
              <a:defRPr sz="4400"/>
            </a:lvl1pPr>
          </a:lstStyle>
          <a:p>
            <a:pPr lvl="0"/>
            <a:r>
              <a:rPr lang="en-US" noProof="0" dirty="0" smtClean="0"/>
              <a:t>Click to edit Master title style</a:t>
            </a:r>
          </a:p>
        </p:txBody>
      </p:sp>
      <p:sp>
        <p:nvSpPr>
          <p:cNvPr id="3" name="Subtitle 2"/>
          <p:cNvSpPr>
            <a:spLocks noGrp="1"/>
          </p:cNvSpPr>
          <p:nvPr>
            <p:ph type="subTitle" idx="1"/>
          </p:nvPr>
        </p:nvSpPr>
        <p:spPr>
          <a:xfrm>
            <a:off x="457200" y="2590800"/>
            <a:ext cx="6400800" cy="609600"/>
          </a:xfrm>
          <a:prstGeom prst="rect">
            <a:avLst/>
          </a:prstGeo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32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US" noProof="0" dirty="0" smtClean="0"/>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8882BCEB-DB33-4BC3-99FC-B8725879E143}" type="datetime1">
              <a:rPr lang="en-US">
                <a:solidFill>
                  <a:prstClr val="white"/>
                </a:solidFill>
              </a:rPr>
              <a:pPr defTabSz="457200" fontAlgn="base">
                <a:spcBef>
                  <a:spcPct val="0"/>
                </a:spcBef>
                <a:spcAft>
                  <a:spcPct val="0"/>
                </a:spcAft>
                <a:defRPr/>
              </a:pPr>
              <a:t>3/27/2012</a:t>
            </a:fld>
            <a:endParaRPr lang="en-US">
              <a:solidFill>
                <a:prstClr val="white"/>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endParaRPr lang="es-CL">
              <a:solidFill>
                <a:prstClr val="white"/>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EB5720D4-4C81-4B29-BF71-9DB473F6A1E7}" type="slidenum">
              <a:rPr lang="en-US">
                <a:solidFill>
                  <a:prstClr val="white"/>
                </a:solidFill>
              </a:rPr>
              <a:pPr defTabSz="457200" fontAlgn="base">
                <a:spcBef>
                  <a:spcPct val="0"/>
                </a:spcBef>
                <a:spcAft>
                  <a:spcPct val="0"/>
                </a:spcAft>
                <a:defRPr/>
              </a:pPr>
              <a:t>‹Nº›</a:t>
            </a:fld>
            <a:endParaRPr lang="en-US">
              <a:solidFill>
                <a:prstClr val="white"/>
              </a:solidFill>
            </a:endParaRPr>
          </a:p>
        </p:txBody>
      </p:sp>
    </p:spTree>
    <p:extLst>
      <p:ext uri="{BB962C8B-B14F-4D97-AF65-F5344CB8AC3E}">
        <p14:creationId xmlns:p14="http://schemas.microsoft.com/office/powerpoint/2010/main" val="24316896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A171695D-2813-4786-8A01-4C597836B678}" type="datetime1">
              <a:rPr lang="en-US">
                <a:solidFill>
                  <a:prstClr val="white"/>
                </a:solidFill>
              </a:rPr>
              <a:pPr defTabSz="457200" fontAlgn="base">
                <a:spcBef>
                  <a:spcPct val="0"/>
                </a:spcBef>
                <a:spcAft>
                  <a:spcPct val="0"/>
                </a:spcAft>
                <a:defRPr/>
              </a:pPr>
              <a:t>3/27/2012</a:t>
            </a:fld>
            <a:endParaRPr lang="en-US">
              <a:solidFill>
                <a:prstClr val="white"/>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endParaRPr lang="es-CL">
              <a:solidFill>
                <a:prstClr val="white"/>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30A4F9FA-07C1-48E0-B8D2-48A5BA65A9C4}" type="slidenum">
              <a:rPr lang="en-US">
                <a:solidFill>
                  <a:prstClr val="white"/>
                </a:solidFill>
              </a:rPr>
              <a:pPr defTabSz="457200" fontAlgn="base">
                <a:spcBef>
                  <a:spcPct val="0"/>
                </a:spcBef>
                <a:spcAft>
                  <a:spcPct val="0"/>
                </a:spcAft>
                <a:defRPr/>
              </a:pPr>
              <a:t>‹Nº›</a:t>
            </a:fld>
            <a:endParaRPr lang="en-US">
              <a:solidFill>
                <a:prstClr val="white"/>
              </a:solidFill>
            </a:endParaRPr>
          </a:p>
        </p:txBody>
      </p:sp>
    </p:spTree>
    <p:extLst>
      <p:ext uri="{BB962C8B-B14F-4D97-AF65-F5344CB8AC3E}">
        <p14:creationId xmlns:p14="http://schemas.microsoft.com/office/powerpoint/2010/main" val="7225936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1E1628F5-0021-4173-A8B2-5F08E5379955}" type="datetime1">
              <a:rPr lang="en-US">
                <a:solidFill>
                  <a:prstClr val="white"/>
                </a:solidFill>
              </a:rPr>
              <a:pPr defTabSz="457200" fontAlgn="base">
                <a:spcBef>
                  <a:spcPct val="0"/>
                </a:spcBef>
                <a:spcAft>
                  <a:spcPct val="0"/>
                </a:spcAft>
                <a:defRPr/>
              </a:pPr>
              <a:t>3/27/2012</a:t>
            </a:fld>
            <a:endParaRPr lang="en-US">
              <a:solidFill>
                <a:prstClr val="white"/>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endParaRPr lang="es-CL">
              <a:solidFill>
                <a:prstClr val="white"/>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A1CBF502-6857-453E-AF1A-629802840007}" type="slidenum">
              <a:rPr lang="en-US">
                <a:solidFill>
                  <a:prstClr val="white"/>
                </a:solidFill>
              </a:rPr>
              <a:pPr defTabSz="457200" fontAlgn="base">
                <a:spcBef>
                  <a:spcPct val="0"/>
                </a:spcBef>
                <a:spcAft>
                  <a:spcPct val="0"/>
                </a:spcAft>
                <a:defRPr/>
              </a:pPr>
              <a:t>‹Nº›</a:t>
            </a:fld>
            <a:endParaRPr lang="en-US">
              <a:solidFill>
                <a:prstClr val="white"/>
              </a:solidFill>
            </a:endParaRPr>
          </a:p>
        </p:txBody>
      </p:sp>
    </p:spTree>
    <p:extLst>
      <p:ext uri="{BB962C8B-B14F-4D97-AF65-F5344CB8AC3E}">
        <p14:creationId xmlns:p14="http://schemas.microsoft.com/office/powerpoint/2010/main" val="21704376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24EB8E63-9105-4991-A306-8795372C223D}" type="datetime1">
              <a:rPr lang="en-US">
                <a:solidFill>
                  <a:prstClr val="white"/>
                </a:solidFill>
              </a:rPr>
              <a:pPr defTabSz="457200" fontAlgn="base">
                <a:spcBef>
                  <a:spcPct val="0"/>
                </a:spcBef>
                <a:spcAft>
                  <a:spcPct val="0"/>
                </a:spcAft>
                <a:defRPr/>
              </a:pPr>
              <a:t>3/27/2012</a:t>
            </a:fld>
            <a:endParaRPr lang="en-US">
              <a:solidFill>
                <a:prstClr val="white"/>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endParaRPr lang="es-CL">
              <a:solidFill>
                <a:prstClr val="white"/>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85822B76-F510-4300-980D-0FF7BDEB388B}" type="slidenum">
              <a:rPr lang="en-US">
                <a:solidFill>
                  <a:prstClr val="white"/>
                </a:solidFill>
              </a:rPr>
              <a:pPr defTabSz="457200" fontAlgn="base">
                <a:spcBef>
                  <a:spcPct val="0"/>
                </a:spcBef>
                <a:spcAft>
                  <a:spcPct val="0"/>
                </a:spcAft>
                <a:defRPr/>
              </a:pPr>
              <a:t>‹Nº›</a:t>
            </a:fld>
            <a:endParaRPr lang="en-US">
              <a:solidFill>
                <a:prstClr val="white"/>
              </a:solidFill>
            </a:endParaRPr>
          </a:p>
        </p:txBody>
      </p:sp>
    </p:spTree>
    <p:extLst>
      <p:ext uri="{BB962C8B-B14F-4D97-AF65-F5344CB8AC3E}">
        <p14:creationId xmlns:p14="http://schemas.microsoft.com/office/powerpoint/2010/main" val="3199515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5DDE34EA-2B5B-424A-B2C0-59ED7B91CAD2}" type="datetimeFigureOut">
              <a:rPr lang="es-CL" smtClean="0"/>
              <a:pPr/>
              <a:t>27-03-2012</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7AF4CA14-C328-46CA-BDD1-59BB23DB34D5}" type="slidenum">
              <a:rPr lang="es-CL" smtClean="0"/>
              <a:pPr/>
              <a:t>‹Nº›</a:t>
            </a:fld>
            <a:endParaRPr lang="es-CL"/>
          </a:p>
        </p:txBody>
      </p:sp>
    </p:spTree>
    <p:extLst>
      <p:ext uri="{BB962C8B-B14F-4D97-AF65-F5344CB8AC3E}">
        <p14:creationId xmlns:p14="http://schemas.microsoft.com/office/powerpoint/2010/main" val="3238981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5DDE34EA-2B5B-424A-B2C0-59ED7B91CAD2}" type="datetimeFigureOut">
              <a:rPr lang="es-CL" smtClean="0"/>
              <a:pPr/>
              <a:t>27-03-2012</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7AF4CA14-C328-46CA-BDD1-59BB23DB34D5}" type="slidenum">
              <a:rPr lang="es-CL" smtClean="0"/>
              <a:pPr/>
              <a:t>‹Nº›</a:t>
            </a:fld>
            <a:endParaRPr lang="es-CL"/>
          </a:p>
        </p:txBody>
      </p:sp>
    </p:spTree>
    <p:extLst>
      <p:ext uri="{BB962C8B-B14F-4D97-AF65-F5344CB8AC3E}">
        <p14:creationId xmlns:p14="http://schemas.microsoft.com/office/powerpoint/2010/main" val="32815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5DDE34EA-2B5B-424A-B2C0-59ED7B91CAD2}" type="datetimeFigureOut">
              <a:rPr lang="es-CL" smtClean="0"/>
              <a:pPr/>
              <a:t>27-03-2012</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7AF4CA14-C328-46CA-BDD1-59BB23DB34D5}" type="slidenum">
              <a:rPr lang="es-CL" smtClean="0"/>
              <a:pPr/>
              <a:t>‹Nº›</a:t>
            </a:fld>
            <a:endParaRPr lang="es-CL"/>
          </a:p>
        </p:txBody>
      </p:sp>
    </p:spTree>
    <p:extLst>
      <p:ext uri="{BB962C8B-B14F-4D97-AF65-F5344CB8AC3E}">
        <p14:creationId xmlns:p14="http://schemas.microsoft.com/office/powerpoint/2010/main" val="31814282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5DDE34EA-2B5B-424A-B2C0-59ED7B91CAD2}" type="datetimeFigureOut">
              <a:rPr lang="es-CL" smtClean="0"/>
              <a:pPr/>
              <a:t>27-03-2012</a:t>
            </a:fld>
            <a:endParaRPr lang="es-CL"/>
          </a:p>
        </p:txBody>
      </p:sp>
      <p:sp>
        <p:nvSpPr>
          <p:cNvPr id="8" name="7 Marcador de pie de página"/>
          <p:cNvSpPr>
            <a:spLocks noGrp="1"/>
          </p:cNvSpPr>
          <p:nvPr>
            <p:ph type="ftr" sz="quarter" idx="11"/>
          </p:nvPr>
        </p:nvSpPr>
        <p:spPr/>
        <p:txBody>
          <a:bodyPr/>
          <a:lstStyle/>
          <a:p>
            <a:endParaRPr lang="es-CL"/>
          </a:p>
        </p:txBody>
      </p:sp>
      <p:sp>
        <p:nvSpPr>
          <p:cNvPr id="9" name="8 Marcador de número de diapositiva"/>
          <p:cNvSpPr>
            <a:spLocks noGrp="1"/>
          </p:cNvSpPr>
          <p:nvPr>
            <p:ph type="sldNum" sz="quarter" idx="12"/>
          </p:nvPr>
        </p:nvSpPr>
        <p:spPr/>
        <p:txBody>
          <a:bodyPr/>
          <a:lstStyle/>
          <a:p>
            <a:fld id="{7AF4CA14-C328-46CA-BDD1-59BB23DB34D5}" type="slidenum">
              <a:rPr lang="es-CL" smtClean="0"/>
              <a:pPr/>
              <a:t>‹Nº›</a:t>
            </a:fld>
            <a:endParaRPr lang="es-CL"/>
          </a:p>
        </p:txBody>
      </p:sp>
    </p:spTree>
    <p:extLst>
      <p:ext uri="{BB962C8B-B14F-4D97-AF65-F5344CB8AC3E}">
        <p14:creationId xmlns:p14="http://schemas.microsoft.com/office/powerpoint/2010/main" val="522737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5DDE34EA-2B5B-424A-B2C0-59ED7B91CAD2}" type="datetimeFigureOut">
              <a:rPr lang="es-CL" smtClean="0"/>
              <a:pPr/>
              <a:t>27-03-2012</a:t>
            </a:fld>
            <a:endParaRPr lang="es-CL"/>
          </a:p>
        </p:txBody>
      </p:sp>
      <p:sp>
        <p:nvSpPr>
          <p:cNvPr id="4" name="3 Marcador de pie de página"/>
          <p:cNvSpPr>
            <a:spLocks noGrp="1"/>
          </p:cNvSpPr>
          <p:nvPr>
            <p:ph type="ftr" sz="quarter" idx="11"/>
          </p:nvPr>
        </p:nvSpPr>
        <p:spPr/>
        <p:txBody>
          <a:bodyPr/>
          <a:lstStyle/>
          <a:p>
            <a:endParaRPr lang="es-CL"/>
          </a:p>
        </p:txBody>
      </p:sp>
      <p:sp>
        <p:nvSpPr>
          <p:cNvPr id="5" name="4 Marcador de número de diapositiva"/>
          <p:cNvSpPr>
            <a:spLocks noGrp="1"/>
          </p:cNvSpPr>
          <p:nvPr>
            <p:ph type="sldNum" sz="quarter" idx="12"/>
          </p:nvPr>
        </p:nvSpPr>
        <p:spPr/>
        <p:txBody>
          <a:bodyPr/>
          <a:lstStyle/>
          <a:p>
            <a:fld id="{7AF4CA14-C328-46CA-BDD1-59BB23DB34D5}" type="slidenum">
              <a:rPr lang="es-CL" smtClean="0"/>
              <a:pPr/>
              <a:t>‹Nº›</a:t>
            </a:fld>
            <a:endParaRPr lang="es-CL"/>
          </a:p>
        </p:txBody>
      </p:sp>
    </p:spTree>
    <p:extLst>
      <p:ext uri="{BB962C8B-B14F-4D97-AF65-F5344CB8AC3E}">
        <p14:creationId xmlns:p14="http://schemas.microsoft.com/office/powerpoint/2010/main" val="2864445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5DDE34EA-2B5B-424A-B2C0-59ED7B91CAD2}" type="datetimeFigureOut">
              <a:rPr lang="es-CL" smtClean="0"/>
              <a:pPr/>
              <a:t>27-03-2012</a:t>
            </a:fld>
            <a:endParaRPr lang="es-CL"/>
          </a:p>
        </p:txBody>
      </p:sp>
      <p:sp>
        <p:nvSpPr>
          <p:cNvPr id="3" name="2 Marcador de pie de página"/>
          <p:cNvSpPr>
            <a:spLocks noGrp="1"/>
          </p:cNvSpPr>
          <p:nvPr>
            <p:ph type="ftr" sz="quarter" idx="11"/>
          </p:nvPr>
        </p:nvSpPr>
        <p:spPr/>
        <p:txBody>
          <a:bodyPr/>
          <a:lstStyle/>
          <a:p>
            <a:endParaRPr lang="es-CL"/>
          </a:p>
        </p:txBody>
      </p:sp>
      <p:sp>
        <p:nvSpPr>
          <p:cNvPr id="4" name="3 Marcador de número de diapositiva"/>
          <p:cNvSpPr>
            <a:spLocks noGrp="1"/>
          </p:cNvSpPr>
          <p:nvPr>
            <p:ph type="sldNum" sz="quarter" idx="12"/>
          </p:nvPr>
        </p:nvSpPr>
        <p:spPr/>
        <p:txBody>
          <a:bodyPr/>
          <a:lstStyle/>
          <a:p>
            <a:fld id="{7AF4CA14-C328-46CA-BDD1-59BB23DB34D5}" type="slidenum">
              <a:rPr lang="es-CL" smtClean="0"/>
              <a:pPr/>
              <a:t>‹Nº›</a:t>
            </a:fld>
            <a:endParaRPr lang="es-CL"/>
          </a:p>
        </p:txBody>
      </p:sp>
    </p:spTree>
    <p:extLst>
      <p:ext uri="{BB962C8B-B14F-4D97-AF65-F5344CB8AC3E}">
        <p14:creationId xmlns:p14="http://schemas.microsoft.com/office/powerpoint/2010/main" val="607556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DDE34EA-2B5B-424A-B2C0-59ED7B91CAD2}" type="datetimeFigureOut">
              <a:rPr lang="es-CL" smtClean="0"/>
              <a:pPr/>
              <a:t>27-03-2012</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7AF4CA14-C328-46CA-BDD1-59BB23DB34D5}" type="slidenum">
              <a:rPr lang="es-CL" smtClean="0"/>
              <a:pPr/>
              <a:t>‹Nº›</a:t>
            </a:fld>
            <a:endParaRPr lang="es-CL"/>
          </a:p>
        </p:txBody>
      </p:sp>
    </p:spTree>
    <p:extLst>
      <p:ext uri="{BB962C8B-B14F-4D97-AF65-F5344CB8AC3E}">
        <p14:creationId xmlns:p14="http://schemas.microsoft.com/office/powerpoint/2010/main" val="3272672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DDE34EA-2B5B-424A-B2C0-59ED7B91CAD2}" type="datetimeFigureOut">
              <a:rPr lang="es-CL" smtClean="0"/>
              <a:pPr/>
              <a:t>27-03-2012</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7AF4CA14-C328-46CA-BDD1-59BB23DB34D5}" type="slidenum">
              <a:rPr lang="es-CL" smtClean="0"/>
              <a:pPr/>
              <a:t>‹Nº›</a:t>
            </a:fld>
            <a:endParaRPr lang="es-CL"/>
          </a:p>
        </p:txBody>
      </p:sp>
    </p:spTree>
    <p:extLst>
      <p:ext uri="{BB962C8B-B14F-4D97-AF65-F5344CB8AC3E}">
        <p14:creationId xmlns:p14="http://schemas.microsoft.com/office/powerpoint/2010/main" val="38413642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7" Type="http://schemas.openxmlformats.org/officeDocument/2006/relationships/image" Target="../media/image2.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image" Target="../media/image1.png"/><Relationship Id="rId5" Type="http://schemas.openxmlformats.org/officeDocument/2006/relationships/theme" Target="../theme/theme2.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DE34EA-2B5B-424A-B2C0-59ED7B91CAD2}" type="datetimeFigureOut">
              <a:rPr lang="es-CL" smtClean="0"/>
              <a:pPr/>
              <a:t>27-03-2012</a:t>
            </a:fld>
            <a:endParaRPr lang="es-CL"/>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F4CA14-C328-46CA-BDD1-59BB23DB34D5}" type="slidenum">
              <a:rPr lang="es-CL" smtClean="0"/>
              <a:pPr/>
              <a:t>‹Nº›</a:t>
            </a:fld>
            <a:endParaRPr lang="es-CL"/>
          </a:p>
        </p:txBody>
      </p:sp>
    </p:spTree>
    <p:extLst>
      <p:ext uri="{BB962C8B-B14F-4D97-AF65-F5344CB8AC3E}">
        <p14:creationId xmlns:p14="http://schemas.microsoft.com/office/powerpoint/2010/main" val="30865761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06CB7"/>
        </a:solidFill>
        <a:effectLst/>
      </p:bgPr>
    </p:bg>
    <p:spTree>
      <p:nvGrpSpPr>
        <p:cNvPr id="1" name=""/>
        <p:cNvGrpSpPr/>
        <p:nvPr/>
      </p:nvGrpSpPr>
      <p:grpSpPr>
        <a:xfrm>
          <a:off x="0" y="0"/>
          <a:ext cx="0" cy="0"/>
          <a:chOff x="0" y="0"/>
          <a:chExt cx="0" cy="0"/>
        </a:xfrm>
      </p:grpSpPr>
      <p:sp>
        <p:nvSpPr>
          <p:cNvPr id="65" name="Rectangle 64"/>
          <p:cNvSpPr>
            <a:spLocks noChangeArrowheads="1"/>
          </p:cNvSpPr>
          <p:nvPr userDrawn="1"/>
        </p:nvSpPr>
        <p:spPr bwMode="auto">
          <a:xfrm>
            <a:off x="533400" y="3333750"/>
            <a:ext cx="1033463" cy="3524250"/>
          </a:xfrm>
          <a:prstGeom prst="rect">
            <a:avLst/>
          </a:prstGeom>
          <a:solidFill>
            <a:srgbClr val="006CB7"/>
          </a:solidFill>
          <a:ln>
            <a:noFill/>
          </a:ln>
          <a:effectLst>
            <a:outerShdw blurRad="254000" dist="38100" dir="12899965" algn="br"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defRPr/>
            </a:pPr>
            <a:endParaRPr lang="es-CL">
              <a:solidFill>
                <a:srgbClr val="FFFFFF"/>
              </a:solidFill>
              <a:ea typeface="ヒラギノ角ゴ Pro W3" charset="-128"/>
            </a:endParaRPr>
          </a:p>
        </p:txBody>
      </p:sp>
      <p:sp>
        <p:nvSpPr>
          <p:cNvPr id="66" name="Rectangle 65"/>
          <p:cNvSpPr>
            <a:spLocks noChangeArrowheads="1"/>
          </p:cNvSpPr>
          <p:nvPr userDrawn="1"/>
        </p:nvSpPr>
        <p:spPr bwMode="auto">
          <a:xfrm>
            <a:off x="1566863" y="3333750"/>
            <a:ext cx="1260475" cy="3524250"/>
          </a:xfrm>
          <a:prstGeom prst="rect">
            <a:avLst/>
          </a:prstGeom>
          <a:solidFill>
            <a:srgbClr val="EF4144"/>
          </a:solidFill>
          <a:ln>
            <a:noFill/>
          </a:ln>
          <a:effectLst>
            <a:outerShdw blurRad="254000" dist="38100" dir="12899965"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defRPr/>
            </a:pPr>
            <a:endParaRPr lang="es-CL">
              <a:solidFill>
                <a:srgbClr val="FFFFFF"/>
              </a:solidFill>
              <a:ea typeface="ヒラギノ角ゴ Pro W3" charset="-128"/>
            </a:endParaRPr>
          </a:p>
        </p:txBody>
      </p:sp>
      <p:pic>
        <p:nvPicPr>
          <p:cNvPr id="1028" name="Picture 1"/>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647700" y="3452813"/>
            <a:ext cx="803275"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1029" name="Picture 1"/>
          <p:cNvPicPr>
            <a:picLocks noChangeAspect="1" noChangeArrowheads="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1677988" y="3452813"/>
            <a:ext cx="1031875"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71" name="Rectangle 70"/>
          <p:cNvSpPr>
            <a:spLocks noChangeArrowheads="1"/>
          </p:cNvSpPr>
          <p:nvPr userDrawn="1"/>
        </p:nvSpPr>
        <p:spPr bwMode="auto">
          <a:xfrm>
            <a:off x="533400" y="0"/>
            <a:ext cx="1033463" cy="1371600"/>
          </a:xfrm>
          <a:prstGeom prst="rect">
            <a:avLst/>
          </a:prstGeom>
          <a:solidFill>
            <a:srgbClr val="006CB7"/>
          </a:solidFill>
          <a:ln>
            <a:noFill/>
          </a:ln>
          <a:effectLst>
            <a:outerShdw blurRad="254000" dist="38100" dir="2700000" algn="br"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defRPr/>
            </a:pPr>
            <a:endParaRPr lang="es-CL">
              <a:solidFill>
                <a:srgbClr val="FFFFFF"/>
              </a:solidFill>
              <a:ea typeface="ヒラギノ角ゴ Pro W3" charset="-128"/>
            </a:endParaRPr>
          </a:p>
        </p:txBody>
      </p:sp>
      <p:sp>
        <p:nvSpPr>
          <p:cNvPr id="72" name="Rectangle 71"/>
          <p:cNvSpPr>
            <a:spLocks noChangeArrowheads="1"/>
          </p:cNvSpPr>
          <p:nvPr userDrawn="1"/>
        </p:nvSpPr>
        <p:spPr bwMode="auto">
          <a:xfrm>
            <a:off x="1566863" y="0"/>
            <a:ext cx="1260475" cy="1371600"/>
          </a:xfrm>
          <a:prstGeom prst="rect">
            <a:avLst/>
          </a:prstGeom>
          <a:solidFill>
            <a:srgbClr val="EF4144"/>
          </a:solidFill>
          <a:ln>
            <a:noFill/>
          </a:ln>
          <a:effectLst>
            <a:outerShdw blurRad="254000" dist="38100" dir="2700000"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defRPr/>
            </a:pPr>
            <a:endParaRPr lang="es-CL">
              <a:solidFill>
                <a:srgbClr val="FFFFFF"/>
              </a:solidFill>
              <a:ea typeface="ヒラギノ角ゴ Pro W3" charset="-128"/>
            </a:endParaRPr>
          </a:p>
        </p:txBody>
      </p:sp>
    </p:spTree>
    <p:extLst>
      <p:ext uri="{BB962C8B-B14F-4D97-AF65-F5344CB8AC3E}">
        <p14:creationId xmlns:p14="http://schemas.microsoft.com/office/powerpoint/2010/main" val="2157731991"/>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txStyles>
    <p:titleStyle>
      <a:lvl1pPr algn="ctr" defTabSz="457200" rtl="0" eaLnBrk="0" fontAlgn="base" hangingPunct="0">
        <a:spcBef>
          <a:spcPct val="0"/>
        </a:spcBef>
        <a:spcAft>
          <a:spcPct val="0"/>
        </a:spcAft>
        <a:defRPr sz="4400" kern="1200">
          <a:solidFill>
            <a:schemeClr val="tx1"/>
          </a:solidFill>
          <a:latin typeface="+mj-lt"/>
          <a:ea typeface="ヒラギノ角ゴ Pro W3" charset="-128"/>
          <a:cs typeface="ヒラギノ角ゴ Pro W3" charset="-128"/>
        </a:defRPr>
      </a:lvl1pPr>
      <a:lvl2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2pPr>
      <a:lvl3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3pPr>
      <a:lvl4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4pPr>
      <a:lvl5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5pPr>
      <a:lvl6pPr marL="4572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6pPr>
      <a:lvl7pPr marL="9144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7pPr>
      <a:lvl8pPr marL="13716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8pPr>
      <a:lvl9pPr marL="18288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ヒラギノ角ゴ Pro W3" charset="-128"/>
          <a:cs typeface="ヒラギノ角ゴ Pro W3" charset="-128"/>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ヒラギノ角ゴ Pro W3" charset="-128"/>
          <a:cs typeface="ヒラギノ角ゴ Pro W3"/>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ヒラギノ角ゴ Pro W3" charset="-128"/>
          <a:cs typeface="ヒラギノ角ゴ Pro W3"/>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ヒラギノ角ゴ Pro W3" charset="-128"/>
          <a:cs typeface="ヒラギノ角ゴ Pro W3"/>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ヒラギノ角ゴ Pro W3" charset="-128"/>
          <a:cs typeface="ヒラギノ角ゴ Pro W3"/>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ctrTitle"/>
          </p:nvPr>
        </p:nvSpPr>
        <p:spPr bwMode="auto">
          <a:xfrm>
            <a:off x="452438" y="1412875"/>
            <a:ext cx="7772400" cy="9366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fontAlgn="base">
              <a:spcAft>
                <a:spcPct val="0"/>
              </a:spcAft>
            </a:pPr>
            <a:r>
              <a:rPr lang="es-ES_tradnl" sz="3200" b="1" dirty="0" smtClean="0">
                <a:solidFill>
                  <a:srgbClr val="FFFFFF"/>
                </a:solidFill>
                <a:latin typeface="Verdana" pitchFamily="34" charset="0"/>
                <a:ea typeface="ヒラギノ角ゴ Pro W3"/>
                <a:cs typeface="ヒラギノ角ゴ Pro W3"/>
                <a:sym typeface="Verdana Bold" charset="0"/>
              </a:rPr>
              <a:t>Impulso Competitivo</a:t>
            </a:r>
            <a:br>
              <a:rPr lang="es-ES_tradnl" sz="3200" b="1" dirty="0" smtClean="0">
                <a:solidFill>
                  <a:srgbClr val="FFFFFF"/>
                </a:solidFill>
                <a:latin typeface="Verdana" pitchFamily="34" charset="0"/>
                <a:ea typeface="ヒラギノ角ゴ Pro W3"/>
                <a:cs typeface="ヒラギノ角ゴ Pro W3"/>
                <a:sym typeface="Verdana Bold" charset="0"/>
              </a:rPr>
            </a:br>
            <a:r>
              <a:rPr lang="es-ES_tradnl" sz="3200" b="1" dirty="0" smtClean="0">
                <a:solidFill>
                  <a:srgbClr val="FFFFFF"/>
                </a:solidFill>
                <a:latin typeface="Verdana" pitchFamily="34" charset="0"/>
                <a:ea typeface="ヒラギノ角ゴ Pro W3"/>
                <a:cs typeface="ヒラギノ角ゴ Pro W3"/>
                <a:sym typeface="Verdana Bold" charset="0"/>
              </a:rPr>
              <a:t>Servicio Agrícola y Ganadero</a:t>
            </a:r>
          </a:p>
        </p:txBody>
      </p:sp>
      <p:sp>
        <p:nvSpPr>
          <p:cNvPr id="30723" name="Subtitle 2"/>
          <p:cNvSpPr>
            <a:spLocks noGrp="1"/>
          </p:cNvSpPr>
          <p:nvPr>
            <p:ph type="subTitle" idx="1"/>
          </p:nvPr>
        </p:nvSpPr>
        <p:spPr bwMode="auto">
          <a:xfrm>
            <a:off x="457200" y="2400300"/>
            <a:ext cx="7772400" cy="60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fontAlgn="base">
              <a:spcAft>
                <a:spcPct val="0"/>
              </a:spcAft>
              <a:buFont typeface="Arial" pitchFamily="34" charset="0"/>
              <a:buNone/>
            </a:pPr>
            <a:r>
              <a:rPr lang="es-ES_tradnl" sz="2400" dirty="0" smtClean="0">
                <a:solidFill>
                  <a:srgbClr val="FFFFFF"/>
                </a:solidFill>
                <a:latin typeface="Verdana" pitchFamily="34" charset="0"/>
                <a:ea typeface="ヒラギノ角ゴ Pro W3"/>
                <a:cs typeface="ヒラギノ角ゴ Pro W3"/>
                <a:sym typeface="Verdana" pitchFamily="34" charset="0"/>
              </a:rPr>
              <a:t>Mesa Forestal</a:t>
            </a:r>
            <a:endParaRPr lang="es-ES_tradnl" sz="1800" dirty="0" smtClean="0">
              <a:solidFill>
                <a:srgbClr val="FFFFFF"/>
              </a:solidFill>
              <a:latin typeface="Verdana" pitchFamily="34" charset="0"/>
              <a:ea typeface="ヒラギノ角ゴ Pro W3"/>
              <a:cs typeface="ヒラギノ角ゴ Pro W3"/>
              <a:sym typeface="Verdana" pitchFamily="34" charset="0"/>
            </a:endParaRPr>
          </a:p>
          <a:p>
            <a:pPr fontAlgn="base">
              <a:spcAft>
                <a:spcPct val="0"/>
              </a:spcAft>
              <a:buFont typeface="Arial" pitchFamily="34" charset="0"/>
              <a:buNone/>
            </a:pPr>
            <a:endParaRPr lang="es-ES_tradnl" sz="2400" dirty="0" smtClean="0">
              <a:solidFill>
                <a:srgbClr val="FFFFFF"/>
              </a:solidFill>
              <a:latin typeface="Verdana" pitchFamily="34" charset="0"/>
              <a:ea typeface="ヒラギノ角ゴ Pro W3"/>
              <a:cs typeface="ヒラギノ角ゴ Pro W3"/>
              <a:sym typeface="Verdana" pitchFamily="34" charset="0"/>
            </a:endParaRPr>
          </a:p>
          <a:p>
            <a:pPr fontAlgn="base">
              <a:spcAft>
                <a:spcPct val="0"/>
              </a:spcAft>
              <a:buFont typeface="Arial" pitchFamily="34" charset="0"/>
              <a:buNone/>
            </a:pPr>
            <a:endParaRPr lang="en-US" sz="2400" dirty="0" smtClean="0">
              <a:solidFill>
                <a:srgbClr val="FFFFFF"/>
              </a:solidFill>
              <a:ea typeface="ヒラギノ角ゴ Pro W3"/>
              <a:cs typeface="ヒラギノ角ゴ Pro W3"/>
            </a:endParaRPr>
          </a:p>
        </p:txBody>
      </p:sp>
    </p:spTree>
    <p:extLst>
      <p:ext uri="{BB962C8B-B14F-4D97-AF65-F5344CB8AC3E}">
        <p14:creationId xmlns:p14="http://schemas.microsoft.com/office/powerpoint/2010/main" val="3704119408"/>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2357422" y="285728"/>
            <a:ext cx="4684408" cy="6572272"/>
          </a:xfrm>
          <a:prstGeom prst="rect">
            <a:avLst/>
          </a:prstGeom>
          <a:noFill/>
          <a:ln w="9525">
            <a:noFill/>
            <a:miter lim="800000"/>
            <a:headEnd/>
            <a:tailEnd/>
          </a:ln>
          <a:effectLst/>
        </p:spPr>
      </p:pic>
    </p:spTree>
    <p:extLst>
      <p:ext uri="{BB962C8B-B14F-4D97-AF65-F5344CB8AC3E}">
        <p14:creationId xmlns:p14="http://schemas.microsoft.com/office/powerpoint/2010/main" val="29239511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674053575"/>
              </p:ext>
            </p:extLst>
          </p:nvPr>
        </p:nvGraphicFramePr>
        <p:xfrm>
          <a:off x="428596" y="1714488"/>
          <a:ext cx="8429684" cy="3228275"/>
        </p:xfrm>
        <a:graphic>
          <a:graphicData uri="http://schemas.openxmlformats.org/drawingml/2006/table">
            <a:tbl>
              <a:tblPr firstRow="1" bandRow="1">
                <a:tableStyleId>{5C22544A-7EE6-4342-B048-85BDC9FD1C3A}</a:tableStyleId>
              </a:tblPr>
              <a:tblGrid>
                <a:gridCol w="714380"/>
                <a:gridCol w="1873681"/>
                <a:gridCol w="2331325"/>
                <a:gridCol w="1661684"/>
                <a:gridCol w="1848614"/>
              </a:tblGrid>
              <a:tr h="571504">
                <a:tc>
                  <a:txBody>
                    <a:bodyPr/>
                    <a:lstStyle/>
                    <a:p>
                      <a:pPr algn="ctr"/>
                      <a:r>
                        <a:rPr lang="es-CL" sz="1600" strike="noStrike" dirty="0" smtClean="0">
                          <a:solidFill>
                            <a:schemeClr val="bg1"/>
                          </a:solidFill>
                        </a:rPr>
                        <a:t>N°</a:t>
                      </a:r>
                      <a:endParaRPr lang="es-CL" sz="1600" strike="noStrike" dirty="0">
                        <a:solidFill>
                          <a:schemeClr val="bg1"/>
                        </a:solidFill>
                      </a:endParaRPr>
                    </a:p>
                  </a:txBody>
                  <a:tcPr>
                    <a:solidFill>
                      <a:srgbClr val="006CB7"/>
                    </a:solidFill>
                  </a:tcPr>
                </a:tc>
                <a:tc>
                  <a:txBody>
                    <a:bodyPr/>
                    <a:lstStyle/>
                    <a:p>
                      <a:pPr algn="ctr"/>
                      <a:r>
                        <a:rPr lang="es-CL" sz="1600" strike="noStrike" dirty="0" smtClean="0">
                          <a:solidFill>
                            <a:schemeClr val="bg1"/>
                          </a:solidFill>
                        </a:rPr>
                        <a:t>Compromisos</a:t>
                      </a:r>
                      <a:endParaRPr lang="es-CL" sz="1600" strike="noStrike" dirty="0">
                        <a:solidFill>
                          <a:schemeClr val="bg1"/>
                        </a:solidFill>
                      </a:endParaRPr>
                    </a:p>
                  </a:txBody>
                  <a:tcPr>
                    <a:solidFill>
                      <a:srgbClr val="006CB7"/>
                    </a:solidFill>
                  </a:tcPr>
                </a:tc>
                <a:tc>
                  <a:txBody>
                    <a:bodyPr/>
                    <a:lstStyle/>
                    <a:p>
                      <a:pPr algn="ctr"/>
                      <a:r>
                        <a:rPr lang="es-CL" sz="1600" strike="noStrike" dirty="0" smtClean="0">
                          <a:solidFill>
                            <a:schemeClr val="bg1"/>
                          </a:solidFill>
                        </a:rPr>
                        <a:t>Avances</a:t>
                      </a:r>
                      <a:endParaRPr lang="es-CL" sz="1600" strike="noStrike" dirty="0">
                        <a:solidFill>
                          <a:schemeClr val="bg1"/>
                        </a:solidFill>
                      </a:endParaRPr>
                    </a:p>
                  </a:txBody>
                  <a:tcPr>
                    <a:solidFill>
                      <a:srgbClr val="006CB7"/>
                    </a:solidFill>
                  </a:tcPr>
                </a:tc>
                <a:tc>
                  <a:txBody>
                    <a:bodyPr/>
                    <a:lstStyle/>
                    <a:p>
                      <a:pPr algn="ctr"/>
                      <a:r>
                        <a:rPr lang="es-CL" sz="1600" strike="noStrike" dirty="0" smtClean="0">
                          <a:solidFill>
                            <a:schemeClr val="bg1"/>
                          </a:solidFill>
                        </a:rPr>
                        <a:t>Plazos e Hitos</a:t>
                      </a:r>
                      <a:endParaRPr lang="es-CL" sz="1600" strike="noStrike" dirty="0">
                        <a:solidFill>
                          <a:schemeClr val="bg1"/>
                        </a:solidFill>
                      </a:endParaRPr>
                    </a:p>
                  </a:txBody>
                  <a:tcPr>
                    <a:solidFill>
                      <a:srgbClr val="006CB7"/>
                    </a:solidFill>
                  </a:tcPr>
                </a:tc>
                <a:tc>
                  <a:txBody>
                    <a:bodyPr/>
                    <a:lstStyle/>
                    <a:p>
                      <a:pPr algn="ctr"/>
                      <a:r>
                        <a:rPr lang="es-CL" sz="1600" strike="noStrike" dirty="0" smtClean="0">
                          <a:solidFill>
                            <a:schemeClr val="bg1"/>
                          </a:solidFill>
                        </a:rPr>
                        <a:t>Comentarios</a:t>
                      </a:r>
                      <a:endParaRPr lang="es-CL" sz="1600" strike="noStrike" dirty="0">
                        <a:solidFill>
                          <a:schemeClr val="bg1"/>
                        </a:solidFill>
                      </a:endParaRPr>
                    </a:p>
                  </a:txBody>
                  <a:tcPr>
                    <a:solidFill>
                      <a:srgbClr val="006CB7"/>
                    </a:solidFill>
                  </a:tcPr>
                </a:tc>
              </a:tr>
              <a:tr h="2656771">
                <a:tc>
                  <a:txBody>
                    <a:bodyPr/>
                    <a:lstStyle/>
                    <a:p>
                      <a:pPr algn="ctr"/>
                      <a:r>
                        <a:rPr lang="es-CL" sz="1600" b="1" strike="noStrike" dirty="0" smtClean="0">
                          <a:solidFill>
                            <a:schemeClr val="tx1"/>
                          </a:solidFill>
                        </a:rPr>
                        <a:t>F.7: Consejo Asesor Forestal</a:t>
                      </a:r>
                      <a:endParaRPr lang="es-CL" sz="1600" b="1" strike="noStrike" baseline="0" dirty="0" smtClean="0">
                        <a:solidFill>
                          <a:schemeClr val="tx1"/>
                        </a:solidFill>
                      </a:endParaRPr>
                    </a:p>
                    <a:p>
                      <a:pPr algn="ctr"/>
                      <a:endParaRPr lang="es-CL" sz="1600" b="1" strike="noStrike" dirty="0">
                        <a:solidFill>
                          <a:srgbClr val="FF0000"/>
                        </a:solidFill>
                      </a:endParaRPr>
                    </a:p>
                  </a:txBody>
                  <a:tcPr vert="vert270"/>
                </a:tc>
                <a:tc>
                  <a:txBody>
                    <a:bodyPr/>
                    <a:lstStyle/>
                    <a:p>
                      <a:pPr algn="just">
                        <a:buFontTx/>
                        <a:buChar char="-"/>
                      </a:pPr>
                      <a:r>
                        <a:rPr lang="es-MX" sz="1600" strike="noStrike" baseline="0" dirty="0" smtClean="0">
                          <a:solidFill>
                            <a:schemeClr val="tx1"/>
                          </a:solidFill>
                        </a:rPr>
                        <a:t> Programar reunión del Comitè Asesor del SAG en materias Forestales para el pr</a:t>
                      </a:r>
                      <a:r>
                        <a:rPr lang="es-MX" sz="1600" strike="noStrike" dirty="0" smtClean="0">
                          <a:solidFill>
                            <a:schemeClr val="tx1"/>
                          </a:solidFill>
                        </a:rPr>
                        <a:t>ó</a:t>
                      </a:r>
                      <a:r>
                        <a:rPr lang="es-MX" sz="1600" strike="noStrike" baseline="0" dirty="0" smtClean="0">
                          <a:solidFill>
                            <a:schemeClr val="tx1"/>
                          </a:solidFill>
                        </a:rPr>
                        <a:t>ximo mes de enero.</a:t>
                      </a:r>
                      <a:endParaRPr lang="es-CL" sz="1600" strike="noStrike" dirty="0">
                        <a:solidFill>
                          <a:schemeClr val="tx1"/>
                        </a:solidFill>
                      </a:endParaRPr>
                    </a:p>
                  </a:txBody>
                  <a:tcPr/>
                </a:tc>
                <a:tc>
                  <a:txBody>
                    <a:bodyPr/>
                    <a:lstStyle/>
                    <a:p>
                      <a:pPr algn="l">
                        <a:buFontTx/>
                        <a:buNone/>
                      </a:pPr>
                      <a:r>
                        <a:rPr lang="es-CL" sz="1600" strike="noStrike" dirty="0" smtClean="0">
                          <a:solidFill>
                            <a:schemeClr val="tx1"/>
                          </a:solidFill>
                        </a:rPr>
                        <a:t>La reunión fue realizada el 23 de enero de 2012, en la ciudad de Santiago, en la que asistieron representantes</a:t>
                      </a:r>
                      <a:r>
                        <a:rPr lang="es-CL" sz="1600" strike="noStrike" baseline="0" dirty="0" smtClean="0">
                          <a:solidFill>
                            <a:schemeClr val="tx1"/>
                          </a:solidFill>
                        </a:rPr>
                        <a:t> de CORMA, PYMEMAD, Universidad de Chile, INFOR y CONAF.</a:t>
                      </a:r>
                      <a:endParaRPr lang="es-ES" sz="1600" strike="noStrike" dirty="0" smtClean="0">
                        <a:solidFill>
                          <a:schemeClr val="tx1"/>
                        </a:solidFill>
                      </a:endParaRPr>
                    </a:p>
                    <a:p>
                      <a:pPr algn="just">
                        <a:buFontTx/>
                        <a:buNone/>
                      </a:pPr>
                      <a:endParaRPr lang="es-CL" sz="1600" strike="noStrike" dirty="0">
                        <a:solidFill>
                          <a:srgbClr val="FF0000"/>
                        </a:solidFill>
                      </a:endParaRPr>
                    </a:p>
                  </a:txBody>
                  <a:tcPr/>
                </a:tc>
                <a:tc>
                  <a:txBody>
                    <a:bodyPr/>
                    <a:lstStyle/>
                    <a:p>
                      <a:pPr algn="ctr"/>
                      <a:r>
                        <a:rPr lang="es-CL" sz="1600" strike="noStrike" dirty="0" smtClean="0">
                          <a:solidFill>
                            <a:schemeClr val="tx1"/>
                          </a:solidFill>
                        </a:rPr>
                        <a:t>23.Enero. 2012</a:t>
                      </a:r>
                      <a:endParaRPr lang="es-ES" sz="1600" strike="noStrike" dirty="0" smtClean="0">
                        <a:solidFill>
                          <a:schemeClr val="tx1"/>
                        </a:solidFill>
                      </a:endParaRPr>
                    </a:p>
                    <a:p>
                      <a:pPr algn="ctr"/>
                      <a:r>
                        <a:rPr lang="es-ES" sz="1600" strike="noStrike" dirty="0" smtClean="0">
                          <a:solidFill>
                            <a:schemeClr val="tx1"/>
                          </a:solidFill>
                        </a:rPr>
                        <a:t>(AM)</a:t>
                      </a:r>
                      <a:endParaRPr lang="es-CL" sz="1600" strike="noStrike" dirty="0">
                        <a:solidFill>
                          <a:schemeClr val="tx1"/>
                        </a:solidFill>
                      </a:endParaRPr>
                    </a:p>
                  </a:txBody>
                  <a:tcPr/>
                </a:tc>
                <a:tc>
                  <a:txBody>
                    <a:bodyPr/>
                    <a:lstStyle/>
                    <a:p>
                      <a:pPr algn="l"/>
                      <a:r>
                        <a:rPr lang="es-MX" sz="1600" strike="noStrike" dirty="0" smtClean="0">
                          <a:solidFill>
                            <a:schemeClr val="tx1"/>
                          </a:solidFill>
                        </a:rPr>
                        <a:t>Se estima conveniente programar una segunda reunión para el II semestre de 2012.</a:t>
                      </a:r>
                    </a:p>
                  </a:txBody>
                  <a:tcPr/>
                </a:tc>
              </a:tr>
            </a:tbl>
          </a:graphicData>
        </a:graphic>
      </p:graphicFrame>
    </p:spTree>
    <p:extLst>
      <p:ext uri="{BB962C8B-B14F-4D97-AF65-F5344CB8AC3E}">
        <p14:creationId xmlns:p14="http://schemas.microsoft.com/office/powerpoint/2010/main" val="29239511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3556651409"/>
              </p:ext>
            </p:extLst>
          </p:nvPr>
        </p:nvGraphicFramePr>
        <p:xfrm>
          <a:off x="357158" y="1571612"/>
          <a:ext cx="8429684" cy="3479665"/>
        </p:xfrm>
        <a:graphic>
          <a:graphicData uri="http://schemas.openxmlformats.org/drawingml/2006/table">
            <a:tbl>
              <a:tblPr firstRow="1" bandRow="1">
                <a:tableStyleId>{5C22544A-7EE6-4342-B048-85BDC9FD1C3A}</a:tableStyleId>
              </a:tblPr>
              <a:tblGrid>
                <a:gridCol w="714380"/>
                <a:gridCol w="1873681"/>
                <a:gridCol w="2331325"/>
                <a:gridCol w="1661684"/>
                <a:gridCol w="1848614"/>
              </a:tblGrid>
              <a:tr h="642942">
                <a:tc>
                  <a:txBody>
                    <a:bodyPr/>
                    <a:lstStyle/>
                    <a:p>
                      <a:pPr algn="ctr"/>
                      <a:r>
                        <a:rPr lang="es-CL" sz="1600" strike="noStrike" dirty="0" smtClean="0">
                          <a:solidFill>
                            <a:schemeClr val="bg1"/>
                          </a:solidFill>
                        </a:rPr>
                        <a:t>N°</a:t>
                      </a:r>
                      <a:endParaRPr lang="es-CL" sz="1600" strike="noStrike" dirty="0">
                        <a:solidFill>
                          <a:schemeClr val="bg1"/>
                        </a:solidFill>
                      </a:endParaRPr>
                    </a:p>
                  </a:txBody>
                  <a:tcPr>
                    <a:solidFill>
                      <a:srgbClr val="006CB7"/>
                    </a:solidFill>
                  </a:tcPr>
                </a:tc>
                <a:tc>
                  <a:txBody>
                    <a:bodyPr/>
                    <a:lstStyle/>
                    <a:p>
                      <a:pPr algn="ctr"/>
                      <a:r>
                        <a:rPr lang="es-CL" sz="1600" strike="noStrike" dirty="0" smtClean="0">
                          <a:solidFill>
                            <a:schemeClr val="bg1"/>
                          </a:solidFill>
                        </a:rPr>
                        <a:t>Compromisos</a:t>
                      </a:r>
                      <a:endParaRPr lang="es-CL" sz="1600" strike="noStrike" dirty="0">
                        <a:solidFill>
                          <a:schemeClr val="bg1"/>
                        </a:solidFill>
                      </a:endParaRPr>
                    </a:p>
                  </a:txBody>
                  <a:tcPr>
                    <a:solidFill>
                      <a:srgbClr val="006CB7"/>
                    </a:solidFill>
                  </a:tcPr>
                </a:tc>
                <a:tc>
                  <a:txBody>
                    <a:bodyPr/>
                    <a:lstStyle/>
                    <a:p>
                      <a:pPr algn="ctr"/>
                      <a:r>
                        <a:rPr lang="es-CL" sz="1600" b="0" strike="noStrike" dirty="0" smtClean="0">
                          <a:solidFill>
                            <a:schemeClr val="bg1"/>
                          </a:solidFill>
                        </a:rPr>
                        <a:t>Avances</a:t>
                      </a:r>
                      <a:endParaRPr lang="es-CL" sz="1600" b="0" strike="noStrike" dirty="0">
                        <a:solidFill>
                          <a:schemeClr val="bg1"/>
                        </a:solidFill>
                      </a:endParaRPr>
                    </a:p>
                  </a:txBody>
                  <a:tcPr>
                    <a:solidFill>
                      <a:srgbClr val="006CB7"/>
                    </a:solidFill>
                  </a:tcPr>
                </a:tc>
                <a:tc>
                  <a:txBody>
                    <a:bodyPr/>
                    <a:lstStyle/>
                    <a:p>
                      <a:pPr algn="ctr"/>
                      <a:r>
                        <a:rPr lang="es-CL" sz="1600" strike="noStrike" dirty="0" smtClean="0">
                          <a:solidFill>
                            <a:schemeClr val="bg1"/>
                          </a:solidFill>
                        </a:rPr>
                        <a:t>Plazos e Hitos</a:t>
                      </a:r>
                      <a:endParaRPr lang="es-CL" sz="1600" strike="noStrike" dirty="0">
                        <a:solidFill>
                          <a:schemeClr val="bg1"/>
                        </a:solidFill>
                      </a:endParaRPr>
                    </a:p>
                  </a:txBody>
                  <a:tcPr>
                    <a:solidFill>
                      <a:srgbClr val="006CB7"/>
                    </a:solidFill>
                  </a:tcPr>
                </a:tc>
                <a:tc>
                  <a:txBody>
                    <a:bodyPr/>
                    <a:lstStyle/>
                    <a:p>
                      <a:pPr algn="ctr"/>
                      <a:r>
                        <a:rPr lang="es-CL" sz="1600" strike="noStrike" dirty="0" smtClean="0">
                          <a:solidFill>
                            <a:schemeClr val="bg1"/>
                          </a:solidFill>
                        </a:rPr>
                        <a:t>Comentarios</a:t>
                      </a:r>
                      <a:endParaRPr lang="es-CL" sz="1600" strike="noStrike" dirty="0">
                        <a:solidFill>
                          <a:schemeClr val="bg1"/>
                        </a:solidFill>
                      </a:endParaRPr>
                    </a:p>
                  </a:txBody>
                  <a:tcPr>
                    <a:solidFill>
                      <a:srgbClr val="006CB7"/>
                    </a:solidFill>
                  </a:tcPr>
                </a:tc>
              </a:tr>
              <a:tr h="2836723">
                <a:tc>
                  <a:txBody>
                    <a:bodyPr/>
                    <a:lstStyle/>
                    <a:p>
                      <a:pPr algn="ctr"/>
                      <a:r>
                        <a:rPr lang="es-CL" sz="1600" b="1" strike="noStrike" dirty="0" smtClean="0">
                          <a:solidFill>
                            <a:schemeClr val="tx1"/>
                          </a:solidFill>
                        </a:rPr>
                        <a:t>F.8: Polilla</a:t>
                      </a:r>
                      <a:r>
                        <a:rPr lang="es-CL" sz="1600" b="1" strike="noStrike" baseline="0" dirty="0" smtClean="0">
                          <a:solidFill>
                            <a:schemeClr val="tx1"/>
                          </a:solidFill>
                        </a:rPr>
                        <a:t> Gitana (</a:t>
                      </a:r>
                      <a:r>
                        <a:rPr lang="es-CL" sz="1600" b="1" i="1" strike="noStrike" baseline="0" dirty="0" smtClean="0">
                          <a:solidFill>
                            <a:schemeClr val="tx1"/>
                          </a:solidFill>
                        </a:rPr>
                        <a:t>Lymantria dispar</a:t>
                      </a:r>
                      <a:r>
                        <a:rPr lang="es-CL" sz="1600" b="1" strike="noStrike" baseline="0" dirty="0" smtClean="0">
                          <a:solidFill>
                            <a:schemeClr val="tx1"/>
                          </a:solidFill>
                        </a:rPr>
                        <a:t>)</a:t>
                      </a:r>
                    </a:p>
                    <a:p>
                      <a:pPr algn="ctr"/>
                      <a:endParaRPr lang="es-CL" sz="1600" b="1" strike="noStrike" dirty="0">
                        <a:solidFill>
                          <a:schemeClr val="tx1"/>
                        </a:solidFill>
                      </a:endParaRPr>
                    </a:p>
                  </a:txBody>
                  <a:tcPr vert="vert270"/>
                </a:tc>
                <a:tc>
                  <a:txBody>
                    <a:bodyPr/>
                    <a:lstStyle/>
                    <a:p>
                      <a:pPr algn="l">
                        <a:buFontTx/>
                        <a:buChar char="-"/>
                      </a:pPr>
                      <a:r>
                        <a:rPr lang="es-MX" sz="1600" strike="noStrike" dirty="0" smtClean="0">
                          <a:solidFill>
                            <a:schemeClr val="tx1"/>
                          </a:solidFill>
                        </a:rPr>
                        <a:t> Elaboración de resolución de requisitos de ingreso de motonaves</a:t>
                      </a:r>
                      <a:r>
                        <a:rPr lang="es-MX" sz="1600" strike="noStrike" baseline="0" dirty="0" smtClean="0">
                          <a:solidFill>
                            <a:schemeClr val="tx1"/>
                          </a:solidFill>
                        </a:rPr>
                        <a:t> por </a:t>
                      </a:r>
                      <a:r>
                        <a:rPr lang="es-MX" sz="1600" i="1" strike="noStrike" baseline="0" dirty="0" smtClean="0">
                          <a:solidFill>
                            <a:schemeClr val="tx1"/>
                          </a:solidFill>
                        </a:rPr>
                        <a:t>Lymantria dispar</a:t>
                      </a:r>
                      <a:r>
                        <a:rPr lang="es-MX" sz="1600" strike="noStrike" baseline="0" dirty="0" smtClean="0">
                          <a:solidFill>
                            <a:schemeClr val="tx1"/>
                          </a:solidFill>
                        </a:rPr>
                        <a:t>.</a:t>
                      </a:r>
                    </a:p>
                    <a:p>
                      <a:pPr algn="just">
                        <a:buFontTx/>
                        <a:buChar char="-"/>
                      </a:pPr>
                      <a:endParaRPr lang="es-MX" sz="1600" strike="noStrike" baseline="0" dirty="0" smtClean="0">
                        <a:solidFill>
                          <a:schemeClr val="tx1"/>
                        </a:solidFill>
                      </a:endParaRPr>
                    </a:p>
                    <a:p>
                      <a:pPr algn="just">
                        <a:buFontTx/>
                        <a:buNone/>
                      </a:pPr>
                      <a:endParaRPr lang="es-MX" sz="1600" strike="noStrike" baseline="0" dirty="0" smtClean="0">
                        <a:solidFill>
                          <a:schemeClr val="tx1"/>
                        </a:solidFill>
                      </a:endParaRPr>
                    </a:p>
                  </a:txBody>
                  <a:tcPr/>
                </a:tc>
                <a:tc>
                  <a:txBody>
                    <a:bodyPr/>
                    <a:lstStyle/>
                    <a:p>
                      <a:r>
                        <a:rPr lang="es-CL" sz="1600" b="0" strike="noStrike" dirty="0" smtClean="0">
                          <a:solidFill>
                            <a:schemeClr val="tx1"/>
                          </a:solidFill>
                        </a:rPr>
                        <a:t> La resolución está</a:t>
                      </a:r>
                      <a:r>
                        <a:rPr lang="es-CL" sz="1600" b="0" strike="noStrike" baseline="0" dirty="0" smtClean="0">
                          <a:solidFill>
                            <a:schemeClr val="tx1"/>
                          </a:solidFill>
                        </a:rPr>
                        <a:t> en etapa de consulta en la OMC (</a:t>
                      </a:r>
                      <a:r>
                        <a:rPr lang="es-ES" sz="1600" b="0" kern="1200" dirty="0" smtClean="0">
                          <a:solidFill>
                            <a:schemeClr val="dk1"/>
                          </a:solidFill>
                          <a:latin typeface="+mn-lt"/>
                          <a:ea typeface="+mn-ea"/>
                          <a:cs typeface="+mn-cs"/>
                        </a:rPr>
                        <a:t>G/SPS/N/CHL/381) desde el 31 de enero de 2012</a:t>
                      </a:r>
                      <a:endParaRPr lang="es-CL" sz="1600" b="0" strike="noStrike" dirty="0" smtClean="0">
                        <a:solidFill>
                          <a:schemeClr val="tx1"/>
                        </a:solidFill>
                      </a:endParaRPr>
                    </a:p>
                  </a:txBody>
                  <a:tcPr/>
                </a:tc>
                <a:tc>
                  <a:txBody>
                    <a:bodyPr/>
                    <a:lstStyle/>
                    <a:p>
                      <a:pPr algn="l"/>
                      <a:r>
                        <a:rPr lang="es-ES" sz="1600" strike="noStrike" dirty="0" smtClean="0">
                          <a:solidFill>
                            <a:schemeClr val="tx1"/>
                          </a:solidFill>
                        </a:rPr>
                        <a:t>Enero/2012.</a:t>
                      </a:r>
                      <a:r>
                        <a:rPr lang="es-ES" sz="1600" strike="noStrike" baseline="0" dirty="0" smtClean="0">
                          <a:solidFill>
                            <a:schemeClr val="tx1"/>
                          </a:solidFill>
                        </a:rPr>
                        <a:t> Envío borrador a División Jurídica.,</a:t>
                      </a:r>
                      <a:r>
                        <a:rPr lang="es-ES" sz="1600" strike="noStrike" baseline="0" dirty="0" smtClean="0">
                          <a:solidFill>
                            <a:srgbClr val="FF0000"/>
                          </a:solidFill>
                        </a:rPr>
                        <a:t> </a:t>
                      </a:r>
                      <a:r>
                        <a:rPr lang="es-ES" sz="1600" strike="noStrike" baseline="0" dirty="0" smtClean="0">
                          <a:solidFill>
                            <a:schemeClr val="tx1"/>
                          </a:solidFill>
                        </a:rPr>
                        <a:t>luego consulta pública, y OMC</a:t>
                      </a:r>
                      <a:r>
                        <a:rPr lang="es-ES" sz="1600" strike="noStrike" baseline="0" dirty="0" smtClean="0">
                          <a:solidFill>
                            <a:srgbClr val="FF0000"/>
                          </a:solidFill>
                        </a:rPr>
                        <a:t>.</a:t>
                      </a:r>
                    </a:p>
                    <a:p>
                      <a:pPr algn="l"/>
                      <a:endParaRPr lang="es-ES" sz="1600" strike="noStrike" baseline="0" dirty="0" smtClean="0">
                        <a:solidFill>
                          <a:srgbClr val="FF0000"/>
                        </a:solidFill>
                      </a:endParaRPr>
                    </a:p>
                    <a:p>
                      <a:pPr algn="l"/>
                      <a:r>
                        <a:rPr lang="es-ES" sz="1600" strike="noStrike" baseline="0" dirty="0" smtClean="0">
                          <a:solidFill>
                            <a:schemeClr val="tx1"/>
                          </a:solidFill>
                        </a:rPr>
                        <a:t>Publicación de regulación en el Diario Oficial e implementación de requisitos</a:t>
                      </a:r>
                      <a:endParaRPr lang="es-CL" sz="1600" strike="noStrike" dirty="0">
                        <a:solidFill>
                          <a:schemeClr val="tx1"/>
                        </a:solidFill>
                      </a:endParaRPr>
                    </a:p>
                  </a:txBody>
                  <a:tcPr/>
                </a:tc>
                <a:tc>
                  <a:txBody>
                    <a:bodyPr/>
                    <a:lstStyle/>
                    <a:p>
                      <a:pPr algn="l"/>
                      <a:r>
                        <a:rPr lang="es-MX" sz="1600" strike="noStrike" dirty="0" smtClean="0">
                          <a:solidFill>
                            <a:schemeClr val="tx1"/>
                          </a:solidFill>
                        </a:rPr>
                        <a:t>El plazo de recepción de consultas vence el 29 de marzo de 2012.</a:t>
                      </a:r>
                    </a:p>
                  </a:txBody>
                  <a:tcPr/>
                </a:tc>
              </a:tr>
            </a:tbl>
          </a:graphicData>
        </a:graphic>
      </p:graphicFrame>
    </p:spTree>
    <p:extLst>
      <p:ext uri="{BB962C8B-B14F-4D97-AF65-F5344CB8AC3E}">
        <p14:creationId xmlns:p14="http://schemas.microsoft.com/office/powerpoint/2010/main" val="29239511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p:cNvSpPr txBox="1">
            <a:spLocks/>
          </p:cNvSpPr>
          <p:nvPr/>
        </p:nvSpPr>
        <p:spPr>
          <a:xfrm>
            <a:off x="928662" y="1714488"/>
            <a:ext cx="7772400" cy="1470025"/>
          </a:xfrm>
          <a:prstGeom prst="rect">
            <a:avLst/>
          </a:prstGeom>
        </p:spPr>
        <p:txBody>
          <a:body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9200" b="1" i="0" u="none" strike="noStrike" kern="1200" cap="none" spc="0" normalizeH="0" baseline="0" noProof="0" dirty="0" smtClean="0">
                <a:ln>
                  <a:noFill/>
                </a:ln>
                <a:effectLst/>
                <a:uLnTx/>
                <a:uFillTx/>
                <a:latin typeface="Verdana" pitchFamily="34" charset="0"/>
                <a:ea typeface="ヒラギノ角ゴ Pro W3" charset="-128"/>
                <a:cs typeface="Verdana" pitchFamily="34" charset="0"/>
              </a:rPr>
              <a:t>Gracias</a:t>
            </a:r>
            <a:r>
              <a:rPr kumimoji="0" lang="en-US" sz="9200" b="0" i="0" u="none" strike="noStrike" kern="1200" cap="none" spc="0" normalizeH="0" baseline="0" noProof="0" dirty="0" smtClean="0">
                <a:ln>
                  <a:noFill/>
                </a:ln>
                <a:effectLst/>
                <a:uLnTx/>
                <a:uFillTx/>
                <a:latin typeface="Verdana" pitchFamily="34" charset="0"/>
                <a:ea typeface="ヒラギノ角ゴ Pro W3" charset="-128"/>
                <a:cs typeface="Verdana" pitchFamily="34" charset="0"/>
              </a:rPr>
              <a:t>.</a:t>
            </a:r>
          </a:p>
        </p:txBody>
      </p:sp>
    </p:spTree>
    <p:extLst>
      <p:ext uri="{BB962C8B-B14F-4D97-AF65-F5344CB8AC3E}">
        <p14:creationId xmlns:p14="http://schemas.microsoft.com/office/powerpoint/2010/main" val="3704119408"/>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7"/>
          <p:cNvSpPr>
            <a:spLocks/>
          </p:cNvSpPr>
          <p:nvPr/>
        </p:nvSpPr>
        <p:spPr bwMode="auto">
          <a:xfrm>
            <a:off x="857224" y="214290"/>
            <a:ext cx="7488238"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r>
              <a:rPr lang="es-ES_tradnl" sz="2400" b="1" dirty="0">
                <a:solidFill>
                  <a:srgbClr val="006CB7"/>
                </a:solidFill>
                <a:latin typeface="Verdana" pitchFamily="34" charset="0"/>
              </a:rPr>
              <a:t>MESA FORESTAL</a:t>
            </a:r>
          </a:p>
          <a:p>
            <a:pPr algn="ctr"/>
            <a:endParaRPr lang="es-ES_tradnl" sz="2000" b="1" dirty="0">
              <a:solidFill>
                <a:srgbClr val="006CB7"/>
              </a:solidFill>
              <a:latin typeface="Verdana" pitchFamily="34" charset="0"/>
            </a:endParaRPr>
          </a:p>
        </p:txBody>
      </p:sp>
      <p:graphicFrame>
        <p:nvGraphicFramePr>
          <p:cNvPr id="4" name="3 Tabla"/>
          <p:cNvGraphicFramePr>
            <a:graphicFrameLocks noGrp="1"/>
          </p:cNvGraphicFramePr>
          <p:nvPr>
            <p:extLst>
              <p:ext uri="{D42A27DB-BD31-4B8C-83A1-F6EECF244321}">
                <p14:modId xmlns:p14="http://schemas.microsoft.com/office/powerpoint/2010/main" val="733191633"/>
              </p:ext>
            </p:extLst>
          </p:nvPr>
        </p:nvGraphicFramePr>
        <p:xfrm>
          <a:off x="142844" y="1357298"/>
          <a:ext cx="8784976" cy="5080713"/>
        </p:xfrm>
        <a:graphic>
          <a:graphicData uri="http://schemas.openxmlformats.org/drawingml/2006/table">
            <a:tbl>
              <a:tblPr>
                <a:tableStyleId>{5C22544A-7EE6-4342-B048-85BDC9FD1C3A}</a:tableStyleId>
              </a:tblPr>
              <a:tblGrid>
                <a:gridCol w="1106340"/>
                <a:gridCol w="7678636"/>
              </a:tblGrid>
              <a:tr h="369479">
                <a:tc>
                  <a:txBody>
                    <a:bodyPr/>
                    <a:lstStyle/>
                    <a:p>
                      <a:pPr algn="ctr" fontAlgn="b"/>
                      <a:r>
                        <a:rPr lang="es-CL" sz="2000" b="1" u="none" strike="noStrike" dirty="0">
                          <a:effectLst/>
                        </a:rPr>
                        <a:t>Estado</a:t>
                      </a:r>
                      <a:endParaRPr lang="es-CL" sz="20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es-CL" sz="2000" b="1" u="none" strike="noStrike" dirty="0" smtClean="0">
                          <a:effectLst/>
                        </a:rPr>
                        <a:t>MEDIDA</a:t>
                      </a:r>
                      <a:endParaRPr lang="es-CL" sz="2000" b="1" i="0" u="none" strike="noStrike" dirty="0">
                        <a:solidFill>
                          <a:srgbClr val="366092"/>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365809">
                <a:tc rowSpan="9">
                  <a:txBody>
                    <a:bodyPr/>
                    <a:lstStyle/>
                    <a:p>
                      <a:pPr algn="ctr" fontAlgn="ctr"/>
                      <a:r>
                        <a:rPr lang="es-CL" b="1" dirty="0"/>
                        <a:t>Implementada</a:t>
                      </a:r>
                      <a:endParaRPr lang="es-CL" sz="2000" b="1" i="0" u="none" strike="noStrike" dirty="0">
                        <a:solidFill>
                          <a:srgbClr val="000000"/>
                        </a:solidFill>
                        <a:effectLst/>
                        <a:latin typeface="Calibri"/>
                      </a:endParaRPr>
                    </a:p>
                  </a:txBody>
                  <a:tcPr marL="9525" marR="9525" marT="9525"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rtl="0" fontAlgn="ctr"/>
                      <a:r>
                        <a:rPr lang="es-CL" sz="2000" u="none" strike="noStrike" dirty="0">
                          <a:effectLst/>
                        </a:rPr>
                        <a:t>Tramitación para uso de</a:t>
                      </a:r>
                      <a:r>
                        <a:rPr lang="es-CL" sz="2000" u="none" strike="noStrike" dirty="0">
                          <a:solidFill>
                            <a:srgbClr val="FF0000"/>
                          </a:solidFill>
                          <a:effectLst/>
                        </a:rPr>
                        <a:t> </a:t>
                      </a:r>
                      <a:r>
                        <a:rPr lang="es-CL" sz="2000" u="none" strike="noStrike" dirty="0">
                          <a:solidFill>
                            <a:schemeClr val="tx1"/>
                          </a:solidFill>
                          <a:effectLst/>
                        </a:rPr>
                        <a:t>baño </a:t>
                      </a:r>
                      <a:r>
                        <a:rPr lang="es-CL" sz="2000" u="none" strike="noStrike" dirty="0" smtClean="0">
                          <a:solidFill>
                            <a:schemeClr val="tx1"/>
                          </a:solidFill>
                          <a:effectLst/>
                        </a:rPr>
                        <a:t>químico </a:t>
                      </a:r>
                      <a:r>
                        <a:rPr lang="es-CL" sz="2000" u="none" strike="noStrike" dirty="0" err="1" smtClean="0">
                          <a:solidFill>
                            <a:schemeClr val="tx1"/>
                          </a:solidFill>
                          <a:effectLst/>
                        </a:rPr>
                        <a:t>antimancha</a:t>
                      </a:r>
                      <a:r>
                        <a:rPr lang="es-CL" sz="2000" u="none" strike="noStrike" dirty="0" smtClean="0">
                          <a:solidFill>
                            <a:schemeClr val="tx1"/>
                          </a:solidFill>
                          <a:effectLst/>
                        </a:rPr>
                        <a:t> para maderas</a:t>
                      </a:r>
                      <a:endParaRPr lang="es-CL" sz="2000" b="0"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365809">
                <a:tc vMerge="1">
                  <a:txBody>
                    <a:bodyPr/>
                    <a:lstStyle/>
                    <a:p>
                      <a:endParaRPr lang="es-CL"/>
                    </a:p>
                  </a:txBody>
                  <a:tcPr/>
                </a:tc>
                <a:tc>
                  <a:txBody>
                    <a:bodyPr/>
                    <a:lstStyle/>
                    <a:p>
                      <a:pPr algn="ctr" rtl="0" fontAlgn="ctr"/>
                      <a:r>
                        <a:rPr lang="es-CL" sz="2000" u="none" strike="noStrike" dirty="0" smtClean="0">
                          <a:solidFill>
                            <a:schemeClr val="tx1"/>
                          </a:solidFill>
                          <a:effectLst/>
                        </a:rPr>
                        <a:t>Tramitación </a:t>
                      </a:r>
                      <a:r>
                        <a:rPr lang="es-CL" sz="2000" u="none" strike="noStrike" dirty="0" smtClean="0">
                          <a:effectLst/>
                        </a:rPr>
                        <a:t>en la emisión certificados </a:t>
                      </a:r>
                      <a:r>
                        <a:rPr lang="es-CL" sz="2000" u="none" strike="noStrike" dirty="0">
                          <a:effectLst/>
                        </a:rPr>
                        <a:t>de aplicación de proceso HT </a:t>
                      </a:r>
                      <a:endParaRPr lang="es-CL" sz="20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365809">
                <a:tc vMerge="1">
                  <a:txBody>
                    <a:bodyPr/>
                    <a:lstStyle/>
                    <a:p>
                      <a:endParaRPr lang="es-CL"/>
                    </a:p>
                  </a:txBody>
                  <a:tcPr/>
                </a:tc>
                <a:tc>
                  <a:txBody>
                    <a:bodyPr/>
                    <a:lstStyle/>
                    <a:p>
                      <a:pPr algn="ctr" rtl="0" fontAlgn="ctr"/>
                      <a:r>
                        <a:rPr lang="es-CL" sz="2000" u="none" strike="noStrike" dirty="0">
                          <a:effectLst/>
                        </a:rPr>
                        <a:t>Inspección </a:t>
                      </a:r>
                      <a:r>
                        <a:rPr lang="es-CL" sz="2000" u="none" strike="noStrike" dirty="0" smtClean="0">
                          <a:effectLst/>
                        </a:rPr>
                        <a:t>de maderas únicamente </a:t>
                      </a:r>
                      <a:r>
                        <a:rPr lang="es-CL" sz="2000" u="none" strike="noStrike" dirty="0">
                          <a:effectLst/>
                        </a:rPr>
                        <a:t>en plantas y puertos </a:t>
                      </a:r>
                      <a:endParaRPr lang="es-CL" sz="20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365809">
                <a:tc vMerge="1">
                  <a:txBody>
                    <a:bodyPr/>
                    <a:lstStyle/>
                    <a:p>
                      <a:endParaRPr lang="es-CL"/>
                    </a:p>
                  </a:txBody>
                  <a:tcPr/>
                </a:tc>
                <a:tc>
                  <a:txBody>
                    <a:bodyPr/>
                    <a:lstStyle/>
                    <a:p>
                      <a:pPr algn="ctr" rtl="0" fontAlgn="ctr"/>
                      <a:r>
                        <a:rPr lang="es-CL" sz="2000" u="none" strike="noStrike" dirty="0" smtClean="0">
                          <a:solidFill>
                            <a:schemeClr val="tx1"/>
                          </a:solidFill>
                          <a:effectLst/>
                        </a:rPr>
                        <a:t>Envío</a:t>
                      </a:r>
                      <a:r>
                        <a:rPr lang="es-CL" sz="2000" u="none" strike="noStrike" baseline="0" dirty="0" smtClean="0">
                          <a:solidFill>
                            <a:schemeClr val="tx1"/>
                          </a:solidFill>
                          <a:effectLst/>
                        </a:rPr>
                        <a:t> al extranjero de m</a:t>
                      </a:r>
                      <a:r>
                        <a:rPr lang="es-CL" sz="2000" u="none" strike="noStrike" dirty="0" smtClean="0">
                          <a:solidFill>
                            <a:schemeClr val="tx1"/>
                          </a:solidFill>
                          <a:effectLst/>
                        </a:rPr>
                        <a:t>uestras comerciales de maderas</a:t>
                      </a:r>
                      <a:endParaRPr lang="es-CL" sz="2000" b="0"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365809">
                <a:tc vMerge="1">
                  <a:txBody>
                    <a:bodyPr/>
                    <a:lstStyle/>
                    <a:p>
                      <a:endParaRPr lang="es-CL"/>
                    </a:p>
                  </a:txBody>
                  <a:tcPr/>
                </a:tc>
                <a:tc>
                  <a:txBody>
                    <a:bodyPr/>
                    <a:lstStyle/>
                    <a:p>
                      <a:pPr algn="ctr" rtl="0" fontAlgn="ctr"/>
                      <a:r>
                        <a:rPr lang="es-MX" sz="2000" b="0" i="0" u="none" strike="noStrike" dirty="0" smtClean="0">
                          <a:solidFill>
                            <a:schemeClr val="tx1"/>
                          </a:solidFill>
                          <a:effectLst/>
                          <a:latin typeface="Calibri"/>
                        </a:rPr>
                        <a:t>Documentación asociada a la Inspección de maderas</a:t>
                      </a:r>
                      <a:endParaRPr lang="es-CL" sz="2000" b="0"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365809">
                <a:tc vMerge="1">
                  <a:txBody>
                    <a:bodyPr/>
                    <a:lstStyle/>
                    <a:p>
                      <a:endParaRPr lang="es-CL"/>
                    </a:p>
                  </a:txBody>
                  <a:tcPr/>
                </a:tc>
                <a:tc>
                  <a:txBody>
                    <a:bodyPr/>
                    <a:lstStyle/>
                    <a:p>
                      <a:pPr algn="ctr" rtl="0" fontAlgn="ctr"/>
                      <a:r>
                        <a:rPr lang="es-CL" sz="2000" u="none" strike="noStrike" dirty="0" smtClean="0">
                          <a:effectLst/>
                        </a:rPr>
                        <a:t>Certificado</a:t>
                      </a:r>
                      <a:r>
                        <a:rPr lang="es-CL" sz="2000" u="none" strike="noStrike" baseline="0" dirty="0" smtClean="0">
                          <a:effectLst/>
                        </a:rPr>
                        <a:t> de secado como requisito para hora de inspección</a:t>
                      </a:r>
                      <a:endParaRPr lang="es-CL" sz="20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365809">
                <a:tc vMerge="1">
                  <a:txBody>
                    <a:bodyPr/>
                    <a:lstStyle/>
                    <a:p>
                      <a:pPr algn="ctr" fontAlgn="ctr"/>
                      <a:endParaRPr lang="es-CL" sz="2000" b="1" i="0" u="none" strike="noStrike" dirty="0">
                        <a:solidFill>
                          <a:srgbClr val="000000"/>
                        </a:solidFill>
                        <a:effectLst/>
                        <a:latin typeface="Calibri"/>
                      </a:endParaRPr>
                    </a:p>
                  </a:txBody>
                  <a:tcPr marL="9525" marR="9525" marT="9525"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s-CL" sz="2000" u="none" strike="noStrike" dirty="0" smtClean="0">
                          <a:effectLst/>
                        </a:rPr>
                        <a:t>Autorización</a:t>
                      </a:r>
                      <a:r>
                        <a:rPr lang="es-CL" sz="2000" u="none" strike="noStrike" baseline="0" dirty="0" smtClean="0">
                          <a:effectLst/>
                        </a:rPr>
                        <a:t> de sitios de fumigación de maderas</a:t>
                      </a:r>
                      <a:endParaRPr lang="es-CL" sz="2000" b="0" i="0" u="none" strike="noStrike" dirty="0" smtClean="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365809">
                <a:tc vMerge="1">
                  <a:txBody>
                    <a:bodyPr/>
                    <a:lstStyle/>
                    <a:p>
                      <a:endParaRPr lang="es-CL"/>
                    </a:p>
                  </a:txBody>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s-ES" sz="2000" b="0" i="0" u="none" strike="noStrike" dirty="0" smtClean="0">
                          <a:solidFill>
                            <a:srgbClr val="000000"/>
                          </a:solidFill>
                          <a:effectLst/>
                          <a:latin typeface="+mn-lt"/>
                        </a:rPr>
                        <a:t>Seminario SAG/CORMA plagas forestales</a:t>
                      </a:r>
                      <a:endParaRPr lang="es-CL" sz="2000" b="0" i="0" u="none" strike="noStrike" dirty="0" smtClean="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365809">
                <a:tc vMerge="1">
                  <a:txBody>
                    <a:bodyPr/>
                    <a:lstStyle/>
                    <a:p>
                      <a:pPr algn="ctr" fontAlgn="ctr"/>
                      <a:endParaRPr lang="es-CL" sz="2000" b="1" i="0" u="none" strike="noStrike" dirty="0">
                        <a:solidFill>
                          <a:srgbClr val="000000"/>
                        </a:solidFill>
                        <a:effectLst/>
                        <a:latin typeface="Calibri"/>
                      </a:endParaRPr>
                    </a:p>
                  </a:txBody>
                  <a:tcPr marL="9525" marR="9525" marT="9525"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s-MX" sz="2000" b="0" i="0" u="none" strike="noStrike" dirty="0" smtClean="0">
                          <a:solidFill>
                            <a:srgbClr val="000000"/>
                          </a:solidFill>
                          <a:effectLst/>
                          <a:latin typeface="+mn-lt"/>
                        </a:rPr>
                        <a:t>Difusión de información de </a:t>
                      </a:r>
                      <a:r>
                        <a:rPr lang="es-MX" sz="2000" b="0" i="1" u="none" strike="noStrike" dirty="0" err="1" smtClean="0">
                          <a:solidFill>
                            <a:srgbClr val="000000"/>
                          </a:solidFill>
                          <a:effectLst/>
                          <a:latin typeface="+mn-lt"/>
                        </a:rPr>
                        <a:t>Leptocybe</a:t>
                      </a:r>
                      <a:r>
                        <a:rPr lang="es-MX" sz="2000" b="0" i="1" u="none" strike="noStrike" dirty="0" smtClean="0">
                          <a:solidFill>
                            <a:srgbClr val="000000"/>
                          </a:solidFill>
                          <a:effectLst/>
                          <a:latin typeface="+mn-lt"/>
                        </a:rPr>
                        <a:t> </a:t>
                      </a:r>
                      <a:r>
                        <a:rPr lang="es-MX" sz="2000" b="0" i="1" u="none" strike="noStrike" dirty="0" err="1" smtClean="0">
                          <a:solidFill>
                            <a:srgbClr val="000000"/>
                          </a:solidFill>
                          <a:effectLst/>
                          <a:latin typeface="+mn-lt"/>
                        </a:rPr>
                        <a:t>invasa</a:t>
                      </a:r>
                      <a:endParaRPr lang="es-CL" sz="2000" b="0" i="0" u="none" strike="noStrike" dirty="0" smtClean="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321526">
                <a:tc rowSpan="4">
                  <a:txBody>
                    <a:bodyPr/>
                    <a:lstStyle/>
                    <a:p>
                      <a:pPr algn="ctr" fontAlgn="ctr"/>
                      <a:r>
                        <a:rPr lang="es-CL" sz="2000" b="1" u="none" strike="noStrike" dirty="0">
                          <a:effectLst/>
                        </a:rPr>
                        <a:t>Mediano Plazo</a:t>
                      </a:r>
                      <a:endParaRPr lang="es-CL" sz="2000" b="1" i="0" u="none" strike="noStrike" dirty="0">
                        <a:solidFill>
                          <a:srgbClr val="000000"/>
                        </a:solidFill>
                        <a:effectLst/>
                        <a:latin typeface="Calibri"/>
                      </a:endParaRPr>
                    </a:p>
                  </a:txBody>
                  <a:tcPr marL="9525" marR="9525" marT="9525"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rtl="0" fontAlgn="ctr"/>
                      <a:r>
                        <a:rPr lang="es-CL" sz="2000" b="0" i="0" u="none" strike="noStrike" dirty="0" smtClean="0">
                          <a:solidFill>
                            <a:srgbClr val="000000"/>
                          </a:solidFill>
                          <a:effectLst/>
                          <a:latin typeface="Calibri"/>
                        </a:rPr>
                        <a:t>Sistema electrónico de certificación</a:t>
                      </a:r>
                      <a:r>
                        <a:rPr lang="es-CL" sz="2000" b="0" i="0" u="none" strike="noStrike" baseline="0" dirty="0" smtClean="0">
                          <a:solidFill>
                            <a:srgbClr val="000000"/>
                          </a:solidFill>
                          <a:effectLst/>
                          <a:latin typeface="Calibri"/>
                        </a:rPr>
                        <a:t> de exportación</a:t>
                      </a:r>
                      <a:endParaRPr lang="es-CL" sz="20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r>
              <a:tr h="365809">
                <a:tc vMerge="1">
                  <a:txBody>
                    <a:bodyPr/>
                    <a:lstStyle/>
                    <a:p>
                      <a:endParaRPr lang="es-CL"/>
                    </a:p>
                  </a:txBody>
                  <a:tcPr/>
                </a:tc>
                <a:tc>
                  <a:txBody>
                    <a:bodyPr/>
                    <a:lstStyle/>
                    <a:p>
                      <a:pPr algn="ctr" rtl="0" fontAlgn="ctr"/>
                      <a:r>
                        <a:rPr lang="es-CL" sz="2000" b="0" i="0" u="none" strike="noStrike" dirty="0" smtClean="0">
                          <a:solidFill>
                            <a:srgbClr val="000000"/>
                          </a:solidFill>
                          <a:effectLst/>
                          <a:latin typeface="Calibri"/>
                        </a:rPr>
                        <a:t>Certificado de madera</a:t>
                      </a:r>
                      <a:r>
                        <a:rPr lang="es-CL" sz="2000" b="0" i="0" u="none" strike="noStrike" baseline="0" dirty="0" smtClean="0">
                          <a:solidFill>
                            <a:srgbClr val="000000"/>
                          </a:solidFill>
                          <a:effectLst/>
                          <a:latin typeface="Calibri"/>
                        </a:rPr>
                        <a:t> verde</a:t>
                      </a:r>
                      <a:endParaRPr lang="es-CL" sz="20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r>
              <a:tr h="365809">
                <a:tc vMerge="1">
                  <a:txBody>
                    <a:bodyPr/>
                    <a:lstStyle/>
                    <a:p>
                      <a:endParaRPr lang="es-CL"/>
                    </a:p>
                  </a:txBody>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s-CL" sz="2000" b="0" baseline="0" dirty="0" smtClean="0"/>
                        <a:t>Certificado de secado como requisito para hora inspección</a:t>
                      </a:r>
                      <a:endParaRPr lang="es-CL" sz="20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r>
              <a:tr h="365809">
                <a:tc vMerge="1">
                  <a:txBody>
                    <a:bodyPr/>
                    <a:lstStyle/>
                    <a:p>
                      <a:endParaRPr lang="es-CL"/>
                    </a:p>
                  </a:txBody>
                  <a:tcPr/>
                </a:tc>
                <a:tc>
                  <a:txBody>
                    <a:bodyPr/>
                    <a:lstStyle/>
                    <a:p>
                      <a:pPr algn="ctr"/>
                      <a:r>
                        <a:rPr lang="es-CL" sz="2000" b="0" dirty="0" smtClean="0"/>
                        <a:t>Certificado de exportación</a:t>
                      </a:r>
                      <a:r>
                        <a:rPr lang="es-CL" sz="2000" b="0" baseline="0" dirty="0" smtClean="0"/>
                        <a:t> de astillas</a:t>
                      </a:r>
                      <a:endParaRPr lang="es-CL" sz="2000" b="0" dirty="0"/>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r>
            </a:tbl>
          </a:graphicData>
        </a:graphic>
      </p:graphicFrame>
    </p:spTree>
    <p:extLst>
      <p:ext uri="{BB962C8B-B14F-4D97-AF65-F5344CB8AC3E}">
        <p14:creationId xmlns:p14="http://schemas.microsoft.com/office/powerpoint/2010/main" val="900969002"/>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7"/>
          <p:cNvSpPr>
            <a:spLocks/>
          </p:cNvSpPr>
          <p:nvPr/>
        </p:nvSpPr>
        <p:spPr bwMode="auto">
          <a:xfrm>
            <a:off x="857224" y="214290"/>
            <a:ext cx="7488238"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r>
              <a:rPr lang="es-ES_tradnl" sz="2400" b="1" dirty="0">
                <a:solidFill>
                  <a:srgbClr val="006CB7"/>
                </a:solidFill>
                <a:latin typeface="Verdana" pitchFamily="34" charset="0"/>
              </a:rPr>
              <a:t>MESA FORESTAL</a:t>
            </a:r>
          </a:p>
          <a:p>
            <a:pPr algn="ctr"/>
            <a:endParaRPr lang="es-ES_tradnl" sz="2000" b="1" dirty="0">
              <a:solidFill>
                <a:srgbClr val="006CB7"/>
              </a:solidFill>
              <a:latin typeface="Verdana" pitchFamily="34" charset="0"/>
            </a:endParaRPr>
          </a:p>
        </p:txBody>
      </p:sp>
      <p:graphicFrame>
        <p:nvGraphicFramePr>
          <p:cNvPr id="4" name="3 Tabla"/>
          <p:cNvGraphicFramePr>
            <a:graphicFrameLocks noGrp="1"/>
          </p:cNvGraphicFramePr>
          <p:nvPr>
            <p:extLst>
              <p:ext uri="{D42A27DB-BD31-4B8C-83A1-F6EECF244321}">
                <p14:modId xmlns:p14="http://schemas.microsoft.com/office/powerpoint/2010/main" val="733191633"/>
              </p:ext>
            </p:extLst>
          </p:nvPr>
        </p:nvGraphicFramePr>
        <p:xfrm>
          <a:off x="142844" y="3000372"/>
          <a:ext cx="8784976" cy="1882747"/>
        </p:xfrm>
        <a:graphic>
          <a:graphicData uri="http://schemas.openxmlformats.org/drawingml/2006/table">
            <a:tbl>
              <a:tblPr>
                <a:tableStyleId>{5C22544A-7EE6-4342-B048-85BDC9FD1C3A}</a:tableStyleId>
              </a:tblPr>
              <a:tblGrid>
                <a:gridCol w="1080120"/>
                <a:gridCol w="7704856"/>
              </a:tblGrid>
              <a:tr h="361204">
                <a:tc>
                  <a:txBody>
                    <a:bodyPr/>
                    <a:lstStyle/>
                    <a:p>
                      <a:pPr algn="ctr" fontAlgn="b"/>
                      <a:r>
                        <a:rPr lang="es-CL" sz="2000" b="1" u="none" strike="noStrike" dirty="0">
                          <a:effectLst/>
                        </a:rPr>
                        <a:t>Estado</a:t>
                      </a:r>
                      <a:endParaRPr lang="es-CL" sz="20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es-CL" sz="2000" b="1" u="none" strike="noStrike" dirty="0" smtClean="0">
                          <a:effectLst/>
                        </a:rPr>
                        <a:t>MEDIDA</a:t>
                      </a:r>
                      <a:endParaRPr lang="es-CL" sz="2000" b="1" i="0" u="none" strike="noStrike" dirty="0">
                        <a:solidFill>
                          <a:srgbClr val="366092"/>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357616">
                <a:tc>
                  <a:txBody>
                    <a:bodyPr/>
                    <a:lstStyle/>
                    <a:p>
                      <a:pPr algn="ctr" fontAlgn="ctr"/>
                      <a:r>
                        <a:rPr lang="es-MX" sz="2000" b="1" i="0" u="none" strike="noStrike" dirty="0" smtClean="0">
                          <a:solidFill>
                            <a:srgbClr val="000000"/>
                          </a:solidFill>
                          <a:effectLst/>
                          <a:latin typeface="Calibri"/>
                        </a:rPr>
                        <a:t>**</a:t>
                      </a:r>
                      <a:endParaRPr lang="es-CL" sz="2000" b="1" i="0" u="none" strike="noStrike" dirty="0">
                        <a:solidFill>
                          <a:srgbClr val="000000"/>
                        </a:solidFill>
                        <a:effectLst/>
                        <a:latin typeface="Calibri"/>
                      </a:endParaRPr>
                    </a:p>
                  </a:txBody>
                  <a:tcPr marL="9525" marR="9525" marT="9525"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s-MX" sz="2000" b="0" i="0" u="none" strike="noStrike" dirty="0" smtClean="0">
                          <a:solidFill>
                            <a:srgbClr val="000000"/>
                          </a:solidFill>
                          <a:effectLst/>
                          <a:latin typeface="Calibri"/>
                        </a:rPr>
                        <a:t>Plan binacional SENASA/SAG para el control biológico de </a:t>
                      </a:r>
                      <a:r>
                        <a:rPr lang="es-MX" sz="2000" b="0" i="1" u="none" strike="noStrike" dirty="0" err="1" smtClean="0">
                          <a:solidFill>
                            <a:srgbClr val="000000"/>
                          </a:solidFill>
                          <a:effectLst/>
                          <a:latin typeface="Calibri"/>
                        </a:rPr>
                        <a:t>Pissodes</a:t>
                      </a:r>
                      <a:r>
                        <a:rPr lang="es-MX" sz="2000" b="0" i="0" u="none" strike="noStrike" dirty="0" smtClean="0">
                          <a:solidFill>
                            <a:srgbClr val="000000"/>
                          </a:solidFill>
                          <a:effectLst/>
                          <a:latin typeface="Calibri"/>
                        </a:rPr>
                        <a:t> </a:t>
                      </a:r>
                      <a:r>
                        <a:rPr lang="es-MX" sz="2000" b="0" i="1" u="none" strike="noStrike" dirty="0" err="1" smtClean="0">
                          <a:solidFill>
                            <a:srgbClr val="000000"/>
                          </a:solidFill>
                          <a:effectLst/>
                          <a:latin typeface="Calibri"/>
                        </a:rPr>
                        <a:t>castaneus</a:t>
                      </a:r>
                      <a:endParaRPr lang="es-CL" sz="2000" b="0" i="1"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87661">
                <a:tc>
                  <a:txBody>
                    <a:bodyPr/>
                    <a:lstStyle/>
                    <a:p>
                      <a:pPr algn="ctr" fontAlgn="ctr"/>
                      <a:r>
                        <a:rPr lang="es-MX" sz="2000" b="1" i="0" u="none" strike="noStrike" dirty="0" smtClean="0">
                          <a:solidFill>
                            <a:srgbClr val="000000"/>
                          </a:solidFill>
                          <a:effectLst/>
                          <a:latin typeface="Calibri"/>
                        </a:rPr>
                        <a:t>**</a:t>
                      </a:r>
                      <a:endParaRPr lang="es-CL" sz="2000" b="1" i="0" u="none" strike="noStrike" dirty="0">
                        <a:solidFill>
                          <a:srgbClr val="000000"/>
                        </a:solidFill>
                        <a:effectLst/>
                        <a:latin typeface="Calibri"/>
                      </a:endParaRPr>
                    </a:p>
                  </a:txBody>
                  <a:tcPr marL="9525" marR="9525" marT="9525"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s-MX" sz="2000" b="0" i="0" u="none" strike="noStrike" dirty="0" smtClean="0">
                          <a:solidFill>
                            <a:srgbClr val="000000"/>
                          </a:solidFill>
                          <a:effectLst/>
                          <a:latin typeface="Calibri"/>
                        </a:rPr>
                        <a:t>Reunión Consejo Asesor Forestal</a:t>
                      </a:r>
                      <a:endParaRPr lang="es-CL" sz="20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14757">
                <a:tc>
                  <a:txBody>
                    <a:bodyPr/>
                    <a:lstStyle/>
                    <a:p>
                      <a:pPr algn="ctr" fontAlgn="ctr"/>
                      <a:r>
                        <a:rPr lang="es-MX" sz="2000" b="1" i="0" u="none" strike="noStrike" dirty="0" smtClean="0">
                          <a:solidFill>
                            <a:srgbClr val="000000"/>
                          </a:solidFill>
                          <a:effectLst/>
                          <a:latin typeface="Calibri"/>
                        </a:rPr>
                        <a:t>**</a:t>
                      </a:r>
                      <a:endParaRPr lang="es-CL" sz="2000" b="1" i="0" u="none" strike="noStrike" dirty="0">
                        <a:solidFill>
                          <a:srgbClr val="000000"/>
                        </a:solidFill>
                        <a:effectLst/>
                        <a:latin typeface="Calibri"/>
                      </a:endParaRPr>
                    </a:p>
                  </a:txBody>
                  <a:tcPr marL="9525" marR="9525" marT="9525"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s-MX" sz="2000" b="0" i="0" u="none" strike="noStrike" dirty="0" smtClean="0">
                          <a:solidFill>
                            <a:srgbClr val="000000"/>
                          </a:solidFill>
                          <a:effectLst/>
                          <a:latin typeface="Calibri"/>
                        </a:rPr>
                        <a:t>Normas de ingreso de motonaves por polilla gitana – </a:t>
                      </a:r>
                      <a:r>
                        <a:rPr lang="es-MX" sz="2000" b="0" i="1" u="none" strike="noStrike" dirty="0" smtClean="0">
                          <a:solidFill>
                            <a:srgbClr val="000000"/>
                          </a:solidFill>
                          <a:effectLst/>
                          <a:latin typeface="Calibri"/>
                        </a:rPr>
                        <a:t>Lymantria dispar</a:t>
                      </a:r>
                      <a:endParaRPr lang="es-CL" sz="2000" b="0" i="1"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900969002"/>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3454507346"/>
              </p:ext>
            </p:extLst>
          </p:nvPr>
        </p:nvGraphicFramePr>
        <p:xfrm>
          <a:off x="285720" y="394356"/>
          <a:ext cx="8568952" cy="5771698"/>
        </p:xfrm>
        <a:graphic>
          <a:graphicData uri="http://schemas.openxmlformats.org/drawingml/2006/table">
            <a:tbl>
              <a:tblPr firstRow="1" bandRow="1">
                <a:tableStyleId>{5C22544A-7EE6-4342-B048-85BDC9FD1C3A}</a:tableStyleId>
              </a:tblPr>
              <a:tblGrid>
                <a:gridCol w="820018"/>
                <a:gridCol w="1928826"/>
                <a:gridCol w="2751882"/>
                <a:gridCol w="1643074"/>
                <a:gridCol w="1425152"/>
              </a:tblGrid>
              <a:tr h="534314">
                <a:tc>
                  <a:txBody>
                    <a:bodyPr/>
                    <a:lstStyle/>
                    <a:p>
                      <a:pPr algn="ctr"/>
                      <a:r>
                        <a:rPr lang="es-CL" sz="1600" dirty="0" smtClean="0"/>
                        <a:t>N°</a:t>
                      </a:r>
                      <a:endParaRPr lang="es-CL" sz="1600" dirty="0"/>
                    </a:p>
                  </a:txBody>
                  <a:tcPr>
                    <a:solidFill>
                      <a:srgbClr val="006CB7"/>
                    </a:solidFill>
                  </a:tcPr>
                </a:tc>
                <a:tc>
                  <a:txBody>
                    <a:bodyPr/>
                    <a:lstStyle/>
                    <a:p>
                      <a:pPr algn="ctr"/>
                      <a:r>
                        <a:rPr lang="es-CL" sz="1600" dirty="0" smtClean="0"/>
                        <a:t>Compromisos</a:t>
                      </a:r>
                      <a:endParaRPr lang="es-CL" sz="1600" dirty="0"/>
                    </a:p>
                  </a:txBody>
                  <a:tcPr>
                    <a:solidFill>
                      <a:srgbClr val="006CB7"/>
                    </a:solidFill>
                  </a:tcPr>
                </a:tc>
                <a:tc>
                  <a:txBody>
                    <a:bodyPr/>
                    <a:lstStyle/>
                    <a:p>
                      <a:pPr algn="ctr"/>
                      <a:r>
                        <a:rPr lang="es-CL" sz="1600" dirty="0" smtClean="0"/>
                        <a:t>Avances</a:t>
                      </a:r>
                      <a:endParaRPr lang="es-CL" sz="1600" dirty="0"/>
                    </a:p>
                  </a:txBody>
                  <a:tcPr>
                    <a:solidFill>
                      <a:srgbClr val="006CB7"/>
                    </a:solidFill>
                  </a:tcPr>
                </a:tc>
                <a:tc>
                  <a:txBody>
                    <a:bodyPr/>
                    <a:lstStyle/>
                    <a:p>
                      <a:pPr algn="ctr"/>
                      <a:r>
                        <a:rPr lang="es-CL" sz="1600" dirty="0" smtClean="0"/>
                        <a:t>Plazos e Hitos</a:t>
                      </a:r>
                      <a:endParaRPr lang="es-CL" sz="1600" dirty="0"/>
                    </a:p>
                  </a:txBody>
                  <a:tcPr>
                    <a:solidFill>
                      <a:srgbClr val="006CB7"/>
                    </a:solidFill>
                  </a:tcPr>
                </a:tc>
                <a:tc>
                  <a:txBody>
                    <a:bodyPr/>
                    <a:lstStyle/>
                    <a:p>
                      <a:pPr algn="ctr"/>
                      <a:r>
                        <a:rPr lang="es-CL" sz="1600" dirty="0" smtClean="0"/>
                        <a:t>Comentarios</a:t>
                      </a:r>
                      <a:endParaRPr lang="es-CL" sz="1600" dirty="0"/>
                    </a:p>
                  </a:txBody>
                  <a:tcPr>
                    <a:solidFill>
                      <a:srgbClr val="006CB7"/>
                    </a:solidFill>
                  </a:tcPr>
                </a:tc>
              </a:tr>
              <a:tr h="5237384">
                <a:tc>
                  <a:txBody>
                    <a:bodyPr/>
                    <a:lstStyle/>
                    <a:p>
                      <a:pPr algn="ctr"/>
                      <a:r>
                        <a:rPr lang="es-CL" sz="1600" b="1" dirty="0" smtClean="0"/>
                        <a:t>F.1 (N°</a:t>
                      </a:r>
                      <a:r>
                        <a:rPr lang="es-CL" sz="1600" b="1" baseline="0" dirty="0" smtClean="0"/>
                        <a:t> 5)  SISTEMA ELECTRÓNICO DE CERTIFICACION DE EXPORTACION</a:t>
                      </a:r>
                      <a:endParaRPr lang="es-CL" sz="1600" b="1" dirty="0"/>
                    </a:p>
                  </a:txBody>
                  <a:tcPr vert="vert270"/>
                </a:tc>
                <a:tc>
                  <a:txBody>
                    <a:bodyPr/>
                    <a:lstStyle/>
                    <a:p>
                      <a:pPr algn="just"/>
                      <a:r>
                        <a:rPr lang="es-MX" sz="1600" dirty="0" smtClean="0"/>
                        <a:t>- Coordinar una</a:t>
                      </a:r>
                      <a:r>
                        <a:rPr lang="es-MX" sz="1600" baseline="0" dirty="0" smtClean="0"/>
                        <a:t> reunión entre SAG y las empresas asociadas de CORMA Bío Bío, para dar a conocer los alcances sobre certificación electrónica y el Sistema Integrado de exportaciones .</a:t>
                      </a:r>
                      <a:endParaRPr lang="es-CL" sz="1600" dirty="0"/>
                    </a:p>
                  </a:txBody>
                  <a:tcPr/>
                </a:tc>
                <a:tc>
                  <a:txBody>
                    <a:bodyPr/>
                    <a:lstStyle/>
                    <a:p>
                      <a:pPr algn="just">
                        <a:buFontTx/>
                        <a:buNone/>
                      </a:pPr>
                      <a:r>
                        <a:rPr lang="es-CL" sz="1600" b="0" baseline="0" dirty="0" smtClean="0">
                          <a:solidFill>
                            <a:schemeClr val="tx1"/>
                          </a:solidFill>
                        </a:rPr>
                        <a:t>- Se propone realizar una nueva reunión durante la segunda quincena de marzo, para presentar al sector privado los módulos del sistema integrado de exportaciones que estén terminados y tambien para analizar posibles mejoras a realizar en el sistema multipuerto durante el 2012.</a:t>
                      </a:r>
                      <a:r>
                        <a:rPr lang="es-CL" sz="1600" b="0" dirty="0" smtClean="0">
                          <a:solidFill>
                            <a:schemeClr val="tx1"/>
                          </a:solidFill>
                        </a:rPr>
                        <a:t> </a:t>
                      </a:r>
                      <a:endParaRPr lang="es-CL" sz="1600" b="0" dirty="0">
                        <a:solidFill>
                          <a:schemeClr val="tx1"/>
                        </a:solidFill>
                      </a:endParaRPr>
                    </a:p>
                  </a:txBody>
                  <a:tcPr/>
                </a:tc>
                <a:tc>
                  <a:txBody>
                    <a:bodyPr/>
                    <a:lstStyle/>
                    <a:p>
                      <a:pPr algn="ctr"/>
                      <a:endParaRPr lang="es-CL" sz="1600" dirty="0"/>
                    </a:p>
                  </a:txBody>
                  <a:tcPr/>
                </a:tc>
                <a:tc>
                  <a:txBody>
                    <a:bodyPr/>
                    <a:lstStyle/>
                    <a:p>
                      <a:pPr algn="ctr"/>
                      <a:r>
                        <a:rPr lang="es-CL" sz="1600" baseline="0" dirty="0" smtClean="0"/>
                        <a:t>-</a:t>
                      </a:r>
                      <a:endParaRPr lang="es-CL" sz="1600" dirty="0"/>
                    </a:p>
                  </a:txBody>
                  <a:tcPr/>
                </a:tc>
              </a:tr>
            </a:tbl>
          </a:graphicData>
        </a:graphic>
      </p:graphicFrame>
    </p:spTree>
    <p:extLst>
      <p:ext uri="{BB962C8B-B14F-4D97-AF65-F5344CB8AC3E}">
        <p14:creationId xmlns:p14="http://schemas.microsoft.com/office/powerpoint/2010/main" val="29239511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185657188"/>
              </p:ext>
            </p:extLst>
          </p:nvPr>
        </p:nvGraphicFramePr>
        <p:xfrm>
          <a:off x="285720" y="526981"/>
          <a:ext cx="8568952" cy="5564500"/>
        </p:xfrm>
        <a:graphic>
          <a:graphicData uri="http://schemas.openxmlformats.org/drawingml/2006/table">
            <a:tbl>
              <a:tblPr firstRow="1" bandRow="1">
                <a:tableStyleId>{5C22544A-7EE6-4342-B048-85BDC9FD1C3A}</a:tableStyleId>
              </a:tblPr>
              <a:tblGrid>
                <a:gridCol w="450998"/>
                <a:gridCol w="2226408"/>
                <a:gridCol w="2751882"/>
                <a:gridCol w="1428760"/>
                <a:gridCol w="1710904"/>
              </a:tblGrid>
              <a:tr h="526957">
                <a:tc>
                  <a:txBody>
                    <a:bodyPr/>
                    <a:lstStyle/>
                    <a:p>
                      <a:pPr algn="ctr"/>
                      <a:r>
                        <a:rPr lang="es-CL" sz="1600" dirty="0" smtClean="0"/>
                        <a:t>N°</a:t>
                      </a:r>
                      <a:endParaRPr lang="es-CL" sz="1600" dirty="0"/>
                    </a:p>
                  </a:txBody>
                  <a:tcPr>
                    <a:solidFill>
                      <a:srgbClr val="006CB7"/>
                    </a:solidFill>
                  </a:tcPr>
                </a:tc>
                <a:tc>
                  <a:txBody>
                    <a:bodyPr/>
                    <a:lstStyle/>
                    <a:p>
                      <a:pPr algn="ctr"/>
                      <a:r>
                        <a:rPr lang="es-CL" sz="1600" dirty="0" smtClean="0"/>
                        <a:t>Compromisos</a:t>
                      </a:r>
                      <a:endParaRPr lang="es-CL" sz="1600" dirty="0"/>
                    </a:p>
                  </a:txBody>
                  <a:tcPr>
                    <a:solidFill>
                      <a:srgbClr val="006CB7"/>
                    </a:solidFill>
                  </a:tcPr>
                </a:tc>
                <a:tc>
                  <a:txBody>
                    <a:bodyPr/>
                    <a:lstStyle/>
                    <a:p>
                      <a:pPr algn="ctr"/>
                      <a:r>
                        <a:rPr lang="es-CL" sz="1600" dirty="0" smtClean="0"/>
                        <a:t>Avances</a:t>
                      </a:r>
                      <a:endParaRPr lang="es-CL" sz="1600" dirty="0"/>
                    </a:p>
                  </a:txBody>
                  <a:tcPr>
                    <a:solidFill>
                      <a:srgbClr val="006CB7"/>
                    </a:solidFill>
                  </a:tcPr>
                </a:tc>
                <a:tc>
                  <a:txBody>
                    <a:bodyPr/>
                    <a:lstStyle/>
                    <a:p>
                      <a:pPr algn="ctr"/>
                      <a:r>
                        <a:rPr lang="es-CL" sz="1600" dirty="0" smtClean="0"/>
                        <a:t>Plazos e Hitos</a:t>
                      </a:r>
                      <a:endParaRPr lang="es-CL" sz="1600" dirty="0"/>
                    </a:p>
                  </a:txBody>
                  <a:tcPr>
                    <a:solidFill>
                      <a:srgbClr val="006CB7"/>
                    </a:solidFill>
                  </a:tcPr>
                </a:tc>
                <a:tc>
                  <a:txBody>
                    <a:bodyPr/>
                    <a:lstStyle/>
                    <a:p>
                      <a:pPr algn="ctr"/>
                      <a:r>
                        <a:rPr lang="es-CL" sz="1600" dirty="0" smtClean="0"/>
                        <a:t>Comentarios</a:t>
                      </a:r>
                      <a:endParaRPr lang="es-CL" sz="1600" dirty="0"/>
                    </a:p>
                  </a:txBody>
                  <a:tcPr>
                    <a:solidFill>
                      <a:srgbClr val="006CB7"/>
                    </a:solidFill>
                  </a:tcPr>
                </a:tc>
              </a:tr>
              <a:tr h="5037543">
                <a:tc>
                  <a:txBody>
                    <a:bodyPr/>
                    <a:lstStyle/>
                    <a:p>
                      <a:pPr algn="ctr"/>
                      <a:r>
                        <a:rPr lang="es-CL" sz="1600" b="1" dirty="0" smtClean="0"/>
                        <a:t>F.2  (N° 49)</a:t>
                      </a:r>
                      <a:r>
                        <a:rPr lang="es-CL" sz="1600" b="1" baseline="0" dirty="0" smtClean="0"/>
                        <a:t> Certificación de madera verde</a:t>
                      </a:r>
                      <a:endParaRPr lang="es-CL" sz="1600" b="1" dirty="0"/>
                    </a:p>
                  </a:txBody>
                  <a:tcPr vert="vert270"/>
                </a:tc>
                <a:tc>
                  <a:txBody>
                    <a:bodyPr/>
                    <a:lstStyle/>
                    <a:p>
                      <a:pPr algn="l"/>
                      <a:r>
                        <a:rPr lang="es-MX" sz="1600" dirty="0" smtClean="0"/>
                        <a:t>- Realizar un seguimiento</a:t>
                      </a:r>
                      <a:r>
                        <a:rPr lang="es-MX" sz="1600" baseline="0" dirty="0" smtClean="0"/>
                        <a:t> respecto de </a:t>
                      </a:r>
                      <a:r>
                        <a:rPr lang="es-MX" sz="1600" dirty="0" smtClean="0"/>
                        <a:t>las exigencias que establecen los países de destino, en relación con la madera de estiba que se utiliza para exportar madera aserrada.</a:t>
                      </a:r>
                      <a:endParaRPr lang="es-CL" sz="1600" dirty="0"/>
                    </a:p>
                  </a:txBody>
                  <a:tcPr/>
                </a:tc>
                <a:tc>
                  <a:txBody>
                    <a:bodyPr/>
                    <a:lstStyle/>
                    <a:p>
                      <a:pPr marL="0" indent="-285750" algn="l" defTabSz="914400" rtl="0" eaLnBrk="1" latinLnBrk="0" hangingPunct="1">
                        <a:buFontTx/>
                        <a:buChar char="-"/>
                      </a:pPr>
                      <a:r>
                        <a:rPr lang="es-MX" sz="1600" b="0" kern="1200" dirty="0" smtClean="0">
                          <a:solidFill>
                            <a:schemeClr val="tx1"/>
                          </a:solidFill>
                          <a:latin typeface="+mn-lt"/>
                          <a:ea typeface="+mn-ea"/>
                          <a:cs typeface="+mn-cs"/>
                        </a:rPr>
                        <a:t>El Director Nacional del SAG remitio una carta para los países</a:t>
                      </a:r>
                      <a:r>
                        <a:rPr lang="es-MX" sz="1600" b="0" kern="1200" baseline="0" dirty="0" smtClean="0">
                          <a:solidFill>
                            <a:schemeClr val="tx1"/>
                          </a:solidFill>
                          <a:latin typeface="+mn-lt"/>
                          <a:ea typeface="+mn-ea"/>
                          <a:cs typeface="+mn-cs"/>
                        </a:rPr>
                        <a:t> que </a:t>
                      </a:r>
                      <a:r>
                        <a:rPr lang="es-MX" sz="1600" b="0" kern="1200" dirty="0" smtClean="0">
                          <a:solidFill>
                            <a:schemeClr val="tx1"/>
                          </a:solidFill>
                          <a:latin typeface="+mn-lt"/>
                          <a:ea typeface="+mn-ea"/>
                          <a:cs typeface="+mn-cs"/>
                        </a:rPr>
                        <a:t>aún no se pronuncian sobre este tema (China, Taiwán Tailandia, Arabia Saudita,</a:t>
                      </a:r>
                      <a:r>
                        <a:rPr lang="es-MX" sz="1600" b="0" kern="1200" baseline="0" dirty="0" smtClean="0">
                          <a:solidFill>
                            <a:schemeClr val="tx1"/>
                          </a:solidFill>
                          <a:latin typeface="+mn-lt"/>
                          <a:ea typeface="+mn-ea"/>
                          <a:cs typeface="+mn-cs"/>
                        </a:rPr>
                        <a:t> Kuwait y Qatar). </a:t>
                      </a:r>
                    </a:p>
                    <a:p>
                      <a:pPr marL="0" indent="-285750" algn="l" defTabSz="914400" rtl="0" eaLnBrk="1" latinLnBrk="0" hangingPunct="1">
                        <a:buFontTx/>
                        <a:buChar char="-"/>
                      </a:pPr>
                      <a:endParaRPr lang="es-MX" sz="1600" b="0" kern="1200" baseline="0" dirty="0" smtClean="0">
                        <a:solidFill>
                          <a:schemeClr val="tx1"/>
                        </a:solidFill>
                        <a:latin typeface="+mn-lt"/>
                        <a:ea typeface="+mn-ea"/>
                        <a:cs typeface="+mn-cs"/>
                      </a:endParaRPr>
                    </a:p>
                    <a:p>
                      <a:pPr marL="0" indent="-285750" algn="l" defTabSz="914400" rtl="0" eaLnBrk="1" latinLnBrk="0" hangingPunct="1">
                        <a:buFontTx/>
                        <a:buChar char="-"/>
                      </a:pPr>
                      <a:r>
                        <a:rPr lang="es-MX" sz="1600" b="0" kern="1200" baseline="0" dirty="0" smtClean="0">
                          <a:solidFill>
                            <a:schemeClr val="tx1"/>
                          </a:solidFill>
                          <a:latin typeface="+mn-lt"/>
                          <a:ea typeface="+mn-ea"/>
                          <a:cs typeface="+mn-cs"/>
                        </a:rPr>
                        <a:t>A la fecha no se ha recibido respuesta de los países mencionados. </a:t>
                      </a:r>
                      <a:endParaRPr lang="es-MX" sz="1600" baseline="0" dirty="0" smtClean="0">
                        <a:solidFill>
                          <a:schemeClr val="tx1"/>
                        </a:solidFill>
                      </a:endParaRPr>
                    </a:p>
                  </a:txBody>
                  <a:tcPr/>
                </a:tc>
                <a:tc>
                  <a:txBody>
                    <a:bodyPr/>
                    <a:lstStyle/>
                    <a:p>
                      <a:pPr algn="ctr"/>
                      <a:endParaRPr lang="es-CL" sz="1600" dirty="0"/>
                    </a:p>
                  </a:txBody>
                  <a:tcPr/>
                </a:tc>
                <a:tc>
                  <a:txBody>
                    <a:bodyPr/>
                    <a:lstStyle/>
                    <a:p>
                      <a:pPr algn="ctr"/>
                      <a:r>
                        <a:rPr lang="es-MX" sz="1600" dirty="0" smtClean="0"/>
                        <a:t>-</a:t>
                      </a:r>
                      <a:endParaRPr lang="es-MX" sz="1600" baseline="0" dirty="0" smtClean="0"/>
                    </a:p>
                    <a:p>
                      <a:pPr algn="l">
                        <a:buFont typeface="Arial" pitchFamily="34" charset="0"/>
                        <a:buChar char="•"/>
                      </a:pPr>
                      <a:endParaRPr lang="es-MX" sz="1600" baseline="0" dirty="0" smtClean="0"/>
                    </a:p>
                  </a:txBody>
                  <a:tcPr/>
                </a:tc>
              </a:tr>
            </a:tbl>
          </a:graphicData>
        </a:graphic>
      </p:graphicFrame>
    </p:spTree>
    <p:extLst>
      <p:ext uri="{BB962C8B-B14F-4D97-AF65-F5344CB8AC3E}">
        <p14:creationId xmlns:p14="http://schemas.microsoft.com/office/powerpoint/2010/main" val="29239511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3959840861"/>
              </p:ext>
            </p:extLst>
          </p:nvPr>
        </p:nvGraphicFramePr>
        <p:xfrm>
          <a:off x="285720" y="642918"/>
          <a:ext cx="8497514" cy="5594964"/>
        </p:xfrm>
        <a:graphic>
          <a:graphicData uri="http://schemas.openxmlformats.org/drawingml/2006/table">
            <a:tbl>
              <a:tblPr firstRow="1" bandRow="1">
                <a:tableStyleId>{5C22544A-7EE6-4342-B048-85BDC9FD1C3A}</a:tableStyleId>
              </a:tblPr>
              <a:tblGrid>
                <a:gridCol w="785818"/>
                <a:gridCol w="2143140"/>
                <a:gridCol w="2139532"/>
                <a:gridCol w="1357322"/>
                <a:gridCol w="2071702"/>
              </a:tblGrid>
              <a:tr h="536491">
                <a:tc>
                  <a:txBody>
                    <a:bodyPr/>
                    <a:lstStyle/>
                    <a:p>
                      <a:pPr algn="ctr"/>
                      <a:r>
                        <a:rPr lang="es-CL" sz="1600" dirty="0" smtClean="0"/>
                        <a:t>N°</a:t>
                      </a:r>
                      <a:endParaRPr lang="es-CL" sz="1600" dirty="0"/>
                    </a:p>
                  </a:txBody>
                  <a:tcPr>
                    <a:solidFill>
                      <a:srgbClr val="006CB7"/>
                    </a:solidFill>
                  </a:tcPr>
                </a:tc>
                <a:tc>
                  <a:txBody>
                    <a:bodyPr/>
                    <a:lstStyle/>
                    <a:p>
                      <a:pPr algn="ctr"/>
                      <a:r>
                        <a:rPr lang="es-CL" sz="1600" dirty="0" smtClean="0"/>
                        <a:t>Compromisos</a:t>
                      </a:r>
                      <a:endParaRPr lang="es-CL" sz="1600" dirty="0"/>
                    </a:p>
                  </a:txBody>
                  <a:tcPr>
                    <a:solidFill>
                      <a:srgbClr val="006CB7"/>
                    </a:solidFill>
                  </a:tcPr>
                </a:tc>
                <a:tc>
                  <a:txBody>
                    <a:bodyPr/>
                    <a:lstStyle/>
                    <a:p>
                      <a:pPr algn="ctr"/>
                      <a:r>
                        <a:rPr lang="es-CL" sz="1600" dirty="0" smtClean="0"/>
                        <a:t>Avances</a:t>
                      </a:r>
                      <a:endParaRPr lang="es-CL" sz="1600" dirty="0"/>
                    </a:p>
                  </a:txBody>
                  <a:tcPr>
                    <a:solidFill>
                      <a:srgbClr val="006CB7"/>
                    </a:solidFill>
                  </a:tcPr>
                </a:tc>
                <a:tc>
                  <a:txBody>
                    <a:bodyPr/>
                    <a:lstStyle/>
                    <a:p>
                      <a:pPr algn="ctr"/>
                      <a:r>
                        <a:rPr lang="es-CL" sz="1600" dirty="0" smtClean="0"/>
                        <a:t>Plazos e Hitos</a:t>
                      </a:r>
                      <a:endParaRPr lang="es-CL" sz="1600" dirty="0"/>
                    </a:p>
                  </a:txBody>
                  <a:tcPr>
                    <a:solidFill>
                      <a:srgbClr val="006CB7"/>
                    </a:solidFill>
                  </a:tcPr>
                </a:tc>
                <a:tc>
                  <a:txBody>
                    <a:bodyPr/>
                    <a:lstStyle/>
                    <a:p>
                      <a:pPr algn="ctr"/>
                      <a:r>
                        <a:rPr lang="es-CL" sz="1600" dirty="0" smtClean="0"/>
                        <a:t>Comentarios</a:t>
                      </a:r>
                      <a:endParaRPr lang="es-CL" sz="1600" dirty="0"/>
                    </a:p>
                  </a:txBody>
                  <a:tcPr>
                    <a:solidFill>
                      <a:srgbClr val="006CB7"/>
                    </a:solidFill>
                  </a:tcPr>
                </a:tc>
              </a:tr>
              <a:tr h="5058473">
                <a:tc>
                  <a:txBody>
                    <a:bodyPr/>
                    <a:lstStyle/>
                    <a:p>
                      <a:pPr algn="ctr"/>
                      <a:r>
                        <a:rPr lang="es-CL" sz="1600" b="1" dirty="0" smtClean="0"/>
                        <a:t>F.3  (N°</a:t>
                      </a:r>
                      <a:r>
                        <a:rPr lang="es-CL" sz="1600" b="1" baseline="0" dirty="0" smtClean="0"/>
                        <a:t>  50) Certificado de secado como requisito para hora inspección</a:t>
                      </a:r>
                      <a:endParaRPr lang="es-CL" sz="1600" b="1" dirty="0"/>
                    </a:p>
                  </a:txBody>
                  <a:tcPr vert="vert270"/>
                </a:tc>
                <a:tc>
                  <a:txBody>
                    <a:bodyPr/>
                    <a:lstStyle/>
                    <a:p>
                      <a:pPr algn="l"/>
                      <a:r>
                        <a:rPr lang="es-MX" sz="1600" dirty="0" smtClean="0"/>
                        <a:t>- Realizar un </a:t>
                      </a:r>
                      <a:r>
                        <a:rPr lang="es-MX" sz="1600" baseline="0" dirty="0" smtClean="0"/>
                        <a:t>seguimiento a la normativa mexicana que regula la importación de maderas con destino a México.</a:t>
                      </a:r>
                      <a:endParaRPr lang="es-CL" sz="1600" dirty="0"/>
                    </a:p>
                  </a:txBody>
                  <a:tcPr/>
                </a:tc>
                <a:tc>
                  <a:txBody>
                    <a:bodyPr/>
                    <a:lstStyle/>
                    <a:p>
                      <a:pPr marL="0" marR="0" indent="0" algn="just" defTabSz="914400" rtl="0" eaLnBrk="1" fontAlgn="auto" latinLnBrk="0" hangingPunct="1">
                        <a:lnSpc>
                          <a:spcPct val="100000"/>
                        </a:lnSpc>
                        <a:spcBef>
                          <a:spcPts val="0"/>
                        </a:spcBef>
                        <a:spcAft>
                          <a:spcPts val="0"/>
                        </a:spcAft>
                        <a:buClrTx/>
                        <a:buSzTx/>
                        <a:buFontTx/>
                        <a:buChar char="-"/>
                        <a:tabLst/>
                        <a:defRPr/>
                      </a:pPr>
                      <a:r>
                        <a:rPr lang="es-MX" sz="1600" dirty="0" smtClean="0">
                          <a:solidFill>
                            <a:schemeClr val="tx1"/>
                          </a:solidFill>
                        </a:rPr>
                        <a:t> Se está a la espera de la consulta pública de la nueva NOM, la cual a la fecha</a:t>
                      </a:r>
                      <a:r>
                        <a:rPr lang="es-MX" sz="1600" baseline="0" dirty="0" smtClean="0">
                          <a:solidFill>
                            <a:schemeClr val="tx1"/>
                          </a:solidFill>
                        </a:rPr>
                        <a:t> no ha sido publicada por parte de México.</a:t>
                      </a:r>
                      <a:endParaRPr lang="es-MX" sz="1600" dirty="0" smtClean="0">
                        <a:solidFill>
                          <a:schemeClr val="tx1"/>
                        </a:solidFill>
                      </a:endParaRPr>
                    </a:p>
                  </a:txBody>
                  <a:tcPr/>
                </a:tc>
                <a:tc>
                  <a:txBody>
                    <a:bodyPr/>
                    <a:lstStyle/>
                    <a:p>
                      <a:pPr algn="ctr"/>
                      <a:r>
                        <a:rPr lang="es-CL" sz="1600" dirty="0" smtClean="0"/>
                        <a:t>Consulta pública</a:t>
                      </a:r>
                      <a:r>
                        <a:rPr lang="es-CL" sz="1600" baseline="0" dirty="0" smtClean="0"/>
                        <a:t> y notificación OMC por parte de México</a:t>
                      </a:r>
                    </a:p>
                    <a:p>
                      <a:pPr algn="ctr"/>
                      <a:endParaRPr lang="es-CL" sz="1600" baseline="0" dirty="0" smtClean="0"/>
                    </a:p>
                    <a:p>
                      <a:pPr algn="ctr"/>
                      <a:r>
                        <a:rPr lang="es-CL" sz="1600" baseline="0" dirty="0" smtClean="0"/>
                        <a:t>Envío de comentarios a borrador de NOM en consulta pública y OMC</a:t>
                      </a:r>
                    </a:p>
                    <a:p>
                      <a:pPr algn="ctr"/>
                      <a:endParaRPr lang="es-CL" sz="1600" baseline="0" dirty="0" smtClean="0"/>
                    </a:p>
                    <a:p>
                      <a:pPr algn="ctr"/>
                      <a:r>
                        <a:rPr lang="es-CL" sz="1600" baseline="0" dirty="0" smtClean="0"/>
                        <a:t>Promulgación de NOM</a:t>
                      </a:r>
                      <a:endParaRPr lang="es-MX" sz="1600" dirty="0" smtClean="0">
                        <a:solidFill>
                          <a:schemeClr val="tx1"/>
                        </a:solidFill>
                      </a:endParaRPr>
                    </a:p>
                    <a:p>
                      <a:pPr algn="ctr"/>
                      <a:endParaRPr lang="es-CL" sz="1600" dirty="0">
                        <a:solidFill>
                          <a:schemeClr val="tx1"/>
                        </a:solidFill>
                      </a:endParaRPr>
                    </a:p>
                  </a:txBody>
                  <a:tcPr/>
                </a:tc>
                <a:tc>
                  <a:txBody>
                    <a:bodyPr/>
                    <a:lstStyle/>
                    <a:p>
                      <a:pPr algn="l">
                        <a:buFontTx/>
                        <a:buChar char="-"/>
                      </a:pPr>
                      <a:r>
                        <a:rPr lang="es-MX" sz="1600" kern="1200" dirty="0" smtClean="0">
                          <a:solidFill>
                            <a:schemeClr val="tx1"/>
                          </a:solidFill>
                          <a:latin typeface="+mn-lt"/>
                          <a:ea typeface="+mn-ea"/>
                          <a:cs typeface="+mn-cs"/>
                        </a:rPr>
                        <a:t>La Agregaduría Agrícola de Chile en México señala que no se ha publicado el proyecto de norma para consulta publica.</a:t>
                      </a:r>
                    </a:p>
                    <a:p>
                      <a:pPr algn="l">
                        <a:buFontTx/>
                        <a:buChar char="-"/>
                      </a:pPr>
                      <a:endParaRPr lang="es-MX" sz="1600" kern="1200" dirty="0" smtClean="0">
                        <a:solidFill>
                          <a:schemeClr val="tx1"/>
                        </a:solidFill>
                        <a:latin typeface="+mn-lt"/>
                        <a:ea typeface="+mn-ea"/>
                        <a:cs typeface="+mn-cs"/>
                      </a:endParaRPr>
                    </a:p>
                    <a:p>
                      <a:pPr algn="l">
                        <a:buFontTx/>
                        <a:buChar char="-"/>
                      </a:pPr>
                      <a:r>
                        <a:rPr lang="es-MX" sz="1600" kern="1200" dirty="0" smtClean="0">
                          <a:solidFill>
                            <a:schemeClr val="tx1"/>
                          </a:solidFill>
                          <a:latin typeface="+mn-lt"/>
                          <a:ea typeface="+mn-ea"/>
                          <a:cs typeface="+mn-cs"/>
                        </a:rPr>
                        <a:t>No hay notificación de la nueva NOM a</a:t>
                      </a:r>
                      <a:r>
                        <a:rPr lang="es-MX" sz="1600" kern="1200" baseline="0" dirty="0" smtClean="0">
                          <a:solidFill>
                            <a:schemeClr val="tx1"/>
                          </a:solidFill>
                          <a:latin typeface="+mn-lt"/>
                          <a:ea typeface="+mn-ea"/>
                          <a:cs typeface="+mn-cs"/>
                        </a:rPr>
                        <a:t> través de la OMC</a:t>
                      </a:r>
                      <a:endParaRPr lang="es-ES_tradnl" sz="1600" kern="1200" dirty="0">
                        <a:solidFill>
                          <a:schemeClr val="tx1"/>
                        </a:solidFill>
                        <a:latin typeface="+mn-lt"/>
                        <a:ea typeface="+mn-ea"/>
                        <a:cs typeface="+mn-cs"/>
                      </a:endParaRPr>
                    </a:p>
                  </a:txBody>
                  <a:tcPr/>
                </a:tc>
              </a:tr>
            </a:tbl>
          </a:graphicData>
        </a:graphic>
      </p:graphicFrame>
    </p:spTree>
    <p:extLst>
      <p:ext uri="{BB962C8B-B14F-4D97-AF65-F5344CB8AC3E}">
        <p14:creationId xmlns:p14="http://schemas.microsoft.com/office/powerpoint/2010/main" val="29239511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1510669936"/>
              </p:ext>
            </p:extLst>
          </p:nvPr>
        </p:nvGraphicFramePr>
        <p:xfrm>
          <a:off x="285721" y="1714488"/>
          <a:ext cx="8715435" cy="4709097"/>
        </p:xfrm>
        <a:graphic>
          <a:graphicData uri="http://schemas.openxmlformats.org/drawingml/2006/table">
            <a:tbl>
              <a:tblPr firstRow="1" bandRow="1">
                <a:tableStyleId>{5C22544A-7EE6-4342-B048-85BDC9FD1C3A}</a:tableStyleId>
              </a:tblPr>
              <a:tblGrid>
                <a:gridCol w="664651"/>
                <a:gridCol w="1692802"/>
                <a:gridCol w="2857520"/>
                <a:gridCol w="2071702"/>
                <a:gridCol w="1428760"/>
              </a:tblGrid>
              <a:tr h="472377">
                <a:tc>
                  <a:txBody>
                    <a:bodyPr/>
                    <a:lstStyle/>
                    <a:p>
                      <a:pPr algn="ctr"/>
                      <a:r>
                        <a:rPr lang="es-CL" sz="1600" dirty="0" smtClean="0"/>
                        <a:t>N°</a:t>
                      </a:r>
                      <a:endParaRPr lang="es-CL" sz="1600" dirty="0"/>
                    </a:p>
                  </a:txBody>
                  <a:tcPr>
                    <a:solidFill>
                      <a:srgbClr val="006CB7"/>
                    </a:solidFill>
                  </a:tcPr>
                </a:tc>
                <a:tc>
                  <a:txBody>
                    <a:bodyPr/>
                    <a:lstStyle/>
                    <a:p>
                      <a:pPr algn="ctr"/>
                      <a:r>
                        <a:rPr lang="es-CL" sz="1600" dirty="0" smtClean="0"/>
                        <a:t>Compromisos</a:t>
                      </a:r>
                      <a:endParaRPr lang="es-CL" sz="1600" dirty="0"/>
                    </a:p>
                  </a:txBody>
                  <a:tcPr>
                    <a:solidFill>
                      <a:srgbClr val="006CB7"/>
                    </a:solidFill>
                  </a:tcPr>
                </a:tc>
                <a:tc>
                  <a:txBody>
                    <a:bodyPr/>
                    <a:lstStyle/>
                    <a:p>
                      <a:pPr algn="ctr"/>
                      <a:r>
                        <a:rPr lang="es-CL" sz="1600" dirty="0" smtClean="0"/>
                        <a:t>Avances</a:t>
                      </a:r>
                      <a:endParaRPr lang="es-CL" sz="1600" dirty="0"/>
                    </a:p>
                  </a:txBody>
                  <a:tcPr>
                    <a:solidFill>
                      <a:srgbClr val="006CB7"/>
                    </a:solidFill>
                  </a:tcPr>
                </a:tc>
                <a:tc>
                  <a:txBody>
                    <a:bodyPr/>
                    <a:lstStyle/>
                    <a:p>
                      <a:pPr algn="ctr"/>
                      <a:r>
                        <a:rPr lang="es-CL" sz="1600" dirty="0" smtClean="0"/>
                        <a:t>Plazos e Hitos</a:t>
                      </a:r>
                      <a:endParaRPr lang="es-CL" sz="1600" dirty="0"/>
                    </a:p>
                  </a:txBody>
                  <a:tcPr>
                    <a:solidFill>
                      <a:srgbClr val="006CB7"/>
                    </a:solidFill>
                  </a:tcPr>
                </a:tc>
                <a:tc>
                  <a:txBody>
                    <a:bodyPr/>
                    <a:lstStyle/>
                    <a:p>
                      <a:pPr algn="ctr"/>
                      <a:r>
                        <a:rPr lang="es-CL" sz="1600" dirty="0" smtClean="0"/>
                        <a:t>Comentarios</a:t>
                      </a:r>
                      <a:endParaRPr lang="es-CL" sz="1600" dirty="0"/>
                    </a:p>
                  </a:txBody>
                  <a:tcPr>
                    <a:solidFill>
                      <a:srgbClr val="006CB7"/>
                    </a:solidFill>
                  </a:tcPr>
                </a:tc>
              </a:tr>
              <a:tr h="3250132">
                <a:tc>
                  <a:txBody>
                    <a:bodyPr/>
                    <a:lstStyle/>
                    <a:p>
                      <a:pPr algn="ctr"/>
                      <a:r>
                        <a:rPr lang="es-CL" sz="1600" b="1" dirty="0" smtClean="0"/>
                        <a:t>F.4  (N°</a:t>
                      </a:r>
                      <a:r>
                        <a:rPr lang="es-CL" sz="1600" b="1" baseline="0" dirty="0" smtClean="0"/>
                        <a:t> 45) Certificado de exportación de astillas</a:t>
                      </a:r>
                      <a:endParaRPr lang="es-CL" sz="1600" b="1" dirty="0"/>
                    </a:p>
                  </a:txBody>
                  <a:tcPr vert="vert270"/>
                </a:tc>
                <a:tc>
                  <a:txBody>
                    <a:bodyPr/>
                    <a:lstStyle/>
                    <a:p>
                      <a:pPr algn="l"/>
                      <a:r>
                        <a:rPr lang="es-MX" sz="1600" dirty="0" smtClean="0"/>
                        <a:t>- Elaborar un procedimiento de inspección de astillas pulpables</a:t>
                      </a:r>
                      <a:r>
                        <a:rPr lang="es-MX" sz="1600" baseline="0" dirty="0" smtClean="0"/>
                        <a:t> con destino a Japón.</a:t>
                      </a:r>
                      <a:endParaRPr lang="es-CL" sz="1600" dirty="0"/>
                    </a:p>
                  </a:txBody>
                  <a:tcPr/>
                </a:tc>
                <a:tc>
                  <a:txBody>
                    <a:bodyPr/>
                    <a:lstStyle/>
                    <a:p>
                      <a:pPr lvl="0" algn="just"/>
                      <a:r>
                        <a:rPr lang="es-MX" sz="1800" kern="1200" dirty="0" smtClean="0">
                          <a:solidFill>
                            <a:srgbClr val="FF0000"/>
                          </a:solidFill>
                          <a:latin typeface="+mn-lt"/>
                          <a:ea typeface="+mn-ea"/>
                          <a:cs typeface="+mn-cs"/>
                        </a:rPr>
                        <a:t>- </a:t>
                      </a:r>
                      <a:r>
                        <a:rPr lang="es-MX" sz="1600" b="0" kern="1200" dirty="0" smtClean="0">
                          <a:solidFill>
                            <a:schemeClr val="tx1"/>
                          </a:solidFill>
                          <a:latin typeface="+mn-lt"/>
                          <a:ea typeface="+mn-ea"/>
                          <a:cs typeface="+mn-cs"/>
                        </a:rPr>
                        <a:t>Durante el mes de marzo se remite a CORMA  un borrador de procedimiento de inspección de astillas </a:t>
                      </a:r>
                      <a:r>
                        <a:rPr lang="es-MX" sz="1600" b="0" kern="1200" dirty="0" err="1" smtClean="0">
                          <a:solidFill>
                            <a:schemeClr val="tx1"/>
                          </a:solidFill>
                          <a:latin typeface="+mn-lt"/>
                          <a:ea typeface="+mn-ea"/>
                          <a:cs typeface="+mn-cs"/>
                        </a:rPr>
                        <a:t>pulpables</a:t>
                      </a:r>
                      <a:r>
                        <a:rPr lang="es-MX" sz="1600" b="0" kern="1200" dirty="0" smtClean="0">
                          <a:solidFill>
                            <a:schemeClr val="tx1"/>
                          </a:solidFill>
                          <a:latin typeface="+mn-lt"/>
                          <a:ea typeface="+mn-ea"/>
                          <a:cs typeface="+mn-cs"/>
                        </a:rPr>
                        <a:t> con destino a Japón para su evaluación y comentarios.</a:t>
                      </a:r>
                      <a:endParaRPr lang="es-ES_tradnl" sz="1600" b="0" kern="1200" dirty="0" smtClean="0">
                        <a:solidFill>
                          <a:schemeClr val="tx1"/>
                        </a:solidFill>
                        <a:latin typeface="+mn-lt"/>
                        <a:ea typeface="+mn-ea"/>
                        <a:cs typeface="+mn-cs"/>
                      </a:endParaRPr>
                    </a:p>
                    <a:p>
                      <a:pPr algn="just">
                        <a:buFontTx/>
                        <a:buNone/>
                      </a:pPr>
                      <a:r>
                        <a:rPr lang="es-MX" sz="1600" b="0" baseline="0" dirty="0" smtClean="0">
                          <a:solidFill>
                            <a:schemeClr val="tx1"/>
                          </a:solidFill>
                        </a:rPr>
                        <a:t> </a:t>
                      </a:r>
                      <a:endParaRPr lang="es-CL" sz="1600" b="0" dirty="0">
                        <a:solidFill>
                          <a:schemeClr val="tx1"/>
                        </a:solidFill>
                      </a:endParaRPr>
                    </a:p>
                  </a:txBody>
                  <a:tcPr/>
                </a:tc>
                <a:tc>
                  <a:txBody>
                    <a:bodyPr/>
                    <a:lstStyle/>
                    <a:p>
                      <a:pPr algn="ctr"/>
                      <a:r>
                        <a:rPr lang="es-MX" sz="1600" dirty="0" smtClean="0"/>
                        <a:t>Envío de borrador de procedimiento de inspección a</a:t>
                      </a:r>
                      <a:r>
                        <a:rPr lang="es-MX" sz="1600" baseline="0" dirty="0" smtClean="0"/>
                        <a:t> CORMA</a:t>
                      </a:r>
                    </a:p>
                    <a:p>
                      <a:pPr algn="ctr"/>
                      <a:endParaRPr lang="es-MX" sz="1600" baseline="0" dirty="0" smtClean="0"/>
                    </a:p>
                    <a:p>
                      <a:pPr algn="ctr"/>
                      <a:r>
                        <a:rPr lang="es-MX" sz="1600" baseline="0" dirty="0" smtClean="0"/>
                        <a:t>Elaboración de versión final de procedimiento de inspección</a:t>
                      </a:r>
                    </a:p>
                    <a:p>
                      <a:pPr algn="ctr"/>
                      <a:endParaRPr lang="es-MX" sz="1600" baseline="0" dirty="0" smtClean="0"/>
                    </a:p>
                    <a:p>
                      <a:pPr algn="ctr"/>
                      <a:r>
                        <a:rPr lang="es-MX" sz="1600" baseline="0" dirty="0" smtClean="0"/>
                        <a:t>Fijación de tarifas de inspección de astillas</a:t>
                      </a:r>
                    </a:p>
                    <a:p>
                      <a:pPr algn="ctr"/>
                      <a:endParaRPr lang="es-MX" sz="1600" baseline="0" dirty="0" smtClean="0"/>
                    </a:p>
                    <a:p>
                      <a:pPr algn="ctr"/>
                      <a:r>
                        <a:rPr lang="es-MX" sz="1600" baseline="0" dirty="0" smtClean="0"/>
                        <a:t>Implementación de nuevo procedimiento de inspección y de tarifa asociada</a:t>
                      </a:r>
                    </a:p>
                    <a:p>
                      <a:pPr algn="ctr"/>
                      <a:endParaRPr lang="es-MX" sz="1600" baseline="0" dirty="0" smtClean="0"/>
                    </a:p>
                    <a:p>
                      <a:pPr algn="ctr"/>
                      <a:endParaRPr lang="es-MX" sz="1600" dirty="0" smtClean="0"/>
                    </a:p>
                  </a:txBody>
                  <a:tcPr/>
                </a:tc>
                <a:tc>
                  <a:txBody>
                    <a:bodyPr/>
                    <a:lstStyle/>
                    <a:p>
                      <a:pPr algn="ctr"/>
                      <a:r>
                        <a:rPr lang="es-MX" sz="1600" dirty="0" smtClean="0">
                          <a:solidFill>
                            <a:srgbClr val="FF0000"/>
                          </a:solidFill>
                        </a:rPr>
                        <a:t>-</a:t>
                      </a:r>
                      <a:endParaRPr lang="es-CL" sz="1600" dirty="0">
                        <a:solidFill>
                          <a:srgbClr val="FF0000"/>
                        </a:solidFill>
                      </a:endParaRPr>
                    </a:p>
                  </a:txBody>
                  <a:tcPr/>
                </a:tc>
              </a:tr>
            </a:tbl>
          </a:graphicData>
        </a:graphic>
      </p:graphicFrame>
    </p:spTree>
    <p:extLst>
      <p:ext uri="{BB962C8B-B14F-4D97-AF65-F5344CB8AC3E}">
        <p14:creationId xmlns:p14="http://schemas.microsoft.com/office/powerpoint/2010/main" val="29239511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3192124145"/>
              </p:ext>
            </p:extLst>
          </p:nvPr>
        </p:nvGraphicFramePr>
        <p:xfrm>
          <a:off x="214282" y="1142984"/>
          <a:ext cx="8712968" cy="4096706"/>
        </p:xfrm>
        <a:graphic>
          <a:graphicData uri="http://schemas.openxmlformats.org/drawingml/2006/table">
            <a:tbl>
              <a:tblPr firstRow="1" bandRow="1">
                <a:tableStyleId>{5C22544A-7EE6-4342-B048-85BDC9FD1C3A}</a:tableStyleId>
              </a:tblPr>
              <a:tblGrid>
                <a:gridCol w="1143008"/>
                <a:gridCol w="2071702"/>
                <a:gridCol w="2500330"/>
                <a:gridCol w="1357322"/>
                <a:gridCol w="1640606"/>
              </a:tblGrid>
              <a:tr h="835346">
                <a:tc>
                  <a:txBody>
                    <a:bodyPr/>
                    <a:lstStyle/>
                    <a:p>
                      <a:pPr algn="ctr"/>
                      <a:r>
                        <a:rPr lang="es-CL" sz="1600" dirty="0" smtClean="0"/>
                        <a:t>N°</a:t>
                      </a:r>
                      <a:endParaRPr lang="es-CL" sz="1600" dirty="0"/>
                    </a:p>
                  </a:txBody>
                  <a:tcPr>
                    <a:solidFill>
                      <a:srgbClr val="006CB7"/>
                    </a:solidFill>
                  </a:tcPr>
                </a:tc>
                <a:tc>
                  <a:txBody>
                    <a:bodyPr/>
                    <a:lstStyle/>
                    <a:p>
                      <a:pPr algn="ctr"/>
                      <a:r>
                        <a:rPr lang="es-CL" sz="1600" dirty="0" smtClean="0"/>
                        <a:t>Compromisos</a:t>
                      </a:r>
                      <a:endParaRPr lang="es-CL" sz="1600" dirty="0"/>
                    </a:p>
                  </a:txBody>
                  <a:tcPr>
                    <a:solidFill>
                      <a:srgbClr val="006CB7"/>
                    </a:solidFill>
                  </a:tcPr>
                </a:tc>
                <a:tc>
                  <a:txBody>
                    <a:bodyPr/>
                    <a:lstStyle/>
                    <a:p>
                      <a:pPr algn="ctr"/>
                      <a:r>
                        <a:rPr lang="es-CL" sz="1600" dirty="0" smtClean="0"/>
                        <a:t>Avances</a:t>
                      </a:r>
                      <a:endParaRPr lang="es-CL" sz="1600" dirty="0"/>
                    </a:p>
                  </a:txBody>
                  <a:tcPr>
                    <a:solidFill>
                      <a:srgbClr val="006CB7"/>
                    </a:solidFill>
                  </a:tcPr>
                </a:tc>
                <a:tc>
                  <a:txBody>
                    <a:bodyPr/>
                    <a:lstStyle/>
                    <a:p>
                      <a:pPr algn="ctr"/>
                      <a:r>
                        <a:rPr lang="es-CL" sz="1600" dirty="0" smtClean="0"/>
                        <a:t>Plazos e Hitos</a:t>
                      </a:r>
                      <a:endParaRPr lang="es-CL" sz="1600" dirty="0"/>
                    </a:p>
                  </a:txBody>
                  <a:tcPr>
                    <a:solidFill>
                      <a:srgbClr val="006CB7"/>
                    </a:solidFill>
                  </a:tcPr>
                </a:tc>
                <a:tc>
                  <a:txBody>
                    <a:bodyPr/>
                    <a:lstStyle/>
                    <a:p>
                      <a:pPr algn="ctr"/>
                      <a:r>
                        <a:rPr lang="es-CL" sz="1600" dirty="0" smtClean="0"/>
                        <a:t>Comentarios</a:t>
                      </a:r>
                      <a:endParaRPr lang="es-CL" sz="1600" dirty="0"/>
                    </a:p>
                  </a:txBody>
                  <a:tcPr>
                    <a:solidFill>
                      <a:srgbClr val="006CB7"/>
                    </a:solidFill>
                  </a:tcPr>
                </a:tc>
              </a:tr>
              <a:tr h="1387640">
                <a:tc>
                  <a:txBody>
                    <a:bodyPr/>
                    <a:lstStyle/>
                    <a:p>
                      <a:pPr algn="ctr"/>
                      <a:r>
                        <a:rPr lang="es-CL" sz="1600" b="1" dirty="0" smtClean="0"/>
                        <a:t>F 5: Plan binacional SENASA/SAG para el control </a:t>
                      </a:r>
                    </a:p>
                    <a:p>
                      <a:pPr algn="ctr"/>
                      <a:r>
                        <a:rPr lang="es-CL" sz="1600" b="1" dirty="0" smtClean="0"/>
                        <a:t>del gorgojo del pino </a:t>
                      </a:r>
                      <a:r>
                        <a:rPr lang="es-CL" sz="1600" b="1" i="1" dirty="0" smtClean="0"/>
                        <a:t>(</a:t>
                      </a:r>
                      <a:r>
                        <a:rPr lang="es-CL" sz="1600" b="1" i="1" dirty="0" err="1" smtClean="0"/>
                        <a:t>Pissodes</a:t>
                      </a:r>
                      <a:r>
                        <a:rPr lang="es-CL" sz="1600" b="1" i="1" dirty="0" smtClean="0"/>
                        <a:t> </a:t>
                      </a:r>
                      <a:r>
                        <a:rPr lang="es-CL" b="1" i="1" dirty="0" err="1" smtClean="0"/>
                        <a:t>castaneus</a:t>
                      </a:r>
                      <a:r>
                        <a:rPr lang="es-CL" b="1" dirty="0" smtClean="0"/>
                        <a:t>)</a:t>
                      </a:r>
                      <a:endParaRPr lang="es-CL" sz="1600" b="1" i="1" dirty="0"/>
                    </a:p>
                  </a:txBody>
                  <a:tcPr vert="vert270"/>
                </a:tc>
                <a:tc>
                  <a:txBody>
                    <a:bodyPr/>
                    <a:lstStyle/>
                    <a:p>
                      <a:pPr algn="l"/>
                      <a:r>
                        <a:rPr lang="es-CL" sz="1600" b="0" dirty="0" smtClean="0">
                          <a:solidFill>
                            <a:schemeClr val="tx1"/>
                          </a:solidFill>
                        </a:rPr>
                        <a:t>- Evaluar</a:t>
                      </a:r>
                      <a:r>
                        <a:rPr lang="es-CL" sz="1600" b="0" baseline="0" dirty="0" smtClean="0">
                          <a:solidFill>
                            <a:schemeClr val="tx1"/>
                          </a:solidFill>
                        </a:rPr>
                        <a:t> la factibilidad de coordinar una reunión bilateral con SENASA para el 2012, destinado a buscar mecanismos de acción para la implementación del Plan.</a:t>
                      </a:r>
                      <a:endParaRPr lang="es-CL" sz="1600" b="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600" b="0" kern="1200" dirty="0" smtClean="0">
                          <a:solidFill>
                            <a:schemeClr val="tx1"/>
                          </a:solidFill>
                          <a:latin typeface="+mn-lt"/>
                          <a:ea typeface="+mn-ea"/>
                          <a:cs typeface="+mn-cs"/>
                        </a:rPr>
                        <a:t> - Se propone</a:t>
                      </a:r>
                      <a:r>
                        <a:rPr lang="es-ES" sz="1600" b="0" kern="1200" baseline="0" dirty="0" smtClean="0">
                          <a:solidFill>
                            <a:schemeClr val="tx1"/>
                          </a:solidFill>
                          <a:latin typeface="+mn-lt"/>
                          <a:ea typeface="+mn-ea"/>
                          <a:cs typeface="+mn-cs"/>
                        </a:rPr>
                        <a:t> al SENASA/Argentina reunión técnica de trabajo del 6-8 de marzo próximo en Chile Chico a fin de discutir y analizar la implementación del plan.</a:t>
                      </a:r>
                    </a:p>
                    <a:p>
                      <a:pPr marL="0" marR="0" indent="0" algn="l" defTabSz="914400" rtl="0" eaLnBrk="1" fontAlgn="auto" latinLnBrk="0" hangingPunct="1">
                        <a:lnSpc>
                          <a:spcPct val="100000"/>
                        </a:lnSpc>
                        <a:spcBef>
                          <a:spcPts val="0"/>
                        </a:spcBef>
                        <a:spcAft>
                          <a:spcPts val="0"/>
                        </a:spcAft>
                        <a:buClrTx/>
                        <a:buSzTx/>
                        <a:buFontTx/>
                        <a:buNone/>
                        <a:tabLst/>
                        <a:defRPr/>
                      </a:pPr>
                      <a:endParaRPr lang="es-ES" sz="1600" b="0" kern="1200" baseline="0" dirty="0" smtClean="0">
                        <a:solidFill>
                          <a:schemeClr val="tx1"/>
                        </a:solidFill>
                        <a:latin typeface="+mn-lt"/>
                        <a:ea typeface="+mn-ea"/>
                        <a:cs typeface="+mn-cs"/>
                      </a:endParaRPr>
                    </a:p>
                  </a:txBody>
                  <a:tcPr/>
                </a:tc>
                <a:tc>
                  <a:txBody>
                    <a:bodyPr/>
                    <a:lstStyle/>
                    <a:p>
                      <a:pPr algn="ctr"/>
                      <a:r>
                        <a:rPr lang="es-CL" sz="1600" dirty="0" smtClean="0"/>
                        <a:t>Marzo 2012 reunión SENASA/SAG</a:t>
                      </a:r>
                      <a:endParaRPr lang="es-CL"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600" b="0" kern="1200" baseline="0" dirty="0" smtClean="0">
                          <a:solidFill>
                            <a:schemeClr val="tx1"/>
                          </a:solidFill>
                          <a:latin typeface="+mn-lt"/>
                          <a:ea typeface="+mn-ea"/>
                          <a:cs typeface="+mn-cs"/>
                        </a:rPr>
                        <a:t>SENASA responde positivamente pero para los días 13-14 de marzo  en la ciudad de Chile Chico (Región de Aysén), por lo que la reunión está programada para dicha fecha.</a:t>
                      </a:r>
                      <a:endParaRPr lang="es-CL" sz="1600" b="0" dirty="0" smtClean="0">
                        <a:solidFill>
                          <a:schemeClr val="tx1"/>
                        </a:solidFill>
                      </a:endParaRPr>
                    </a:p>
                    <a:p>
                      <a:pPr algn="ctr"/>
                      <a:endParaRPr lang="es-CL" sz="1600" dirty="0"/>
                    </a:p>
                  </a:txBody>
                  <a:tcPr/>
                </a:tc>
              </a:tr>
            </a:tbl>
          </a:graphicData>
        </a:graphic>
      </p:graphicFrame>
    </p:spTree>
    <p:extLst>
      <p:ext uri="{BB962C8B-B14F-4D97-AF65-F5344CB8AC3E}">
        <p14:creationId xmlns:p14="http://schemas.microsoft.com/office/powerpoint/2010/main" val="29239511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3495750000"/>
              </p:ext>
            </p:extLst>
          </p:nvPr>
        </p:nvGraphicFramePr>
        <p:xfrm>
          <a:off x="214282" y="1428736"/>
          <a:ext cx="8568952" cy="3903597"/>
        </p:xfrm>
        <a:graphic>
          <a:graphicData uri="http://schemas.openxmlformats.org/drawingml/2006/table">
            <a:tbl>
              <a:tblPr firstRow="1" bandRow="1">
                <a:tableStyleId>{5C22544A-7EE6-4342-B048-85BDC9FD1C3A}</a:tableStyleId>
              </a:tblPr>
              <a:tblGrid>
                <a:gridCol w="857256"/>
                <a:gridCol w="2132880"/>
                <a:gridCol w="2296276"/>
                <a:gridCol w="1403385"/>
                <a:gridCol w="1879155"/>
              </a:tblGrid>
              <a:tr h="398397">
                <a:tc>
                  <a:txBody>
                    <a:bodyPr/>
                    <a:lstStyle/>
                    <a:p>
                      <a:pPr algn="ctr"/>
                      <a:r>
                        <a:rPr lang="es-CL" sz="1600" strike="noStrike" dirty="0" smtClean="0">
                          <a:solidFill>
                            <a:schemeClr val="bg1"/>
                          </a:solidFill>
                        </a:rPr>
                        <a:t>N°</a:t>
                      </a:r>
                      <a:endParaRPr lang="es-CL" sz="1600" strike="noStrike" dirty="0">
                        <a:solidFill>
                          <a:schemeClr val="bg1"/>
                        </a:solidFill>
                      </a:endParaRPr>
                    </a:p>
                  </a:txBody>
                  <a:tcPr>
                    <a:solidFill>
                      <a:srgbClr val="006CB7"/>
                    </a:solidFill>
                  </a:tcPr>
                </a:tc>
                <a:tc>
                  <a:txBody>
                    <a:bodyPr/>
                    <a:lstStyle/>
                    <a:p>
                      <a:pPr algn="ctr"/>
                      <a:r>
                        <a:rPr lang="es-CL" sz="1600" strike="noStrike" dirty="0" smtClean="0">
                          <a:solidFill>
                            <a:schemeClr val="bg1"/>
                          </a:solidFill>
                        </a:rPr>
                        <a:t>Compromisos</a:t>
                      </a:r>
                      <a:endParaRPr lang="es-CL" sz="1600" strike="noStrike" dirty="0">
                        <a:solidFill>
                          <a:schemeClr val="bg1"/>
                        </a:solidFill>
                      </a:endParaRPr>
                    </a:p>
                  </a:txBody>
                  <a:tcPr>
                    <a:solidFill>
                      <a:srgbClr val="006CB7"/>
                    </a:solidFill>
                  </a:tcPr>
                </a:tc>
                <a:tc>
                  <a:txBody>
                    <a:bodyPr/>
                    <a:lstStyle/>
                    <a:p>
                      <a:pPr algn="ctr"/>
                      <a:r>
                        <a:rPr lang="es-CL" sz="1600" strike="noStrike" dirty="0" smtClean="0">
                          <a:solidFill>
                            <a:schemeClr val="bg1"/>
                          </a:solidFill>
                        </a:rPr>
                        <a:t>Avances</a:t>
                      </a:r>
                      <a:endParaRPr lang="es-CL" sz="1600" strike="noStrike" dirty="0">
                        <a:solidFill>
                          <a:schemeClr val="bg1"/>
                        </a:solidFill>
                      </a:endParaRPr>
                    </a:p>
                  </a:txBody>
                  <a:tcPr>
                    <a:solidFill>
                      <a:srgbClr val="006CB7"/>
                    </a:solidFill>
                  </a:tcPr>
                </a:tc>
                <a:tc>
                  <a:txBody>
                    <a:bodyPr/>
                    <a:lstStyle/>
                    <a:p>
                      <a:pPr algn="ctr"/>
                      <a:r>
                        <a:rPr lang="es-CL" sz="1600" strike="noStrike" dirty="0" smtClean="0">
                          <a:solidFill>
                            <a:schemeClr val="bg1"/>
                          </a:solidFill>
                        </a:rPr>
                        <a:t>Plazos e Hitos</a:t>
                      </a:r>
                      <a:endParaRPr lang="es-CL" sz="1600" strike="noStrike" dirty="0">
                        <a:solidFill>
                          <a:schemeClr val="bg1"/>
                        </a:solidFill>
                      </a:endParaRPr>
                    </a:p>
                  </a:txBody>
                  <a:tcPr>
                    <a:solidFill>
                      <a:srgbClr val="006CB7"/>
                    </a:solidFill>
                  </a:tcPr>
                </a:tc>
                <a:tc>
                  <a:txBody>
                    <a:bodyPr/>
                    <a:lstStyle/>
                    <a:p>
                      <a:pPr algn="ctr"/>
                      <a:r>
                        <a:rPr lang="es-CL" sz="1600" strike="noStrike" dirty="0" smtClean="0">
                          <a:solidFill>
                            <a:schemeClr val="bg1"/>
                          </a:solidFill>
                        </a:rPr>
                        <a:t>Comentarios</a:t>
                      </a:r>
                      <a:endParaRPr lang="es-CL" sz="1600" strike="noStrike" dirty="0">
                        <a:solidFill>
                          <a:schemeClr val="bg1"/>
                        </a:solidFill>
                      </a:endParaRPr>
                    </a:p>
                  </a:txBody>
                  <a:tcPr>
                    <a:solidFill>
                      <a:srgbClr val="006CB7"/>
                    </a:solidFill>
                  </a:tcPr>
                </a:tc>
              </a:tr>
              <a:tr h="3258051">
                <a:tc>
                  <a:txBody>
                    <a:bodyPr/>
                    <a:lstStyle/>
                    <a:p>
                      <a:pPr algn="ctr"/>
                      <a:r>
                        <a:rPr lang="es-CL" sz="1600" b="1" strike="noStrike" dirty="0" smtClean="0">
                          <a:solidFill>
                            <a:schemeClr val="tx1"/>
                          </a:solidFill>
                        </a:rPr>
                        <a:t>F.6: Divulgación de información de </a:t>
                      </a:r>
                      <a:r>
                        <a:rPr lang="es-CL" sz="1600" b="1" strike="noStrike" baseline="0" dirty="0" smtClean="0">
                          <a:solidFill>
                            <a:schemeClr val="tx1"/>
                          </a:solidFill>
                        </a:rPr>
                        <a:t> </a:t>
                      </a:r>
                      <a:r>
                        <a:rPr lang="es-CL" sz="1600" b="1" i="1" strike="noStrike" baseline="0" dirty="0" err="1" smtClean="0">
                          <a:solidFill>
                            <a:schemeClr val="tx1"/>
                          </a:solidFill>
                        </a:rPr>
                        <a:t>Leptocybe</a:t>
                      </a:r>
                      <a:r>
                        <a:rPr lang="es-CL" sz="1600" b="1" i="1" strike="noStrike" baseline="0" dirty="0" smtClean="0">
                          <a:solidFill>
                            <a:schemeClr val="tx1"/>
                          </a:solidFill>
                        </a:rPr>
                        <a:t> </a:t>
                      </a:r>
                      <a:r>
                        <a:rPr lang="es-CL" sz="1600" b="1" i="1" strike="noStrike" baseline="0" dirty="0" err="1" smtClean="0">
                          <a:solidFill>
                            <a:schemeClr val="tx1"/>
                          </a:solidFill>
                        </a:rPr>
                        <a:t>invasa</a:t>
                      </a:r>
                      <a:endParaRPr lang="es-CL" sz="1600" b="1" i="1" strike="noStrike" dirty="0">
                        <a:solidFill>
                          <a:schemeClr val="tx1"/>
                        </a:solidFill>
                      </a:endParaRPr>
                    </a:p>
                  </a:txBody>
                  <a:tcPr vert="vert270"/>
                </a:tc>
                <a:tc>
                  <a:txBody>
                    <a:bodyPr/>
                    <a:lstStyle/>
                    <a:p>
                      <a:pPr marL="0" indent="0" algn="l">
                        <a:buFontTx/>
                        <a:buChar char="-"/>
                      </a:pPr>
                      <a:r>
                        <a:rPr lang="es-MX" sz="1600" strike="noStrike" dirty="0" smtClean="0">
                          <a:solidFill>
                            <a:schemeClr val="tx1"/>
                          </a:solidFill>
                        </a:rPr>
                        <a:t> Diseñar e instalar un afiche sobre esta plaga en controles fronterizos para alertar su riesgo y reducir sus probabilidades de ingreso al país. Coordinar con la División de Asuntos Internacionales y Unidad de Comunicación y Prensa para esta labor.</a:t>
                      </a:r>
                    </a:p>
                    <a:p>
                      <a:pPr marL="0" indent="0" algn="just">
                        <a:buFontTx/>
                        <a:buChar char="-"/>
                      </a:pPr>
                      <a:endParaRPr lang="es-MX" sz="1600" strike="noStrike" dirty="0" smtClean="0">
                        <a:solidFill>
                          <a:schemeClr val="tx1"/>
                        </a:solidFill>
                      </a:endParaRPr>
                    </a:p>
                  </a:txBody>
                  <a:tcPr/>
                </a:tc>
                <a:tc>
                  <a:txBody>
                    <a:bodyPr/>
                    <a:lstStyle/>
                    <a:p>
                      <a:pPr algn="l">
                        <a:buFontTx/>
                        <a:buChar char="-"/>
                      </a:pPr>
                      <a:r>
                        <a:rPr lang="es-MX" sz="1600" strike="noStrike" dirty="0" smtClean="0">
                          <a:solidFill>
                            <a:schemeClr val="tx1"/>
                          </a:solidFill>
                        </a:rPr>
                        <a:t>El afiche fue recibido y distribuido a nivel nacional en</a:t>
                      </a:r>
                      <a:r>
                        <a:rPr lang="es-MX" sz="1600" strike="noStrike" baseline="0" dirty="0" smtClean="0">
                          <a:solidFill>
                            <a:schemeClr val="tx1"/>
                          </a:solidFill>
                        </a:rPr>
                        <a:t> el SAG con una indicación especial que se instale en los controles fronterizos.</a:t>
                      </a:r>
                    </a:p>
                    <a:p>
                      <a:pPr algn="l">
                        <a:buFontTx/>
                        <a:buChar char="-"/>
                      </a:pPr>
                      <a:endParaRPr lang="es-MX" sz="1600" strike="noStrike" baseline="0" dirty="0" smtClean="0">
                        <a:solidFill>
                          <a:schemeClr val="tx1"/>
                        </a:solidFill>
                      </a:endParaRPr>
                    </a:p>
                  </a:txBody>
                  <a:tcPr/>
                </a:tc>
                <a:tc>
                  <a:txBody>
                    <a:bodyPr/>
                    <a:lstStyle/>
                    <a:p>
                      <a:pPr algn="ctr"/>
                      <a:r>
                        <a:rPr lang="es-MX" sz="1600" strike="noStrike" dirty="0" smtClean="0">
                          <a:solidFill>
                            <a:schemeClr val="tx1"/>
                          </a:solidFill>
                        </a:rPr>
                        <a:t>Enero 2012</a:t>
                      </a:r>
                      <a:endParaRPr lang="es-CL" sz="1600" strike="noStrike"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600" strike="noStrike" baseline="0" dirty="0" smtClean="0">
                          <a:solidFill>
                            <a:schemeClr val="tx1"/>
                          </a:solidFill>
                        </a:rPr>
                        <a:t>Se remitió ejemplares del afiche a las empresas forestales y profesionales nacionales del área fitosanitaria forestal.</a:t>
                      </a:r>
                      <a:endParaRPr lang="es-CL" sz="1600" strike="noStrike" dirty="0" smtClean="0">
                        <a:solidFill>
                          <a:schemeClr val="tx1"/>
                        </a:solidFill>
                      </a:endParaRPr>
                    </a:p>
                    <a:p>
                      <a:pPr algn="l"/>
                      <a:endParaRPr lang="es-MX" sz="1600" strike="noStrike" dirty="0" smtClean="0">
                        <a:solidFill>
                          <a:schemeClr val="tx1"/>
                        </a:solidFill>
                      </a:endParaRPr>
                    </a:p>
                    <a:p>
                      <a:pPr algn="just"/>
                      <a:endParaRPr lang="es-MX" sz="1600" strike="noStrike" dirty="0" smtClean="0">
                        <a:solidFill>
                          <a:schemeClr val="tx1"/>
                        </a:solidFill>
                      </a:endParaRPr>
                    </a:p>
                  </a:txBody>
                  <a:tcPr/>
                </a:tc>
              </a:tr>
            </a:tbl>
          </a:graphicData>
        </a:graphic>
      </p:graphicFrame>
    </p:spTree>
    <p:extLst>
      <p:ext uri="{BB962C8B-B14F-4D97-AF65-F5344CB8AC3E}">
        <p14:creationId xmlns:p14="http://schemas.microsoft.com/office/powerpoint/2010/main" val="292395116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1947</TotalTime>
  <Words>1025</Words>
  <Application>Microsoft Office PowerPoint</Application>
  <PresentationFormat>Presentación en pantalla (4:3)</PresentationFormat>
  <Paragraphs>163</Paragraphs>
  <Slides>13</Slides>
  <Notes>4</Notes>
  <HiddenSlides>0</HiddenSlides>
  <MMClips>0</MMClips>
  <ScaleCrop>false</ScaleCrop>
  <HeadingPairs>
    <vt:vector size="4" baseType="variant">
      <vt:variant>
        <vt:lpstr>Tema</vt:lpstr>
      </vt:variant>
      <vt:variant>
        <vt:i4>2</vt:i4>
      </vt:variant>
      <vt:variant>
        <vt:lpstr>Títulos de diapositiva</vt:lpstr>
      </vt:variant>
      <vt:variant>
        <vt:i4>13</vt:i4>
      </vt:variant>
    </vt:vector>
  </HeadingPairs>
  <TitlesOfParts>
    <vt:vector size="15" baseType="lpstr">
      <vt:lpstr>Tema de Office</vt:lpstr>
      <vt:lpstr>Office Theme</vt:lpstr>
      <vt:lpstr>Impulso Competitivo Servicio Agrícola y Ganadero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Impulso Competitivo Servicio Agrícola y Ganadero</dc:title>
  <dc:creator>Nicolas Andrés Guerra Rojas</dc:creator>
  <cp:lastModifiedBy>Nicolas Jose Cristi Le-Fort</cp:lastModifiedBy>
  <cp:revision>145</cp:revision>
  <dcterms:created xsi:type="dcterms:W3CDTF">2011-10-03T18:18:06Z</dcterms:created>
  <dcterms:modified xsi:type="dcterms:W3CDTF">2012-03-27T12:42:48Z</dcterms:modified>
</cp:coreProperties>
</file>