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65" r:id="rId3"/>
    <p:sldId id="266" r:id="rId4"/>
    <p:sldId id="286" r:id="rId5"/>
    <p:sldId id="277" r:id="rId6"/>
    <p:sldId id="287" r:id="rId7"/>
    <p:sldId id="278" r:id="rId8"/>
    <p:sldId id="279" r:id="rId9"/>
    <p:sldId id="280" r:id="rId10"/>
    <p:sldId id="276" r:id="rId11"/>
    <p:sldId id="271" r:id="rId12"/>
    <p:sldId id="268" r:id="rId13"/>
    <p:sldId id="285" r:id="rId14"/>
    <p:sldId id="283" r:id="rId15"/>
    <p:sldId id="284" r:id="rId16"/>
    <p:sldId id="282" r:id="rId1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5" d="100"/>
          <a:sy n="75" d="100"/>
        </p:scale>
        <p:origin x="-101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55087A-05DB-4B60-8E2F-79DCD2EA003D}" type="datetimeFigureOut">
              <a:rPr lang="es-CL" smtClean="0"/>
              <a:pPr/>
              <a:t>09-01-2012</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DA349-249E-418C-BC3D-5357B97AAFD9}" type="slidenum">
              <a:rPr lang="es-CL" smtClean="0"/>
              <a:pPr/>
              <a:t>‹Nº›</a:t>
            </a:fld>
            <a:endParaRPr lang="es-CL"/>
          </a:p>
        </p:txBody>
      </p:sp>
    </p:spTree>
    <p:extLst>
      <p:ext uri="{BB962C8B-B14F-4D97-AF65-F5344CB8AC3E}">
        <p14:creationId xmlns:p14="http://schemas.microsoft.com/office/powerpoint/2010/main" val="273677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3</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8398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70039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0864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4316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722593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17043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1995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389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8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1814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5227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8644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60755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72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09-01-2012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84136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smtClean="0"/>
              <a:pPr/>
              <a:t>09-01-2012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smtClean="0"/>
              <a:pPr/>
              <a:t>‹Nº›</a:t>
            </a:fld>
            <a:endParaRPr lang="es-CL"/>
          </a:p>
        </p:txBody>
      </p:sp>
    </p:spTree>
    <p:extLst>
      <p:ext uri="{BB962C8B-B14F-4D97-AF65-F5344CB8AC3E}">
        <p14:creationId xmlns:p14="http://schemas.microsoft.com/office/powerpoint/2010/main" val="308657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21577319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Forestal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192124145"/>
              </p:ext>
            </p:extLst>
          </p:nvPr>
        </p:nvGraphicFramePr>
        <p:xfrm>
          <a:off x="214282" y="284976"/>
          <a:ext cx="8712968" cy="6215858"/>
        </p:xfrm>
        <a:graphic>
          <a:graphicData uri="http://schemas.openxmlformats.org/drawingml/2006/table">
            <a:tbl>
              <a:tblPr firstRow="1" bandRow="1">
                <a:tableStyleId>{5C22544A-7EE6-4342-B048-85BDC9FD1C3A}</a:tableStyleId>
              </a:tblPr>
              <a:tblGrid>
                <a:gridCol w="944302"/>
                <a:gridCol w="2270408"/>
                <a:gridCol w="2500330"/>
                <a:gridCol w="1357322"/>
                <a:gridCol w="1640606"/>
              </a:tblGrid>
              <a:tr h="15049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283938">
                <a:tc rowSpan="3">
                  <a:txBody>
                    <a:bodyPr/>
                    <a:lstStyle/>
                    <a:p>
                      <a:pPr algn="ctr"/>
                      <a:r>
                        <a:rPr lang="es-CL" sz="1600" b="1" dirty="0" smtClean="0"/>
                        <a:t>F 7: Plan binacional SENASA/SAG para el control </a:t>
                      </a:r>
                    </a:p>
                    <a:p>
                      <a:pPr algn="ctr"/>
                      <a:r>
                        <a:rPr lang="es-CL" sz="1600" b="1" dirty="0" smtClean="0"/>
                        <a:t>del gorgojo del pino </a:t>
                      </a:r>
                      <a:r>
                        <a:rPr lang="es-CL" sz="1600" b="1" i="1" dirty="0" smtClean="0"/>
                        <a:t>(</a:t>
                      </a:r>
                      <a:r>
                        <a:rPr lang="es-CL" sz="1600" b="1" i="1" dirty="0" err="1" smtClean="0"/>
                        <a:t>Pissodes</a:t>
                      </a:r>
                      <a:r>
                        <a:rPr lang="es-CL" sz="1600" b="1" i="1" dirty="0" smtClean="0"/>
                        <a:t> </a:t>
                      </a:r>
                      <a:r>
                        <a:rPr lang="es-CL" b="1" i="1" dirty="0" err="1" smtClean="0"/>
                        <a:t>castaneus</a:t>
                      </a:r>
                      <a:r>
                        <a:rPr lang="es-CL" b="1" dirty="0" smtClean="0"/>
                        <a:t>)</a:t>
                      </a:r>
                      <a:endParaRPr lang="es-CL" sz="1600" b="1" i="1" dirty="0"/>
                    </a:p>
                  </a:txBody>
                  <a:tcPr vert="vert270"/>
                </a:tc>
                <a:tc>
                  <a:txBody>
                    <a:bodyPr/>
                    <a:lstStyle/>
                    <a:p>
                      <a:pPr algn="just">
                        <a:buFontTx/>
                        <a:buChar char="-"/>
                      </a:pPr>
                      <a:r>
                        <a:rPr lang="es-CL" sz="1600" i="0" u="none" dirty="0" smtClean="0">
                          <a:solidFill>
                            <a:srgbClr val="FF0000"/>
                          </a:solidFill>
                        </a:rPr>
                        <a:t> </a:t>
                      </a:r>
                      <a:r>
                        <a:rPr lang="es-CL" sz="1600" i="0" u="none" dirty="0" smtClean="0">
                          <a:solidFill>
                            <a:schemeClr val="tx1"/>
                          </a:solidFill>
                        </a:rPr>
                        <a:t>Enviar al SENASA el documento </a:t>
                      </a:r>
                      <a:r>
                        <a:rPr lang="es-CL" sz="1600" i="0" baseline="0" dirty="0" smtClean="0">
                          <a:solidFill>
                            <a:schemeClr val="tx1"/>
                          </a:solidFill>
                        </a:rPr>
                        <a:t>“</a:t>
                      </a:r>
                      <a:r>
                        <a:rPr lang="es-ES" sz="1600" i="0" kern="1200" dirty="0" smtClean="0">
                          <a:solidFill>
                            <a:schemeClr val="tx1"/>
                          </a:solidFill>
                          <a:latin typeface="+mn-lt"/>
                          <a:ea typeface="+mn-ea"/>
                          <a:cs typeface="+mn-cs"/>
                        </a:rPr>
                        <a:t>Plan de Contingencia Binacional para el control del Gorgojo de la corteza del pino </a:t>
                      </a:r>
                      <a:r>
                        <a:rPr lang="es-ES" sz="1600" i="1" kern="1200" dirty="0" smtClean="0">
                          <a:solidFill>
                            <a:schemeClr val="tx1"/>
                          </a:solidFill>
                          <a:latin typeface="+mn-lt"/>
                          <a:ea typeface="+mn-ea"/>
                          <a:cs typeface="+mn-cs"/>
                        </a:rPr>
                        <a:t>Pissodes castaneus</a:t>
                      </a:r>
                      <a:r>
                        <a:rPr lang="es-ES" sz="1600" i="0" kern="1200" dirty="0" smtClean="0">
                          <a:solidFill>
                            <a:schemeClr val="tx1"/>
                          </a:solidFill>
                          <a:latin typeface="+mn-lt"/>
                          <a:ea typeface="+mn-ea"/>
                          <a:cs typeface="+mn-cs"/>
                        </a:rPr>
                        <a:t> (De Geer) (Coleoptera: Curculionidae)”.</a:t>
                      </a:r>
                      <a:endParaRPr lang="es-CL" sz="1600" i="0" u="none" dirty="0" smtClean="0"/>
                    </a:p>
                  </a:txBody>
                  <a:tcPr/>
                </a:tc>
                <a:tc>
                  <a:txBody>
                    <a:bodyPr/>
                    <a:lstStyle/>
                    <a:p>
                      <a:pPr algn="just">
                        <a:buFontTx/>
                        <a:buChar char="-"/>
                      </a:pPr>
                      <a:r>
                        <a:rPr lang="es-CL" sz="1600" b="0" baseline="0" dirty="0" smtClean="0">
                          <a:solidFill>
                            <a:schemeClr val="tx1"/>
                          </a:solidFill>
                        </a:rPr>
                        <a:t>El documento </a:t>
                      </a:r>
                      <a:r>
                        <a:rPr lang="es-ES" sz="1600" b="0" kern="1200" dirty="0" smtClean="0">
                          <a:solidFill>
                            <a:schemeClr val="tx1"/>
                          </a:solidFill>
                          <a:latin typeface="+mn-lt"/>
                          <a:ea typeface="+mn-ea"/>
                          <a:cs typeface="+mn-cs"/>
                        </a:rPr>
                        <a:t>elaborado por profesionales del SAG/Chile y del SENASA/Argentina </a:t>
                      </a:r>
                      <a:r>
                        <a:rPr lang="es-CL" sz="1600" b="0" baseline="0" dirty="0" smtClean="0">
                          <a:solidFill>
                            <a:schemeClr val="tx1"/>
                          </a:solidFill>
                        </a:rPr>
                        <a:t>fue enviado al SENASA con fecha 28-12-2011</a:t>
                      </a:r>
                      <a:r>
                        <a:rPr lang="es-ES" sz="1600" b="0" kern="1200" dirty="0" smtClean="0">
                          <a:solidFill>
                            <a:schemeClr val="tx1"/>
                          </a:solidFill>
                          <a:latin typeface="+mn-lt"/>
                          <a:ea typeface="+mn-ea"/>
                          <a:cs typeface="+mn-cs"/>
                        </a:rPr>
                        <a:t>.</a:t>
                      </a:r>
                      <a:endParaRPr lang="es-CL" sz="1600" strike="sngStrike" dirty="0">
                        <a:solidFill>
                          <a:srgbClr val="FF0000"/>
                        </a:solidFill>
                      </a:endParaRPr>
                    </a:p>
                  </a:txBody>
                  <a:tcPr/>
                </a:tc>
                <a:tc>
                  <a:txBody>
                    <a:bodyPr/>
                    <a:lstStyle/>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ctr">
                        <a:buFontTx/>
                        <a:buChar char="-"/>
                      </a:pPr>
                      <a:r>
                        <a:rPr lang="es-CL" sz="1600" dirty="0" smtClean="0"/>
                        <a:t>Implementado</a:t>
                      </a:r>
                      <a:endParaRPr lang="es-CL" sz="1600" dirty="0"/>
                    </a:p>
                  </a:txBody>
                  <a:tcPr/>
                </a:tc>
              </a:tr>
              <a:tr h="1387640">
                <a:tc vMerge="1">
                  <a:txBody>
                    <a:bodyPr/>
                    <a:lstStyle/>
                    <a:p>
                      <a:endParaRPr lang="es-ES_tradnl"/>
                    </a:p>
                  </a:txBody>
                  <a:tcPr/>
                </a:tc>
                <a:tc>
                  <a:txBody>
                    <a:bodyPr/>
                    <a:lstStyle/>
                    <a:p>
                      <a:pPr algn="just"/>
                      <a:r>
                        <a:rPr lang="es-CL" sz="1600" b="0" dirty="0" smtClean="0">
                          <a:solidFill>
                            <a:schemeClr val="tx1"/>
                          </a:solidFill>
                        </a:rPr>
                        <a:t>- Evaluar</a:t>
                      </a:r>
                      <a:r>
                        <a:rPr lang="es-CL" sz="1600" b="0" baseline="0" dirty="0" smtClean="0">
                          <a:solidFill>
                            <a:schemeClr val="tx1"/>
                          </a:solidFill>
                        </a:rPr>
                        <a:t> la factibilidad de coordinar una reunión bilateral con SENASA para el 2012, destinado a buscar mecanismos de acción para la implementación del Plan.</a:t>
                      </a:r>
                      <a:endParaRPr lang="es-CL" sz="1600" b="0" dirty="0">
                        <a:solidFill>
                          <a:schemeClr val="tx1"/>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0" kern="1200" dirty="0" smtClean="0">
                          <a:solidFill>
                            <a:schemeClr val="tx1"/>
                          </a:solidFill>
                          <a:latin typeface="+mn-lt"/>
                          <a:ea typeface="+mn-ea"/>
                          <a:cs typeface="+mn-cs"/>
                        </a:rPr>
                        <a:t> - Se propone</a:t>
                      </a:r>
                      <a:r>
                        <a:rPr lang="es-ES" sz="1600" b="0" kern="1200" baseline="0" dirty="0" smtClean="0">
                          <a:solidFill>
                            <a:schemeClr val="tx1"/>
                          </a:solidFill>
                          <a:latin typeface="+mn-lt"/>
                          <a:ea typeface="+mn-ea"/>
                          <a:cs typeface="+mn-cs"/>
                        </a:rPr>
                        <a:t> al SENASA/Argentina reunión técnica de trabajo del 6-8 de marzo próximo en Chile Chico a fin de discutir y analizar la implementación del plan.</a:t>
                      </a:r>
                      <a:endParaRPr lang="es-CL" sz="1600" b="0" dirty="0" smtClean="0">
                        <a:solidFill>
                          <a:schemeClr val="tx1"/>
                        </a:solidFill>
                      </a:endParaRPr>
                    </a:p>
                  </a:txBody>
                  <a:tcPr/>
                </a:tc>
                <a:tc>
                  <a:txBody>
                    <a:bodyPr/>
                    <a:lstStyle/>
                    <a:p>
                      <a:pPr algn="ctr"/>
                      <a:r>
                        <a:rPr lang="es-CL" sz="1600" dirty="0" smtClean="0"/>
                        <a:t>-</a:t>
                      </a:r>
                      <a:endParaRPr lang="es-CL" sz="1600" dirty="0"/>
                    </a:p>
                  </a:txBody>
                  <a:tcPr/>
                </a:tc>
                <a:tc>
                  <a:txBody>
                    <a:bodyPr/>
                    <a:lstStyle/>
                    <a:p>
                      <a:pPr algn="just"/>
                      <a:r>
                        <a:rPr lang="es-CL" sz="1600" dirty="0" smtClean="0"/>
                        <a:t>- Se espera respuesta del SENASA</a:t>
                      </a:r>
                      <a:endParaRPr lang="es-CL" sz="1600" dirty="0"/>
                    </a:p>
                  </a:txBody>
                  <a:tcPr/>
                </a:tc>
              </a:tr>
              <a:tr h="1387640">
                <a:tc vMerge="1">
                  <a:txBody>
                    <a:bodyPr/>
                    <a:lstStyle/>
                    <a:p>
                      <a:pPr algn="ctr"/>
                      <a:endParaRPr lang="es-CL" sz="1600" b="1" i="1" dirty="0"/>
                    </a:p>
                  </a:txBody>
                  <a:tcPr vert="vert270"/>
                </a:tc>
                <a:tc>
                  <a:txBody>
                    <a:bodyPr/>
                    <a:lstStyle/>
                    <a:p>
                      <a:pPr algn="just"/>
                      <a:r>
                        <a:rPr lang="es-CL" sz="1600" dirty="0" smtClean="0">
                          <a:solidFill>
                            <a:srgbClr val="FF0000"/>
                          </a:solidFill>
                        </a:rPr>
                        <a:t>-</a:t>
                      </a:r>
                      <a:r>
                        <a:rPr lang="es-CL" sz="1600" baseline="0" dirty="0" smtClean="0">
                          <a:solidFill>
                            <a:srgbClr val="FF0000"/>
                          </a:solidFill>
                        </a:rPr>
                        <a:t> </a:t>
                      </a:r>
                      <a:r>
                        <a:rPr lang="es-CL" sz="1600" dirty="0" smtClean="0">
                          <a:solidFill>
                            <a:schemeClr val="tx1"/>
                          </a:solidFill>
                        </a:rPr>
                        <a:t>Realizar difusión </a:t>
                      </a:r>
                      <a:r>
                        <a:rPr lang="es-CL" sz="1600" baseline="0" dirty="0" smtClean="0">
                          <a:solidFill>
                            <a:schemeClr val="tx1"/>
                          </a:solidFill>
                        </a:rPr>
                        <a:t>respecto de esta plaga</a:t>
                      </a:r>
                      <a:r>
                        <a:rPr lang="es-CL" sz="1600" baseline="0" dirty="0" smtClean="0"/>
                        <a:t>.</a:t>
                      </a:r>
                      <a:endParaRPr lang="es-CL" sz="1600" dirty="0"/>
                    </a:p>
                  </a:txBody>
                  <a:tcPr/>
                </a:tc>
                <a:tc>
                  <a:txBody>
                    <a:bodyPr/>
                    <a:lstStyle/>
                    <a:p>
                      <a:pPr algn="just"/>
                      <a:r>
                        <a:rPr lang="es-CL" sz="1600" baseline="0" dirty="0" smtClean="0"/>
                        <a:t>- </a:t>
                      </a:r>
                      <a:r>
                        <a:rPr lang="es-CL" sz="1600" baseline="0" dirty="0" smtClean="0">
                          <a:solidFill>
                            <a:schemeClr val="tx1"/>
                          </a:solidFill>
                        </a:rPr>
                        <a:t>En el taller SAG/CORMA de plagas forestales que se llevo a cabo el 7 de diciembre el Valdivia, se realizó difusión sobre esta plaga.</a:t>
                      </a:r>
                      <a:endParaRPr lang="es-CL" sz="1600" dirty="0">
                        <a:solidFill>
                          <a:schemeClr val="tx1"/>
                        </a:solidFill>
                      </a:endParaRPr>
                    </a:p>
                  </a:txBody>
                  <a:tcPr/>
                </a:tc>
                <a:tc>
                  <a:txBody>
                    <a:bodyPr/>
                    <a:lstStyle/>
                    <a:p>
                      <a:pPr algn="ctr"/>
                      <a:r>
                        <a:rPr lang="es-CL" sz="1600" dirty="0" smtClean="0"/>
                        <a:t>-</a:t>
                      </a:r>
                      <a:endParaRPr lang="es-CL" sz="1600" dirty="0"/>
                    </a:p>
                  </a:txBody>
                  <a:tcPr/>
                </a:tc>
                <a:tc>
                  <a:txBody>
                    <a:bodyPr/>
                    <a:lstStyle/>
                    <a:p>
                      <a:pPr algn="ctr"/>
                      <a:r>
                        <a:rPr lang="es-CL" sz="1600" dirty="0" smtClean="0"/>
                        <a:t>- Implementado</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495750000"/>
              </p:ext>
            </p:extLst>
          </p:nvPr>
        </p:nvGraphicFramePr>
        <p:xfrm>
          <a:off x="214282" y="1428736"/>
          <a:ext cx="8568952" cy="3903597"/>
        </p:xfrm>
        <a:graphic>
          <a:graphicData uri="http://schemas.openxmlformats.org/drawingml/2006/table">
            <a:tbl>
              <a:tblPr firstRow="1" bandRow="1">
                <a:tableStyleId>{5C22544A-7EE6-4342-B048-85BDC9FD1C3A}</a:tableStyleId>
              </a:tblPr>
              <a:tblGrid>
                <a:gridCol w="857256"/>
                <a:gridCol w="2132880"/>
                <a:gridCol w="2296276"/>
                <a:gridCol w="1403385"/>
                <a:gridCol w="1879155"/>
              </a:tblGrid>
              <a:tr h="398397">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3258051">
                <a:tc>
                  <a:txBody>
                    <a:bodyPr/>
                    <a:lstStyle/>
                    <a:p>
                      <a:pPr algn="ctr"/>
                      <a:r>
                        <a:rPr lang="es-CL" sz="1600" b="1" strike="noStrike" dirty="0" smtClean="0">
                          <a:solidFill>
                            <a:schemeClr val="tx1"/>
                          </a:solidFill>
                        </a:rPr>
                        <a:t>F.8: Divulgación de información de </a:t>
                      </a:r>
                      <a:r>
                        <a:rPr lang="es-CL" sz="1600" b="1" strike="noStrike" baseline="0" dirty="0" smtClean="0">
                          <a:solidFill>
                            <a:schemeClr val="tx1"/>
                          </a:solidFill>
                        </a:rPr>
                        <a:t> (</a:t>
                      </a:r>
                      <a:r>
                        <a:rPr lang="es-CL" sz="1600" b="1" i="1" strike="noStrike" baseline="0" dirty="0" smtClean="0">
                          <a:solidFill>
                            <a:schemeClr val="tx1"/>
                          </a:solidFill>
                        </a:rPr>
                        <a:t>Leptocybe invasa)</a:t>
                      </a:r>
                      <a:endParaRPr lang="es-CL" sz="1600" b="1" i="1" strike="noStrike" dirty="0">
                        <a:solidFill>
                          <a:schemeClr val="tx1"/>
                        </a:solidFill>
                      </a:endParaRPr>
                    </a:p>
                  </a:txBody>
                  <a:tcPr vert="vert270"/>
                </a:tc>
                <a:tc>
                  <a:txBody>
                    <a:bodyPr/>
                    <a:lstStyle/>
                    <a:p>
                      <a:pPr marL="0" indent="0" algn="just">
                        <a:buFontTx/>
                        <a:buChar char="-"/>
                      </a:pPr>
                      <a:r>
                        <a:rPr lang="es-MX" sz="1600" strike="noStrike" dirty="0" smtClean="0">
                          <a:solidFill>
                            <a:schemeClr val="tx1"/>
                          </a:solidFill>
                        </a:rPr>
                        <a:t> Diseñar e instalar un afiche sobre esta plaga en controles fronterizos para alertar su riesgo y reducir sus probabilidades de ingreso al país. Coordinar con la División de Asuntos Internacionales y Unidad de Comunicación y Prensa para esta labor.</a:t>
                      </a:r>
                    </a:p>
                    <a:p>
                      <a:pPr marL="0" indent="0" algn="just">
                        <a:buFontTx/>
                        <a:buChar char="-"/>
                      </a:pPr>
                      <a:endParaRPr lang="es-MX" sz="1600" strike="noStrike" dirty="0" smtClean="0">
                        <a:solidFill>
                          <a:schemeClr val="tx1"/>
                        </a:solidFill>
                      </a:endParaRPr>
                    </a:p>
                  </a:txBody>
                  <a:tcPr/>
                </a:tc>
                <a:tc>
                  <a:txBody>
                    <a:bodyPr/>
                    <a:lstStyle/>
                    <a:p>
                      <a:pPr algn="just"/>
                      <a:r>
                        <a:rPr lang="es-MX" sz="1600" strike="noStrike" dirty="0" smtClean="0">
                          <a:solidFill>
                            <a:schemeClr val="tx1"/>
                          </a:solidFill>
                        </a:rPr>
                        <a:t>- El diseño del afiche se encuentra en imprenta.</a:t>
                      </a:r>
                      <a:endParaRPr lang="es-CL" sz="1600" strike="noStrike" dirty="0">
                        <a:solidFill>
                          <a:schemeClr val="tx1"/>
                        </a:solidFill>
                      </a:endParaRPr>
                    </a:p>
                  </a:txBody>
                  <a:tcPr/>
                </a:tc>
                <a:tc>
                  <a:txBody>
                    <a:bodyPr/>
                    <a:lstStyle/>
                    <a:p>
                      <a:pPr algn="ctr"/>
                      <a:r>
                        <a:rPr lang="es-MX" sz="1600" strike="noStrike" dirty="0" smtClean="0">
                          <a:solidFill>
                            <a:schemeClr val="tx1"/>
                          </a:solidFill>
                        </a:rPr>
                        <a:t>Enero 2012</a:t>
                      </a:r>
                      <a:endParaRPr lang="es-CL" sz="1600" strike="noStrike" dirty="0">
                        <a:solidFill>
                          <a:schemeClr val="tx1"/>
                        </a:solidFill>
                      </a:endParaRPr>
                    </a:p>
                  </a:txBody>
                  <a:tcPr/>
                </a:tc>
                <a:tc>
                  <a:txBody>
                    <a:bodyPr/>
                    <a:lstStyle/>
                    <a:p>
                      <a:pPr algn="ctr"/>
                      <a:r>
                        <a:rPr lang="es-MX" sz="1600" strike="noStrike" dirty="0" smtClean="0">
                          <a:solidFill>
                            <a:schemeClr val="tx1"/>
                          </a:solidFill>
                        </a:rPr>
                        <a:t>-</a:t>
                      </a:r>
                    </a:p>
                    <a:p>
                      <a:pPr algn="just"/>
                      <a:endParaRPr lang="es-MX" sz="1600" strike="noStrike" dirty="0" smtClean="0">
                        <a:solidFill>
                          <a:schemeClr val="tx1"/>
                        </a:solidFill>
                      </a:endParaRP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357422" y="285728"/>
            <a:ext cx="4684408" cy="6572272"/>
          </a:xfrm>
          <a:prstGeom prst="rect">
            <a:avLst/>
          </a:prstGeom>
          <a:noFill/>
          <a:ln w="9525">
            <a:noFill/>
            <a:miter lim="800000"/>
            <a:headEnd/>
            <a:tailEnd/>
          </a:ln>
          <a:effectLst/>
        </p:spPr>
      </p:pic>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593818260"/>
              </p:ext>
            </p:extLst>
          </p:nvPr>
        </p:nvGraphicFramePr>
        <p:xfrm>
          <a:off x="357158" y="1500174"/>
          <a:ext cx="8429684" cy="3714776"/>
        </p:xfrm>
        <a:graphic>
          <a:graphicData uri="http://schemas.openxmlformats.org/drawingml/2006/table">
            <a:tbl>
              <a:tblPr firstRow="1" bandRow="1">
                <a:tableStyleId>{5C22544A-7EE6-4342-B048-85BDC9FD1C3A}</a:tableStyleId>
              </a:tblPr>
              <a:tblGrid>
                <a:gridCol w="714380"/>
                <a:gridCol w="1500198"/>
                <a:gridCol w="2928958"/>
                <a:gridCol w="1437534"/>
                <a:gridCol w="1848614"/>
              </a:tblGrid>
              <a:tr h="691121">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3023655">
                <a:tc>
                  <a:txBody>
                    <a:bodyPr/>
                    <a:lstStyle/>
                    <a:p>
                      <a:pPr algn="ctr"/>
                      <a:r>
                        <a:rPr lang="es-CL" sz="1600" b="1" strike="noStrike" dirty="0" smtClean="0">
                          <a:solidFill>
                            <a:schemeClr val="tx1"/>
                          </a:solidFill>
                        </a:rPr>
                        <a:t>F.9: Seminario</a:t>
                      </a:r>
                      <a:r>
                        <a:rPr lang="es-CL" sz="1600" b="1" strike="noStrike" baseline="0" dirty="0" smtClean="0">
                          <a:solidFill>
                            <a:schemeClr val="tx1"/>
                          </a:solidFill>
                        </a:rPr>
                        <a:t> SAG/CORMA sobre plagas forestales</a:t>
                      </a:r>
                    </a:p>
                    <a:p>
                      <a:pPr algn="ctr"/>
                      <a:endParaRPr lang="es-CL" sz="1600" b="1" strike="noStrike" dirty="0">
                        <a:solidFill>
                          <a:srgbClr val="FF0000"/>
                        </a:solidFill>
                      </a:endParaRPr>
                    </a:p>
                  </a:txBody>
                  <a:tcPr vert="vert270"/>
                </a:tc>
                <a:tc>
                  <a:txBody>
                    <a:bodyPr/>
                    <a:lstStyle/>
                    <a:p>
                      <a:pPr algn="just"/>
                      <a:r>
                        <a:rPr lang="es-CL" sz="1600" kern="1200" dirty="0" smtClean="0">
                          <a:solidFill>
                            <a:srgbClr val="FF0000"/>
                          </a:solidFill>
                          <a:latin typeface="+mn-lt"/>
                          <a:ea typeface="+mn-ea"/>
                          <a:cs typeface="+mn-cs"/>
                        </a:rPr>
                        <a:t>- </a:t>
                      </a:r>
                      <a:r>
                        <a:rPr lang="es-CL" sz="1600" kern="1200" dirty="0" smtClean="0">
                          <a:solidFill>
                            <a:schemeClr val="tx1"/>
                          </a:solidFill>
                          <a:latin typeface="+mn-lt"/>
                          <a:ea typeface="+mn-ea"/>
                          <a:cs typeface="+mn-cs"/>
                        </a:rPr>
                        <a:t>Realizar seminario SAG/CORMA sobre plagas forestales.</a:t>
                      </a:r>
                      <a:endParaRPr lang="es-ES_tradnl" sz="1600" kern="1200" dirty="0" smtClean="0">
                        <a:solidFill>
                          <a:schemeClr val="tx1"/>
                        </a:solidFill>
                        <a:latin typeface="+mn-lt"/>
                        <a:ea typeface="+mn-ea"/>
                        <a:cs typeface="+mn-cs"/>
                      </a:endParaRPr>
                    </a:p>
                  </a:txBody>
                  <a:tcPr/>
                </a:tc>
                <a:tc>
                  <a:txBody>
                    <a:bodyPr/>
                    <a:lstStyle/>
                    <a:p>
                      <a:pPr algn="just">
                        <a:buFontTx/>
                        <a:buChar char="-"/>
                      </a:pPr>
                      <a:r>
                        <a:rPr lang="es-CL" sz="1600" kern="1200" dirty="0" smtClean="0">
                          <a:solidFill>
                            <a:schemeClr val="tx1"/>
                          </a:solidFill>
                          <a:latin typeface="+mn-lt"/>
                          <a:ea typeface="+mn-ea"/>
                          <a:cs typeface="+mn-cs"/>
                        </a:rPr>
                        <a:t> El seminario fue realizado el 7 de diciembre de 2011, con presentación de exposiciones</a:t>
                      </a:r>
                      <a:r>
                        <a:rPr lang="es-CL" sz="1600" kern="1200" baseline="0" dirty="0" smtClean="0">
                          <a:solidFill>
                            <a:schemeClr val="tx1"/>
                          </a:solidFill>
                          <a:latin typeface="+mn-lt"/>
                          <a:ea typeface="+mn-ea"/>
                          <a:cs typeface="+mn-cs"/>
                        </a:rPr>
                        <a:t> de especialistas del SAG y de  la CPF-S.A</a:t>
                      </a:r>
                      <a:r>
                        <a:rPr lang="es-CL" sz="1600" kern="1200" baseline="0" dirty="0" smtClean="0">
                          <a:solidFill>
                            <a:srgbClr val="FF0000"/>
                          </a:solidFill>
                          <a:latin typeface="+mn-lt"/>
                          <a:ea typeface="+mn-ea"/>
                          <a:cs typeface="+mn-cs"/>
                        </a:rPr>
                        <a:t>.</a:t>
                      </a:r>
                    </a:p>
                    <a:p>
                      <a:pPr algn="just">
                        <a:buFontTx/>
                        <a:buNone/>
                      </a:pPr>
                      <a:endParaRPr lang="es-CL" sz="1600" kern="1200" dirty="0" smtClean="0">
                        <a:solidFill>
                          <a:srgbClr val="FF0000"/>
                        </a:solidFill>
                        <a:latin typeface="+mn-lt"/>
                        <a:ea typeface="+mn-ea"/>
                        <a:cs typeface="+mn-cs"/>
                      </a:endParaRPr>
                    </a:p>
                  </a:txBody>
                  <a:tcPr/>
                </a:tc>
                <a:tc>
                  <a:txBody>
                    <a:bodyPr/>
                    <a:lstStyle/>
                    <a:p>
                      <a:pPr algn="ctr"/>
                      <a:r>
                        <a:rPr lang="es-CL" sz="1600" strike="noStrike" dirty="0" smtClean="0">
                          <a:solidFill>
                            <a:schemeClr val="tx1"/>
                          </a:solidFill>
                        </a:rPr>
                        <a:t>-</a:t>
                      </a:r>
                      <a:endParaRPr lang="es-CL" sz="1600" strike="noStrike" dirty="0">
                        <a:solidFill>
                          <a:schemeClr val="tx1"/>
                        </a:solidFill>
                      </a:endParaRPr>
                    </a:p>
                  </a:txBody>
                  <a:tcPr/>
                </a:tc>
                <a:tc>
                  <a:txBody>
                    <a:bodyPr/>
                    <a:lstStyle/>
                    <a:p>
                      <a:pPr algn="ctr"/>
                      <a:r>
                        <a:rPr lang="es-MX" sz="1600" strike="noStrike" dirty="0" smtClean="0">
                          <a:solidFill>
                            <a:schemeClr val="tx1"/>
                          </a:solidFill>
                        </a:rPr>
                        <a:t>-</a:t>
                      </a:r>
                      <a:r>
                        <a:rPr lang="es-MX" sz="1600" strike="noStrike" baseline="0" dirty="0" smtClean="0">
                          <a:solidFill>
                            <a:schemeClr val="tx1"/>
                          </a:solidFill>
                        </a:rPr>
                        <a:t> </a:t>
                      </a:r>
                      <a:r>
                        <a:rPr lang="es-MX" sz="1600" b="0" strike="noStrike" baseline="0" dirty="0" smtClean="0">
                          <a:solidFill>
                            <a:schemeClr val="tx1"/>
                          </a:solidFill>
                        </a:rPr>
                        <a:t>Implementado</a:t>
                      </a:r>
                      <a:endParaRPr lang="es-MX" sz="1600" b="0" strike="noStrike" dirty="0" smtClean="0">
                        <a:solidFill>
                          <a:schemeClr val="tx1"/>
                        </a:solidFill>
                      </a:endParaRP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674053575"/>
              </p:ext>
            </p:extLst>
          </p:nvPr>
        </p:nvGraphicFramePr>
        <p:xfrm>
          <a:off x="428596" y="1714488"/>
          <a:ext cx="8429684" cy="3228275"/>
        </p:xfrm>
        <a:graphic>
          <a:graphicData uri="http://schemas.openxmlformats.org/drawingml/2006/table">
            <a:tbl>
              <a:tblPr firstRow="1" bandRow="1">
                <a:tableStyleId>{5C22544A-7EE6-4342-B048-85BDC9FD1C3A}</a:tableStyleId>
              </a:tblPr>
              <a:tblGrid>
                <a:gridCol w="714380"/>
                <a:gridCol w="1873681"/>
                <a:gridCol w="2331325"/>
                <a:gridCol w="1661684"/>
                <a:gridCol w="1848614"/>
              </a:tblGrid>
              <a:tr h="571504">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2656771">
                <a:tc>
                  <a:txBody>
                    <a:bodyPr/>
                    <a:lstStyle/>
                    <a:p>
                      <a:pPr algn="ctr"/>
                      <a:r>
                        <a:rPr lang="es-CL" sz="1600" b="1" strike="noStrike" dirty="0" smtClean="0">
                          <a:solidFill>
                            <a:schemeClr val="tx1"/>
                          </a:solidFill>
                        </a:rPr>
                        <a:t>F.10: Consejo Asesor Forestal</a:t>
                      </a:r>
                      <a:endParaRPr lang="es-CL" sz="1600" b="1" strike="noStrike" baseline="0" dirty="0" smtClean="0">
                        <a:solidFill>
                          <a:schemeClr val="tx1"/>
                        </a:solidFill>
                      </a:endParaRPr>
                    </a:p>
                    <a:p>
                      <a:pPr algn="ctr"/>
                      <a:endParaRPr lang="es-CL" sz="1600" b="1" strike="noStrike" dirty="0">
                        <a:solidFill>
                          <a:srgbClr val="FF0000"/>
                        </a:solidFill>
                      </a:endParaRPr>
                    </a:p>
                  </a:txBody>
                  <a:tcPr vert="vert270"/>
                </a:tc>
                <a:tc>
                  <a:txBody>
                    <a:bodyPr/>
                    <a:lstStyle/>
                    <a:p>
                      <a:pPr algn="just">
                        <a:buFontTx/>
                        <a:buChar char="-"/>
                      </a:pPr>
                      <a:r>
                        <a:rPr lang="es-MX" sz="1600" strike="noStrike" baseline="0" dirty="0" smtClean="0">
                          <a:solidFill>
                            <a:schemeClr val="tx1"/>
                          </a:solidFill>
                        </a:rPr>
                        <a:t> Programar reunión del Comitè Asesor del SAG en materias Forestales para el pr</a:t>
                      </a:r>
                      <a:r>
                        <a:rPr lang="es-MX" sz="1600" strike="noStrike" dirty="0" smtClean="0">
                          <a:solidFill>
                            <a:schemeClr val="tx1"/>
                          </a:solidFill>
                        </a:rPr>
                        <a:t>ó</a:t>
                      </a:r>
                      <a:r>
                        <a:rPr lang="es-MX" sz="1600" strike="noStrike" baseline="0" dirty="0" smtClean="0">
                          <a:solidFill>
                            <a:schemeClr val="tx1"/>
                          </a:solidFill>
                        </a:rPr>
                        <a:t>ximo mes de enero.</a:t>
                      </a:r>
                      <a:endParaRPr lang="es-CL" sz="1600" strike="noStrike" dirty="0">
                        <a:solidFill>
                          <a:schemeClr val="tx1"/>
                        </a:solidFill>
                      </a:endParaRPr>
                    </a:p>
                  </a:txBody>
                  <a:tcPr/>
                </a:tc>
                <a:tc>
                  <a:txBody>
                    <a:bodyPr/>
                    <a:lstStyle/>
                    <a:p>
                      <a:pPr algn="just">
                        <a:buFontTx/>
                        <a:buNone/>
                      </a:pPr>
                      <a:r>
                        <a:rPr lang="es-CL" sz="1600" strike="noStrike" dirty="0" smtClean="0">
                          <a:solidFill>
                            <a:schemeClr val="tx1"/>
                          </a:solidFill>
                        </a:rPr>
                        <a:t> - </a:t>
                      </a:r>
                      <a:r>
                        <a:rPr lang="es-ES" sz="1600" strike="noStrike" dirty="0" smtClean="0">
                          <a:solidFill>
                            <a:schemeClr val="tx1"/>
                          </a:solidFill>
                        </a:rPr>
                        <a:t>Se remitieron las  invitaciones a los participantes.</a:t>
                      </a:r>
                    </a:p>
                    <a:p>
                      <a:pPr algn="just">
                        <a:buFontTx/>
                        <a:buNone/>
                      </a:pPr>
                      <a:endParaRPr lang="es-CL" sz="1600" strike="noStrike" dirty="0">
                        <a:solidFill>
                          <a:srgbClr val="FF0000"/>
                        </a:solidFill>
                      </a:endParaRPr>
                    </a:p>
                  </a:txBody>
                  <a:tcPr/>
                </a:tc>
                <a:tc>
                  <a:txBody>
                    <a:bodyPr/>
                    <a:lstStyle/>
                    <a:p>
                      <a:pPr algn="ctr"/>
                      <a:r>
                        <a:rPr lang="es-CL" sz="1600" strike="noStrike" dirty="0" smtClean="0">
                          <a:solidFill>
                            <a:schemeClr val="tx1"/>
                          </a:solidFill>
                        </a:rPr>
                        <a:t>27</a:t>
                      </a:r>
                      <a:r>
                        <a:rPr lang="es-CL" sz="1600" strike="noStrike" baseline="0" dirty="0" smtClean="0">
                          <a:solidFill>
                            <a:schemeClr val="tx1"/>
                          </a:solidFill>
                        </a:rPr>
                        <a:t> de </a:t>
                      </a:r>
                      <a:r>
                        <a:rPr lang="es-CL" sz="1600" strike="noStrike" dirty="0" smtClean="0">
                          <a:solidFill>
                            <a:schemeClr val="tx1"/>
                          </a:solidFill>
                        </a:rPr>
                        <a:t>Enero, 2012.</a:t>
                      </a:r>
                      <a:endParaRPr lang="es-ES" sz="1600" strike="noStrike" dirty="0" smtClean="0">
                        <a:solidFill>
                          <a:schemeClr val="tx1"/>
                        </a:solidFill>
                      </a:endParaRPr>
                    </a:p>
                    <a:p>
                      <a:pPr algn="ctr"/>
                      <a:endParaRPr lang="es-CL" sz="1600" strike="noStrike" dirty="0">
                        <a:solidFill>
                          <a:schemeClr val="tx1"/>
                        </a:solidFill>
                      </a:endParaRPr>
                    </a:p>
                  </a:txBody>
                  <a:tcPr/>
                </a:tc>
                <a:tc>
                  <a:txBody>
                    <a:bodyPr/>
                    <a:lstStyle/>
                    <a:p>
                      <a:pPr algn="ctr"/>
                      <a:r>
                        <a:rPr lang="es-MX" sz="1600" strike="noStrike" dirty="0" smtClean="0">
                          <a:solidFill>
                            <a:srgbClr val="FF0000"/>
                          </a:solidFill>
                        </a:rPr>
                        <a:t>-</a:t>
                      </a: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556651409"/>
              </p:ext>
            </p:extLst>
          </p:nvPr>
        </p:nvGraphicFramePr>
        <p:xfrm>
          <a:off x="357158" y="1571612"/>
          <a:ext cx="8429684" cy="3479665"/>
        </p:xfrm>
        <a:graphic>
          <a:graphicData uri="http://schemas.openxmlformats.org/drawingml/2006/table">
            <a:tbl>
              <a:tblPr firstRow="1" bandRow="1">
                <a:tableStyleId>{5C22544A-7EE6-4342-B048-85BDC9FD1C3A}</a:tableStyleId>
              </a:tblPr>
              <a:tblGrid>
                <a:gridCol w="714380"/>
                <a:gridCol w="2000264"/>
                <a:gridCol w="2204742"/>
                <a:gridCol w="2010100"/>
                <a:gridCol w="1500198"/>
              </a:tblGrid>
              <a:tr h="642942">
                <a:tc>
                  <a:txBody>
                    <a:bodyPr/>
                    <a:lstStyle/>
                    <a:p>
                      <a:pPr algn="ctr"/>
                      <a:r>
                        <a:rPr lang="es-CL" sz="1600" strike="noStrike" dirty="0" smtClean="0">
                          <a:solidFill>
                            <a:schemeClr val="bg1"/>
                          </a:solidFill>
                        </a:rPr>
                        <a:t>N°</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Compromisos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Avances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Plazos e Hitos</a:t>
                      </a:r>
                      <a:endParaRPr lang="es-CL" sz="1600" strike="noStrike" dirty="0">
                        <a:solidFill>
                          <a:schemeClr val="bg1"/>
                        </a:solidFill>
                      </a:endParaRPr>
                    </a:p>
                  </a:txBody>
                  <a:tcPr>
                    <a:solidFill>
                      <a:srgbClr val="006CB7"/>
                    </a:solidFill>
                  </a:tcPr>
                </a:tc>
                <a:tc>
                  <a:txBody>
                    <a:bodyPr/>
                    <a:lstStyle/>
                    <a:p>
                      <a:pPr algn="ctr"/>
                      <a:r>
                        <a:rPr lang="es-CL" sz="1600" strike="noStrike" dirty="0" smtClean="0">
                          <a:solidFill>
                            <a:schemeClr val="bg1"/>
                          </a:solidFill>
                        </a:rPr>
                        <a:t>Comentarios</a:t>
                      </a:r>
                      <a:endParaRPr lang="es-CL" sz="1600" strike="noStrike" dirty="0">
                        <a:solidFill>
                          <a:schemeClr val="bg1"/>
                        </a:solidFill>
                      </a:endParaRPr>
                    </a:p>
                  </a:txBody>
                  <a:tcPr>
                    <a:solidFill>
                      <a:srgbClr val="006CB7"/>
                    </a:solidFill>
                  </a:tcPr>
                </a:tc>
              </a:tr>
              <a:tr h="2836723">
                <a:tc>
                  <a:txBody>
                    <a:bodyPr/>
                    <a:lstStyle/>
                    <a:p>
                      <a:pPr algn="ctr"/>
                      <a:r>
                        <a:rPr lang="es-CL" sz="1600" b="1" strike="noStrike" dirty="0" smtClean="0">
                          <a:solidFill>
                            <a:schemeClr val="tx1"/>
                          </a:solidFill>
                        </a:rPr>
                        <a:t>F.11: Polilla</a:t>
                      </a:r>
                      <a:r>
                        <a:rPr lang="es-CL" sz="1600" b="1" strike="noStrike" baseline="0" dirty="0" smtClean="0">
                          <a:solidFill>
                            <a:schemeClr val="tx1"/>
                          </a:solidFill>
                        </a:rPr>
                        <a:t> Gitana (</a:t>
                      </a:r>
                      <a:r>
                        <a:rPr lang="es-CL" sz="1600" b="1" i="1" strike="noStrike" baseline="0" dirty="0" smtClean="0">
                          <a:solidFill>
                            <a:schemeClr val="tx1"/>
                          </a:solidFill>
                        </a:rPr>
                        <a:t>Lymantria dispar</a:t>
                      </a:r>
                      <a:r>
                        <a:rPr lang="es-CL" sz="1600" b="1" strike="noStrike" baseline="0" dirty="0" smtClean="0">
                          <a:solidFill>
                            <a:schemeClr val="tx1"/>
                          </a:solidFill>
                        </a:rPr>
                        <a:t>)</a:t>
                      </a:r>
                    </a:p>
                    <a:p>
                      <a:pPr algn="ctr"/>
                      <a:endParaRPr lang="es-CL" sz="1600" b="1" strike="noStrike" dirty="0">
                        <a:solidFill>
                          <a:schemeClr val="tx1"/>
                        </a:solidFill>
                      </a:endParaRPr>
                    </a:p>
                  </a:txBody>
                  <a:tcPr vert="vert270"/>
                </a:tc>
                <a:tc>
                  <a:txBody>
                    <a:bodyPr/>
                    <a:lstStyle/>
                    <a:p>
                      <a:pPr algn="just">
                        <a:buFontTx/>
                        <a:buChar char="-"/>
                      </a:pPr>
                      <a:r>
                        <a:rPr lang="es-MX" sz="1600" strike="noStrike" dirty="0" smtClean="0">
                          <a:solidFill>
                            <a:schemeClr val="tx1"/>
                          </a:solidFill>
                        </a:rPr>
                        <a:t> Elaboración de resolución re requisitos de ingreso de motonaves</a:t>
                      </a:r>
                      <a:r>
                        <a:rPr lang="es-MX" sz="1600" strike="noStrike" baseline="0" dirty="0" smtClean="0">
                          <a:solidFill>
                            <a:schemeClr val="tx1"/>
                          </a:solidFill>
                        </a:rPr>
                        <a:t> por </a:t>
                      </a:r>
                      <a:r>
                        <a:rPr lang="es-MX" sz="1600" i="1" strike="noStrike" baseline="0" dirty="0" smtClean="0">
                          <a:solidFill>
                            <a:schemeClr val="tx1"/>
                          </a:solidFill>
                        </a:rPr>
                        <a:t>Lymantria dispar</a:t>
                      </a:r>
                      <a:r>
                        <a:rPr lang="es-MX" sz="1600" strike="noStrike" baseline="0" dirty="0" smtClean="0">
                          <a:solidFill>
                            <a:schemeClr val="tx1"/>
                          </a:solidFill>
                        </a:rPr>
                        <a:t>.</a:t>
                      </a:r>
                    </a:p>
                    <a:p>
                      <a:pPr algn="just">
                        <a:buFontTx/>
                        <a:buChar char="-"/>
                      </a:pPr>
                      <a:endParaRPr lang="es-MX" sz="1600" strike="noStrike" baseline="0" dirty="0" smtClean="0">
                        <a:solidFill>
                          <a:schemeClr val="tx1"/>
                        </a:solidFill>
                      </a:endParaRPr>
                    </a:p>
                    <a:p>
                      <a:pPr algn="just">
                        <a:buFontTx/>
                        <a:buNone/>
                      </a:pPr>
                      <a:endParaRPr lang="es-MX" sz="1600" strike="noStrike" baseline="0" dirty="0" smtClean="0">
                        <a:solidFill>
                          <a:schemeClr val="tx1"/>
                        </a:solidFill>
                      </a:endParaRPr>
                    </a:p>
                  </a:txBody>
                  <a:tcPr/>
                </a:tc>
                <a:tc>
                  <a:txBody>
                    <a:bodyPr/>
                    <a:lstStyle/>
                    <a:p>
                      <a:pPr algn="l">
                        <a:buFontTx/>
                        <a:buChar char="-"/>
                      </a:pPr>
                      <a:r>
                        <a:rPr lang="es-CL" sz="1600" strike="noStrike" dirty="0" smtClean="0">
                          <a:solidFill>
                            <a:schemeClr val="tx1"/>
                          </a:solidFill>
                        </a:rPr>
                        <a:t> El borrador de resolución se encuentra en elaboración.</a:t>
                      </a:r>
                    </a:p>
                    <a:p>
                      <a:pPr algn="just">
                        <a:buFontTx/>
                        <a:buNone/>
                      </a:pPr>
                      <a:endParaRPr lang="es-CL" sz="1600" strike="noStrike" dirty="0" smtClean="0">
                        <a:solidFill>
                          <a:schemeClr val="tx1"/>
                        </a:solidFill>
                      </a:endParaRPr>
                    </a:p>
                  </a:txBody>
                  <a:tcPr/>
                </a:tc>
                <a:tc>
                  <a:txBody>
                    <a:bodyPr/>
                    <a:lstStyle/>
                    <a:p>
                      <a:pPr algn="just"/>
                      <a:r>
                        <a:rPr lang="es-CL" sz="1600" strike="noStrike" dirty="0" smtClean="0">
                          <a:solidFill>
                            <a:schemeClr val="tx1"/>
                          </a:solidFill>
                        </a:rPr>
                        <a:t>- Enero/2012. Envío borrador a consulta a CORMA.</a:t>
                      </a:r>
                    </a:p>
                    <a:p>
                      <a:pPr algn="just"/>
                      <a:endParaRPr lang="es-ES" sz="1600" strike="noStrike" dirty="0" smtClean="0">
                        <a:solidFill>
                          <a:schemeClr val="tx1"/>
                        </a:solidFill>
                      </a:endParaRPr>
                    </a:p>
                    <a:p>
                      <a:pPr algn="just"/>
                      <a:r>
                        <a:rPr lang="es-ES" sz="1600" strike="noStrike" dirty="0" smtClean="0">
                          <a:solidFill>
                            <a:schemeClr val="tx1"/>
                          </a:solidFill>
                        </a:rPr>
                        <a:t>- Enero/2012.</a:t>
                      </a:r>
                      <a:r>
                        <a:rPr lang="es-ES" sz="1600" strike="noStrike" baseline="0" dirty="0" smtClean="0">
                          <a:solidFill>
                            <a:schemeClr val="tx1"/>
                          </a:solidFill>
                        </a:rPr>
                        <a:t> Envío borrador a División Jurídica,</a:t>
                      </a:r>
                      <a:r>
                        <a:rPr lang="es-ES" sz="1600" strike="noStrike" baseline="0" dirty="0" smtClean="0">
                          <a:solidFill>
                            <a:srgbClr val="FF0000"/>
                          </a:solidFill>
                        </a:rPr>
                        <a:t> </a:t>
                      </a:r>
                      <a:r>
                        <a:rPr lang="es-ES" sz="1600" strike="noStrike" baseline="0" dirty="0" smtClean="0">
                          <a:solidFill>
                            <a:schemeClr val="tx1"/>
                          </a:solidFill>
                        </a:rPr>
                        <a:t>luego consulta pública, y OMC</a:t>
                      </a:r>
                      <a:r>
                        <a:rPr lang="es-ES" sz="1600" strike="noStrike" baseline="0" dirty="0" smtClean="0">
                          <a:solidFill>
                            <a:srgbClr val="FF0000"/>
                          </a:solidFill>
                        </a:rPr>
                        <a:t>.</a:t>
                      </a:r>
                      <a:endParaRPr lang="es-CL" sz="1600" strike="noStrike" dirty="0">
                        <a:solidFill>
                          <a:srgbClr val="FF0000"/>
                        </a:solidFill>
                      </a:endParaRPr>
                    </a:p>
                  </a:txBody>
                  <a:tcPr/>
                </a:tc>
                <a:tc>
                  <a:txBody>
                    <a:bodyPr/>
                    <a:lstStyle/>
                    <a:p>
                      <a:pPr algn="ctr"/>
                      <a:r>
                        <a:rPr lang="es-MX" sz="1600" strike="noStrike" dirty="0" smtClean="0">
                          <a:solidFill>
                            <a:schemeClr val="tx1"/>
                          </a:solidFill>
                        </a:rPr>
                        <a:t>-</a:t>
                      </a: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733191633"/>
              </p:ext>
            </p:extLst>
          </p:nvPr>
        </p:nvGraphicFramePr>
        <p:xfrm>
          <a:off x="179512" y="785794"/>
          <a:ext cx="8784976" cy="5381678"/>
        </p:xfrm>
        <a:graphic>
          <a:graphicData uri="http://schemas.openxmlformats.org/drawingml/2006/table">
            <a:tbl>
              <a:tblPr>
                <a:tableStyleId>{5C22544A-7EE6-4342-B048-85BDC9FD1C3A}</a:tableStyleId>
              </a:tblPr>
              <a:tblGrid>
                <a:gridCol w="1106340"/>
                <a:gridCol w="767863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rowSpan="8">
                  <a:txBody>
                    <a:bodyPr/>
                    <a:lstStyle/>
                    <a:p>
                      <a:pPr algn="ctr" fontAlgn="ctr"/>
                      <a:r>
                        <a:rPr lang="es-CL" b="1" dirty="0"/>
                        <a:t>Implementada</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es-CL" sz="2000" u="none" strike="noStrike" dirty="0">
                          <a:effectLst/>
                        </a:rPr>
                        <a:t>Tramitación para uso de</a:t>
                      </a:r>
                      <a:r>
                        <a:rPr lang="es-CL" sz="2000" u="none" strike="noStrike" dirty="0">
                          <a:solidFill>
                            <a:srgbClr val="FF0000"/>
                          </a:solidFill>
                          <a:effectLst/>
                        </a:rPr>
                        <a:t> </a:t>
                      </a:r>
                      <a:r>
                        <a:rPr lang="es-CL" sz="2000" u="none" strike="noStrike" dirty="0">
                          <a:solidFill>
                            <a:schemeClr val="tx1"/>
                          </a:solidFill>
                          <a:effectLst/>
                        </a:rPr>
                        <a:t>baño </a:t>
                      </a:r>
                      <a:r>
                        <a:rPr lang="es-CL" sz="2000" u="none" strike="noStrike" dirty="0" smtClean="0">
                          <a:solidFill>
                            <a:schemeClr val="tx1"/>
                          </a:solidFill>
                          <a:effectLst/>
                        </a:rPr>
                        <a:t>químico </a:t>
                      </a:r>
                      <a:r>
                        <a:rPr lang="es-CL" sz="2000" u="none" strike="noStrike" dirty="0" err="1" smtClean="0">
                          <a:solidFill>
                            <a:schemeClr val="tx1"/>
                          </a:solidFill>
                          <a:effectLst/>
                        </a:rPr>
                        <a:t>antimancha</a:t>
                      </a:r>
                      <a:r>
                        <a:rPr lang="es-CL" sz="2000" u="none" strike="noStrike" dirty="0" smtClean="0">
                          <a:solidFill>
                            <a:schemeClr val="tx1"/>
                          </a:solidFill>
                          <a:effectLst/>
                        </a:rPr>
                        <a:t> para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solidFill>
                            <a:schemeClr val="tx1"/>
                          </a:solidFill>
                          <a:effectLst/>
                        </a:rPr>
                        <a:t>Tramitación </a:t>
                      </a:r>
                      <a:r>
                        <a:rPr lang="es-CL" sz="2000" u="none" strike="noStrike" dirty="0" smtClean="0">
                          <a:effectLst/>
                        </a:rPr>
                        <a:t>en la emisión certificados </a:t>
                      </a:r>
                      <a:r>
                        <a:rPr lang="es-CL" sz="2000" u="none" strike="noStrike" dirty="0">
                          <a:effectLst/>
                        </a:rPr>
                        <a:t>de aplicación de proceso HT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a:effectLst/>
                        </a:rPr>
                        <a:t>Inspección </a:t>
                      </a:r>
                      <a:r>
                        <a:rPr lang="es-CL" sz="2000" u="none" strike="noStrike" dirty="0" smtClean="0">
                          <a:effectLst/>
                        </a:rPr>
                        <a:t>de maderas únicamente </a:t>
                      </a:r>
                      <a:r>
                        <a:rPr lang="es-CL" sz="2000" u="none" strike="noStrike" dirty="0">
                          <a:effectLst/>
                        </a:rPr>
                        <a:t>en plantas y puertos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solidFill>
                            <a:schemeClr val="tx1"/>
                          </a:solidFill>
                          <a:effectLst/>
                        </a:rPr>
                        <a:t>Envío</a:t>
                      </a:r>
                      <a:r>
                        <a:rPr lang="es-CL" sz="2000" u="none" strike="noStrike" baseline="0" dirty="0" smtClean="0">
                          <a:solidFill>
                            <a:schemeClr val="tx1"/>
                          </a:solidFill>
                          <a:effectLst/>
                        </a:rPr>
                        <a:t> al extranjero de m</a:t>
                      </a:r>
                      <a:r>
                        <a:rPr lang="es-CL" sz="2000" u="none" strike="noStrike" dirty="0" smtClean="0">
                          <a:solidFill>
                            <a:schemeClr val="tx1"/>
                          </a:solidFill>
                          <a:effectLst/>
                        </a:rPr>
                        <a:t>uestras comerciales de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chemeClr val="tx1"/>
                          </a:solidFill>
                          <a:effectLst/>
                          <a:latin typeface="Calibri"/>
                        </a:rPr>
                        <a:t>Documentación asociada a la Inspección de maderas</a:t>
                      </a:r>
                      <a:endParaRPr lang="es-CL" sz="20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effectLst/>
                        </a:rPr>
                        <a:t>Certificado</a:t>
                      </a:r>
                      <a:r>
                        <a:rPr lang="es-CL" sz="2000" u="none" strike="noStrike" baseline="0" dirty="0" smtClean="0">
                          <a:effectLst/>
                        </a:rPr>
                        <a:t> de secado como requisito para hora de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pPr algn="ctr" fontAlgn="ct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Autorización</a:t>
                      </a:r>
                      <a:r>
                        <a:rPr lang="es-CL" sz="2000" u="none" strike="noStrike" baseline="0" dirty="0" smtClean="0">
                          <a:effectLst/>
                        </a:rPr>
                        <a:t> de sitios de fumigación de maderas</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pPr algn="ctr" fontAlgn="ct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2000" b="0" i="0" u="none" strike="noStrike" dirty="0" smtClean="0">
                          <a:solidFill>
                            <a:srgbClr val="000000"/>
                          </a:solidFill>
                          <a:effectLst/>
                          <a:latin typeface="+mn-lt"/>
                        </a:rPr>
                        <a:t>Seminario SAG/CORMA plagas forestales</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9608">
                <a:tc rowSpan="4">
                  <a:txBody>
                    <a:bodyPr/>
                    <a:lstStyle/>
                    <a:p>
                      <a:pPr algn="ctr" fontAlgn="ctr"/>
                      <a:r>
                        <a:rPr lang="es-CL" sz="2000" b="1" u="none" strike="noStrike" dirty="0">
                          <a:effectLst/>
                        </a:rPr>
                        <a:t>Mediano Plazo</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s-CL" sz="2000" u="none" strike="noStrike" dirty="0">
                          <a:effectLst/>
                        </a:rPr>
                        <a:t>Certificado de exportación para </a:t>
                      </a:r>
                      <a:r>
                        <a:rPr lang="es-CL" sz="2000" u="none" strike="noStrike" dirty="0" smtClean="0">
                          <a:effectLst/>
                        </a:rPr>
                        <a:t>astillas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CL" sz="2000" u="none" strike="noStrike" dirty="0">
                          <a:effectLst/>
                        </a:rPr>
                        <a:t>Certificación de madera verde</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Certificación electrónica de exportación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Proyecto ventanilla única de exportaciones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Manual de plaguicidas para actividades</a:t>
                      </a:r>
                      <a:r>
                        <a:rPr lang="es-MX" sz="2000" b="0" i="0" u="none" strike="noStrike" baseline="0" dirty="0" smtClean="0">
                          <a:solidFill>
                            <a:srgbClr val="000000"/>
                          </a:solidFill>
                          <a:effectLst/>
                          <a:latin typeface="Calibri"/>
                        </a:rPr>
                        <a:t> forestales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Difusión de información de </a:t>
                      </a:r>
                      <a:r>
                        <a:rPr lang="es-MX" sz="2000" b="0" i="1" u="none" strike="noStrike" dirty="0" err="1" smtClean="0">
                          <a:solidFill>
                            <a:srgbClr val="000000"/>
                          </a:solidFill>
                          <a:effectLst/>
                          <a:latin typeface="Calibri"/>
                        </a:rPr>
                        <a:t>Leptocybe</a:t>
                      </a:r>
                      <a:r>
                        <a:rPr lang="es-MX" sz="2000" b="0" i="1"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invasa</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733191633"/>
              </p:ext>
            </p:extLst>
          </p:nvPr>
        </p:nvGraphicFramePr>
        <p:xfrm>
          <a:off x="179512" y="785794"/>
          <a:ext cx="8784976" cy="1882747"/>
        </p:xfrm>
        <a:graphic>
          <a:graphicData uri="http://schemas.openxmlformats.org/drawingml/2006/table">
            <a:tbl>
              <a:tblPr>
                <a:tableStyleId>{5C22544A-7EE6-4342-B048-85BDC9FD1C3A}</a:tableStyleId>
              </a:tblPr>
              <a:tblGrid>
                <a:gridCol w="1080120"/>
                <a:gridCol w="770485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Plan binacional SENASA/SAG para el control biológico de </a:t>
                      </a:r>
                      <a:r>
                        <a:rPr lang="es-MX" sz="2000" b="0" i="1" u="none" strike="noStrike" dirty="0" err="1" smtClean="0">
                          <a:solidFill>
                            <a:srgbClr val="000000"/>
                          </a:solidFill>
                          <a:effectLst/>
                          <a:latin typeface="Calibri"/>
                        </a:rPr>
                        <a:t>Pissodes</a:t>
                      </a:r>
                      <a:r>
                        <a:rPr lang="es-MX" sz="2000" b="0" i="0"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castaneus</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61">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Reunión Consejo Asesor Forestal</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Normas de ingreso de motonaves por polilla gitana – </a:t>
                      </a:r>
                      <a:r>
                        <a:rPr lang="es-MX" sz="2000" b="0" i="1" u="none" strike="noStrike" dirty="0" smtClean="0">
                          <a:solidFill>
                            <a:srgbClr val="000000"/>
                          </a:solidFill>
                          <a:effectLst/>
                          <a:latin typeface="Calibri"/>
                        </a:rPr>
                        <a:t>Lymantria dispar</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454507346"/>
              </p:ext>
            </p:extLst>
          </p:nvPr>
        </p:nvGraphicFramePr>
        <p:xfrm>
          <a:off x="285720" y="394356"/>
          <a:ext cx="8568952" cy="5786478"/>
        </p:xfrm>
        <a:graphic>
          <a:graphicData uri="http://schemas.openxmlformats.org/drawingml/2006/table">
            <a:tbl>
              <a:tblPr firstRow="1" bandRow="1">
                <a:tableStyleId>{5C22544A-7EE6-4342-B048-85BDC9FD1C3A}</a:tableStyleId>
              </a:tblPr>
              <a:tblGrid>
                <a:gridCol w="820018"/>
                <a:gridCol w="1928826"/>
                <a:gridCol w="2751882"/>
                <a:gridCol w="1643074"/>
                <a:gridCol w="1425152"/>
              </a:tblGrid>
              <a:tr h="549094">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237384">
                <a:tc>
                  <a:txBody>
                    <a:bodyPr/>
                    <a:lstStyle/>
                    <a:p>
                      <a:pPr algn="ctr"/>
                      <a:r>
                        <a:rPr lang="es-CL" sz="1600" b="1" dirty="0" smtClean="0"/>
                        <a:t>F.1 (N°</a:t>
                      </a:r>
                      <a:r>
                        <a:rPr lang="es-CL" sz="1600" b="1" baseline="0" dirty="0" smtClean="0"/>
                        <a:t> 5)  SISTEMA ELECTRÓNICO DE CERTIFICACION DE EXPORTACION</a:t>
                      </a:r>
                      <a:endParaRPr lang="es-CL" sz="1600" b="1" dirty="0"/>
                    </a:p>
                  </a:txBody>
                  <a:tcPr vert="vert270"/>
                </a:tc>
                <a:tc>
                  <a:txBody>
                    <a:bodyPr/>
                    <a:lstStyle/>
                    <a:p>
                      <a:pPr algn="just"/>
                      <a:r>
                        <a:rPr lang="es-MX" sz="1600" dirty="0" smtClean="0"/>
                        <a:t>- Coordinar una</a:t>
                      </a:r>
                      <a:r>
                        <a:rPr lang="es-MX" sz="1600" baseline="0" dirty="0" smtClean="0"/>
                        <a:t> reunión entre SAG y las empresas asociadas de CORMA Bío Bío, para dar a conocer los alcances sobre certificación electrónica y el Sistema Integrado de exportaciones .</a:t>
                      </a:r>
                      <a:endParaRPr lang="es-CL" sz="1600" dirty="0"/>
                    </a:p>
                  </a:txBody>
                  <a:tcPr/>
                </a:tc>
                <a:tc>
                  <a:txBody>
                    <a:bodyPr/>
                    <a:lstStyle/>
                    <a:p>
                      <a:pPr algn="just">
                        <a:buFontTx/>
                        <a:buChar char="-"/>
                      </a:pPr>
                      <a:r>
                        <a:rPr lang="es-CL" sz="1600" dirty="0" smtClean="0"/>
                        <a:t> S</a:t>
                      </a:r>
                      <a:r>
                        <a:rPr lang="es-CL" sz="1600" baseline="0" dirty="0" smtClean="0"/>
                        <a:t>e realizó una reunión el 15 de diciembre, en la cual se presentó a los asociados de CORMA Bío Bío: Sistema de Exportaciones, avances del trabajo que ha realizado el SAG con respecto a certificación electrónica y Plan Piloto sobre verificación de medios de transporte en puntos de salida.</a:t>
                      </a:r>
                    </a:p>
                    <a:p>
                      <a:pPr algn="just">
                        <a:buFontTx/>
                        <a:buNone/>
                      </a:pPr>
                      <a:endParaRPr lang="es-CL" sz="1600" baseline="0" dirty="0" smtClean="0"/>
                    </a:p>
                    <a:p>
                      <a:pPr algn="just">
                        <a:buFontTx/>
                        <a:buNone/>
                      </a:pPr>
                      <a:r>
                        <a:rPr lang="es-CL" sz="1600" baseline="0" dirty="0" smtClean="0"/>
                        <a:t>- </a:t>
                      </a:r>
                      <a:r>
                        <a:rPr lang="es-CL" sz="1600" baseline="0" dirty="0" smtClean="0">
                          <a:solidFill>
                            <a:schemeClr val="tx1"/>
                          </a:solidFill>
                        </a:rPr>
                        <a:t>Se coordinó una nueva reunión para el 26 de enero, con el objeto de revisar los módulos del sistema de exportaciones que estén terminados y para analizar posibles mejoras a realizar en el sistema multipuerto durante el 2012.</a:t>
                      </a:r>
                      <a:r>
                        <a:rPr lang="es-CL" sz="1600" dirty="0" smtClean="0">
                          <a:solidFill>
                            <a:schemeClr val="tx1"/>
                          </a:solidFill>
                        </a:rPr>
                        <a:t> </a:t>
                      </a:r>
                      <a:endParaRPr lang="es-CL" sz="1600" dirty="0">
                        <a:solidFill>
                          <a:schemeClr val="tx1"/>
                        </a:solidFill>
                      </a:endParaRPr>
                    </a:p>
                  </a:txBody>
                  <a:tcPr/>
                </a:tc>
                <a:tc>
                  <a:txBody>
                    <a:bodyPr/>
                    <a:lstStyle/>
                    <a:p>
                      <a:pPr algn="ctr"/>
                      <a:r>
                        <a:rPr lang="es-CL" sz="1600" dirty="0" smtClean="0"/>
                        <a:t>-</a:t>
                      </a:r>
                      <a:endParaRPr lang="es-CL" sz="1600" dirty="0"/>
                    </a:p>
                  </a:txBody>
                  <a:tcPr/>
                </a:tc>
                <a:tc>
                  <a:txBody>
                    <a:bodyPr/>
                    <a:lstStyle/>
                    <a:p>
                      <a:pPr algn="ctr"/>
                      <a:r>
                        <a:rPr lang="es-CL" sz="1600" baseline="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454507346"/>
              </p:ext>
            </p:extLst>
          </p:nvPr>
        </p:nvGraphicFramePr>
        <p:xfrm>
          <a:off x="285720" y="394356"/>
          <a:ext cx="8568952" cy="5392098"/>
        </p:xfrm>
        <a:graphic>
          <a:graphicData uri="http://schemas.openxmlformats.org/drawingml/2006/table">
            <a:tbl>
              <a:tblPr firstRow="1" bandRow="1">
                <a:tableStyleId>{5C22544A-7EE6-4342-B048-85BDC9FD1C3A}</a:tableStyleId>
              </a:tblPr>
              <a:tblGrid>
                <a:gridCol w="820018"/>
                <a:gridCol w="1928826"/>
                <a:gridCol w="2751882"/>
                <a:gridCol w="1643074"/>
                <a:gridCol w="1425152"/>
              </a:tblGrid>
              <a:tr h="971665">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777227">
                <a:tc rowSpan="2">
                  <a:txBody>
                    <a:bodyPr/>
                    <a:lstStyle/>
                    <a:p>
                      <a:pPr algn="ctr"/>
                      <a:r>
                        <a:rPr lang="es-CL" sz="1600" b="1" dirty="0" smtClean="0"/>
                        <a:t>F.1 (N°</a:t>
                      </a:r>
                      <a:r>
                        <a:rPr lang="es-CL" sz="1600" b="1" baseline="0" dirty="0" smtClean="0"/>
                        <a:t> 5)  SISTEMA ELECTRÓNICO DE CERTIFICACION DE EXPORTACION</a:t>
                      </a:r>
                      <a:endParaRPr lang="es-CL" sz="1600" b="1" dirty="0"/>
                    </a:p>
                  </a:txBody>
                  <a:tcPr vert="vert270"/>
                </a:tc>
                <a:tc>
                  <a:txBody>
                    <a:bodyPr/>
                    <a:lstStyle/>
                    <a:p>
                      <a:pPr algn="just"/>
                      <a:r>
                        <a:rPr lang="es-MX" sz="1600" dirty="0" smtClean="0"/>
                        <a:t>- Registro</a:t>
                      </a:r>
                      <a:r>
                        <a:rPr lang="es-MX" sz="1600" baseline="0" dirty="0" smtClean="0"/>
                        <a:t>  Unico: puesta en marcha septiembre 2011.</a:t>
                      </a:r>
                      <a:endParaRPr lang="es-CL" sz="1600" dirty="0"/>
                    </a:p>
                  </a:txBody>
                  <a:tcPr/>
                </a:tc>
                <a:tc>
                  <a:txBody>
                    <a:bodyPr/>
                    <a:lstStyle/>
                    <a:p>
                      <a:pPr algn="just">
                        <a:buFontTx/>
                        <a:buChar char="-"/>
                      </a:pPr>
                      <a:r>
                        <a:rPr lang="es-CL" sz="1600" dirty="0" smtClean="0"/>
                        <a:t> Este</a:t>
                      </a:r>
                      <a:r>
                        <a:rPr lang="es-CL" sz="1600" baseline="0" dirty="0" smtClean="0"/>
                        <a:t> modulo del sistema de exportaciones, se encuantra en revisión por parte de la DPAF y correcciòn por parte de la empresa desarrolladora.</a:t>
                      </a:r>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r>
                        <a:rPr lang="es-CL" sz="1600" dirty="0" smtClean="0"/>
                        <a:t>-</a:t>
                      </a:r>
                      <a:endParaRPr lang="es-CL" sz="1600" dirty="0"/>
                    </a:p>
                  </a:txBody>
                  <a:tcPr/>
                </a:tc>
                <a:tc>
                  <a:txBody>
                    <a:bodyPr/>
                    <a:lstStyle/>
                    <a:p>
                      <a:pPr algn="ctr"/>
                      <a:endParaRPr lang="es-CL" sz="1600" baseline="0" dirty="0" smtClean="0"/>
                    </a:p>
                    <a:p>
                      <a:pPr algn="ctr"/>
                      <a:endParaRPr lang="es-CL" sz="1600" baseline="0" dirty="0" smtClean="0"/>
                    </a:p>
                    <a:p>
                      <a:pPr algn="ctr"/>
                      <a:endParaRPr lang="es-CL" sz="1600" baseline="0" dirty="0" smtClean="0"/>
                    </a:p>
                    <a:p>
                      <a:pPr algn="ctr"/>
                      <a:endParaRPr lang="es-CL" sz="1600" baseline="0" dirty="0" smtClean="0"/>
                    </a:p>
                    <a:p>
                      <a:pPr algn="ctr"/>
                      <a:r>
                        <a:rPr lang="es-CL" sz="1600" baseline="0" dirty="0" smtClean="0"/>
                        <a:t>-</a:t>
                      </a:r>
                      <a:endParaRPr lang="es-CL" sz="1600" dirty="0"/>
                    </a:p>
                  </a:txBody>
                  <a:tcPr/>
                </a:tc>
              </a:tr>
              <a:tr h="2643206">
                <a:tc vMerge="1">
                  <a:txBody>
                    <a:bodyPr/>
                    <a:lstStyle/>
                    <a:p>
                      <a:pPr algn="ctr"/>
                      <a:endParaRPr lang="es-CL" sz="1600" b="1" dirty="0"/>
                    </a:p>
                  </a:txBody>
                  <a:tcPr vert="vert270"/>
                </a:tc>
                <a:tc>
                  <a:txBody>
                    <a:bodyPr/>
                    <a:lstStyle/>
                    <a:p>
                      <a:pPr algn="just"/>
                      <a:r>
                        <a:rPr lang="es-CL" sz="1600" dirty="0" smtClean="0"/>
                        <a:t>- Se realizará el proyecto de certificación electrónica junto a Corea y México para inicio del programa.  </a:t>
                      </a:r>
                      <a:endParaRPr lang="es-CL" sz="1600" dirty="0"/>
                    </a:p>
                  </a:txBody>
                  <a:tcPr/>
                </a:tc>
                <a:tc>
                  <a:txBody>
                    <a:bodyPr/>
                    <a:lstStyle/>
                    <a:p>
                      <a:pPr algn="just">
                        <a:buFontTx/>
                        <a:buChar char="-"/>
                      </a:pPr>
                      <a:r>
                        <a:rPr lang="es-CL" sz="1600" baseline="0" dirty="0" smtClean="0"/>
                        <a:t> Se encuentra en desarrollo y a la espera de la aprobación del proyecto por DIRECOM y autotiridades mexicanas. Se está coordinando visita de una delegación de Holanda para marzo, para comenzar un piloto entre ambos países.</a:t>
                      </a:r>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r>
                        <a:rPr lang="es-CL" sz="160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85657188"/>
              </p:ext>
            </p:extLst>
          </p:nvPr>
        </p:nvGraphicFramePr>
        <p:xfrm>
          <a:off x="285720" y="526981"/>
          <a:ext cx="8568952" cy="5564500"/>
        </p:xfrm>
        <a:graphic>
          <a:graphicData uri="http://schemas.openxmlformats.org/drawingml/2006/table">
            <a:tbl>
              <a:tblPr firstRow="1" bandRow="1">
                <a:tableStyleId>{5C22544A-7EE6-4342-B048-85BDC9FD1C3A}</a:tableStyleId>
              </a:tblPr>
              <a:tblGrid>
                <a:gridCol w="450998"/>
                <a:gridCol w="2226408"/>
                <a:gridCol w="2751882"/>
                <a:gridCol w="1428760"/>
                <a:gridCol w="1710904"/>
              </a:tblGrid>
              <a:tr h="52695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037543">
                <a:tc>
                  <a:txBody>
                    <a:bodyPr/>
                    <a:lstStyle/>
                    <a:p>
                      <a:pPr algn="ctr"/>
                      <a:r>
                        <a:rPr lang="es-CL" sz="1600" b="1" dirty="0" smtClean="0"/>
                        <a:t>F.2  (N° 49)</a:t>
                      </a:r>
                      <a:r>
                        <a:rPr lang="es-CL" sz="1600" b="1" baseline="0" dirty="0" smtClean="0"/>
                        <a:t> Certificación de madera verde</a:t>
                      </a:r>
                      <a:endParaRPr lang="es-CL" sz="1600" b="1" dirty="0"/>
                    </a:p>
                  </a:txBody>
                  <a:tcPr vert="vert270"/>
                </a:tc>
                <a:tc>
                  <a:txBody>
                    <a:bodyPr/>
                    <a:lstStyle/>
                    <a:p>
                      <a:pPr algn="just"/>
                      <a:r>
                        <a:rPr lang="es-MX" sz="1600" dirty="0" smtClean="0"/>
                        <a:t>- Realizar un seguimiento</a:t>
                      </a:r>
                      <a:r>
                        <a:rPr lang="es-MX" sz="1600" baseline="0" dirty="0" smtClean="0"/>
                        <a:t> respecto de </a:t>
                      </a:r>
                      <a:r>
                        <a:rPr lang="es-MX" sz="1600" dirty="0" smtClean="0"/>
                        <a:t>las exigencias que establecen los países de destino, en relación con la madera de estiba que se utiliza para exportar madera aserrada.</a:t>
                      </a:r>
                      <a:endParaRPr lang="es-CL" sz="1600" dirty="0"/>
                    </a:p>
                  </a:txBody>
                  <a:tcPr/>
                </a:tc>
                <a:tc>
                  <a:txBody>
                    <a:bodyPr/>
                    <a:lstStyle/>
                    <a:p>
                      <a:pPr algn="just">
                        <a:buFontTx/>
                        <a:buChar char="-"/>
                      </a:pPr>
                      <a:r>
                        <a:rPr lang="es-MX" sz="1600" dirty="0" smtClean="0"/>
                        <a:t>  Se agregan a la lista de países con </a:t>
                      </a:r>
                      <a:r>
                        <a:rPr lang="es-MX" sz="1600" baseline="0" dirty="0" smtClean="0"/>
                        <a:t>las cuales el SAG ha establecido contacto y que aplican el criterio establecido en la NIMF 15 para la madera de estiba: El Salvador, Islandia, Japón, Jordania, Kenia, Nicaragua, Rusia, Panamá, R. Dominicana  y Uruguay.</a:t>
                      </a:r>
                    </a:p>
                    <a:p>
                      <a:pPr algn="just">
                        <a:buFontTx/>
                        <a:buChar char="-"/>
                      </a:pPr>
                      <a:endParaRPr lang="es-MX" sz="1600" baseline="0" dirty="0" smtClean="0"/>
                    </a:p>
                    <a:p>
                      <a:pPr marL="0" indent="-285750" algn="just" defTabSz="914400" rtl="0" eaLnBrk="1" latinLnBrk="0" hangingPunct="1">
                        <a:buFontTx/>
                        <a:buChar char="-"/>
                      </a:pPr>
                      <a:r>
                        <a:rPr lang="es-MX" sz="1600" kern="1200" dirty="0" smtClean="0">
                          <a:solidFill>
                            <a:schemeClr val="dk1"/>
                          </a:solidFill>
                          <a:latin typeface="+mn-lt"/>
                          <a:ea typeface="+mn-ea"/>
                          <a:cs typeface="+mn-cs"/>
                        </a:rPr>
                        <a:t>Por su parte, el Director Nacional del SAG remitirá una nueva consulta para seguir gestionando una respuesta de parte de los países, que aún no se pronuncian sobre este tema (China, Taiwán Tailandia, Australia, Arabia Saudita,</a:t>
                      </a:r>
                      <a:r>
                        <a:rPr lang="es-MX" sz="1600" kern="1200" baseline="0" dirty="0" smtClean="0">
                          <a:solidFill>
                            <a:schemeClr val="dk1"/>
                          </a:solidFill>
                          <a:latin typeface="+mn-lt"/>
                          <a:ea typeface="+mn-ea"/>
                          <a:cs typeface="+mn-cs"/>
                        </a:rPr>
                        <a:t> Kuwait y Qatar)</a:t>
                      </a:r>
                      <a:r>
                        <a:rPr lang="es-MX" sz="1600" kern="1200" dirty="0" smtClean="0">
                          <a:solidFill>
                            <a:schemeClr val="dk1"/>
                          </a:solidFill>
                          <a:latin typeface="+mn-lt"/>
                          <a:ea typeface="+mn-ea"/>
                          <a:cs typeface="+mn-cs"/>
                        </a:rPr>
                        <a:t>. </a:t>
                      </a:r>
                    </a:p>
                    <a:p>
                      <a:pPr marL="285750" indent="-285750" algn="just">
                        <a:buFontTx/>
                        <a:buChar char="-"/>
                      </a:pPr>
                      <a:endParaRPr lang="es-MX" sz="1600" baseline="0" dirty="0" smtClean="0"/>
                    </a:p>
                  </a:txBody>
                  <a:tcPr/>
                </a:tc>
                <a:tc>
                  <a:txBody>
                    <a:bodyPr/>
                    <a:lstStyle/>
                    <a:p>
                      <a:pPr algn="ctr"/>
                      <a:r>
                        <a:rPr lang="es-CL" sz="1600" dirty="0" smtClean="0"/>
                        <a:t>-</a:t>
                      </a:r>
                      <a:endParaRPr lang="es-CL" sz="1600" dirty="0"/>
                    </a:p>
                  </a:txBody>
                  <a:tcPr/>
                </a:tc>
                <a:tc>
                  <a:txBody>
                    <a:bodyPr/>
                    <a:lstStyle/>
                    <a:p>
                      <a:pPr algn="just"/>
                      <a:r>
                        <a:rPr lang="es-MX" sz="1600" baseline="0" dirty="0" smtClean="0"/>
                        <a:t>- Las cartas fueron enviadas a los países de destino.</a:t>
                      </a:r>
                    </a:p>
                    <a:p>
                      <a:pPr algn="l">
                        <a:buFont typeface="Arial" pitchFamily="34" charset="0"/>
                        <a:buChar char="•"/>
                      </a:pPr>
                      <a:endParaRPr lang="es-MX" sz="1600" baseline="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289328" y="394356"/>
          <a:ext cx="8568952" cy="5748571"/>
        </p:xfrm>
        <a:graphic>
          <a:graphicData uri="http://schemas.openxmlformats.org/drawingml/2006/table">
            <a:tbl>
              <a:tblPr firstRow="1" bandRow="1">
                <a:tableStyleId>{5C22544A-7EE6-4342-B048-85BDC9FD1C3A}</a:tableStyleId>
              </a:tblPr>
              <a:tblGrid>
                <a:gridCol w="785818"/>
                <a:gridCol w="2143140"/>
                <a:gridCol w="2711036"/>
                <a:gridCol w="1357322"/>
                <a:gridCol w="1571636"/>
              </a:tblGrid>
              <a:tr h="536491">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058473">
                <a:tc>
                  <a:txBody>
                    <a:bodyPr/>
                    <a:lstStyle/>
                    <a:p>
                      <a:pPr algn="ctr"/>
                      <a:r>
                        <a:rPr lang="es-CL" sz="1600" b="1" dirty="0" smtClean="0"/>
                        <a:t>F.4  (N°</a:t>
                      </a:r>
                      <a:r>
                        <a:rPr lang="es-CL" sz="1600" b="1" baseline="0" dirty="0" smtClean="0"/>
                        <a:t>  50) Certificado de secado como requisito para hora inspección</a:t>
                      </a:r>
                      <a:endParaRPr lang="es-CL" sz="1600" b="1" dirty="0"/>
                    </a:p>
                  </a:txBody>
                  <a:tcPr vert="vert270"/>
                </a:tc>
                <a:tc>
                  <a:txBody>
                    <a:bodyPr/>
                    <a:lstStyle/>
                    <a:p>
                      <a:pPr algn="just"/>
                      <a:r>
                        <a:rPr lang="es-MX" sz="1600" dirty="0" smtClean="0"/>
                        <a:t>- Realizar un </a:t>
                      </a:r>
                      <a:r>
                        <a:rPr lang="es-MX" sz="1600" baseline="0" dirty="0" smtClean="0"/>
                        <a:t>seguimiento a la normativa mexicana que regula la importación de maderas con destino a México.</a:t>
                      </a:r>
                      <a:endParaRPr lang="es-CL"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Char char="-"/>
                        <a:tabLst/>
                        <a:defRPr/>
                      </a:pPr>
                      <a:r>
                        <a:rPr lang="es-MX" sz="1600" dirty="0" smtClean="0"/>
                        <a:t> En remitió </a:t>
                      </a:r>
                      <a:r>
                        <a:rPr lang="es-MX" sz="1600" baseline="0" dirty="0" smtClean="0"/>
                        <a:t>una carta </a:t>
                      </a:r>
                      <a:r>
                        <a:rPr lang="es-MX" sz="1600" dirty="0" smtClean="0"/>
                        <a:t>a SEMARNAT el día 30-11-2011, </a:t>
                      </a:r>
                      <a:r>
                        <a:rPr lang="es-MX" sz="1600" baseline="0" dirty="0" smtClean="0"/>
                        <a:t>en la cual se reitera la preocupación de Chile por el estrecho plazo que existe entre la fecha de realización de los tratamientos y la fecha de embarque.</a:t>
                      </a:r>
                    </a:p>
                    <a:p>
                      <a:pPr marL="0" marR="0" indent="0" algn="just" defTabSz="914400" rtl="0" eaLnBrk="1" fontAlgn="auto" latinLnBrk="0" hangingPunct="1">
                        <a:lnSpc>
                          <a:spcPct val="100000"/>
                        </a:lnSpc>
                        <a:spcBef>
                          <a:spcPts val="0"/>
                        </a:spcBef>
                        <a:spcAft>
                          <a:spcPts val="0"/>
                        </a:spcAft>
                        <a:buClrTx/>
                        <a:buSzTx/>
                        <a:buFontTx/>
                        <a:buChar char="-"/>
                        <a:tabLst/>
                        <a:defRPr/>
                      </a:pPr>
                      <a:endParaRPr lang="es-MX" sz="1600" dirty="0" smtClean="0"/>
                    </a:p>
                    <a:p>
                      <a:pPr marL="0" marR="0" indent="0" algn="just" defTabSz="914400" rtl="0" eaLnBrk="1" fontAlgn="auto" latinLnBrk="0" hangingPunct="1">
                        <a:lnSpc>
                          <a:spcPct val="100000"/>
                        </a:lnSpc>
                        <a:spcBef>
                          <a:spcPts val="0"/>
                        </a:spcBef>
                        <a:spcAft>
                          <a:spcPts val="0"/>
                        </a:spcAft>
                        <a:buClrTx/>
                        <a:buSzTx/>
                        <a:buFontTx/>
                        <a:buChar char="-"/>
                        <a:tabLst/>
                        <a:defRPr/>
                      </a:pPr>
                      <a:r>
                        <a:rPr lang="es-MX" sz="1600" baseline="0" dirty="0" smtClean="0"/>
                        <a:t> SEMARNAT respondió mediante Oficio N° 3084 de  13-12-2011, que se establecieron 45 días para la realización  de los tratamientos con el objeto de minimizar la infestación de plagas. Sin embargo, se señala que se recibiran las observaciones pertinentes cuando la norma este  en consulta publica.</a:t>
                      </a:r>
                    </a:p>
                  </a:txBody>
                  <a:tcPr/>
                </a:tc>
                <a:tc>
                  <a:txBody>
                    <a:bodyPr/>
                    <a:lstStyle/>
                    <a:p>
                      <a:pPr algn="ctr"/>
                      <a:r>
                        <a:rPr lang="es-MX" sz="1600" dirty="0" smtClean="0"/>
                        <a:t>-</a:t>
                      </a:r>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CL" sz="1600" dirty="0"/>
                    </a:p>
                  </a:txBody>
                  <a:tcPr/>
                </a:tc>
                <a:tc>
                  <a:txBody>
                    <a:bodyPr/>
                    <a:lstStyle/>
                    <a:p>
                      <a:pPr algn="just"/>
                      <a:r>
                        <a:rPr lang="es-MX" sz="1600" baseline="0" dirty="0" smtClean="0">
                          <a:solidFill>
                            <a:schemeClr val="tx1"/>
                          </a:solidFill>
                        </a:rPr>
                        <a:t> - Se está a espera de que norma mexicana se publique para consulta pública.</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816357054"/>
              </p:ext>
            </p:extLst>
          </p:nvPr>
        </p:nvGraphicFramePr>
        <p:xfrm>
          <a:off x="285721" y="1428736"/>
          <a:ext cx="8572559" cy="3840480"/>
        </p:xfrm>
        <a:graphic>
          <a:graphicData uri="http://schemas.openxmlformats.org/drawingml/2006/table">
            <a:tbl>
              <a:tblPr firstRow="1" bandRow="1">
                <a:tableStyleId>{5C22544A-7EE6-4342-B048-85BDC9FD1C3A}</a:tableStyleId>
              </a:tblPr>
              <a:tblGrid>
                <a:gridCol w="691307"/>
                <a:gridCol w="1738608"/>
                <a:gridCol w="2858723"/>
                <a:gridCol w="1286425"/>
                <a:gridCol w="1997496"/>
              </a:tblGrid>
              <a:tr h="47237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50132">
                <a:tc>
                  <a:txBody>
                    <a:bodyPr/>
                    <a:lstStyle/>
                    <a:p>
                      <a:pPr algn="ctr"/>
                      <a:r>
                        <a:rPr lang="es-CL" sz="1600" b="1" dirty="0" smtClean="0"/>
                        <a:t>F.5  (N°</a:t>
                      </a:r>
                      <a:r>
                        <a:rPr lang="es-CL" sz="1600" b="1" baseline="0" dirty="0" smtClean="0"/>
                        <a:t> 45) Certificado de exportación de astillas</a:t>
                      </a:r>
                      <a:endParaRPr lang="es-CL" sz="1600" b="1" dirty="0"/>
                    </a:p>
                  </a:txBody>
                  <a:tcPr vert="vert270"/>
                </a:tc>
                <a:tc>
                  <a:txBody>
                    <a:bodyPr/>
                    <a:lstStyle/>
                    <a:p>
                      <a:pPr algn="just"/>
                      <a:r>
                        <a:rPr lang="es-MX" sz="1600" dirty="0" smtClean="0"/>
                        <a:t>- Elaborar un procedimiento de inspección de astillas pulpables</a:t>
                      </a:r>
                      <a:r>
                        <a:rPr lang="es-MX" sz="1600" baseline="0" dirty="0" smtClean="0"/>
                        <a:t> con destino a Japón.</a:t>
                      </a:r>
                      <a:endParaRPr lang="es-CL" sz="1600" dirty="0"/>
                    </a:p>
                  </a:txBody>
                  <a:tcPr/>
                </a:tc>
                <a:tc>
                  <a:txBody>
                    <a:bodyPr/>
                    <a:lstStyle/>
                    <a:p>
                      <a:pPr algn="just">
                        <a:buFontTx/>
                        <a:buChar char="-"/>
                      </a:pPr>
                      <a:r>
                        <a:rPr lang="es-MX" sz="1600" dirty="0" smtClean="0"/>
                        <a:t> Se realizó los días 19 y 20 de diciembre</a:t>
                      </a:r>
                      <a:r>
                        <a:rPr lang="es-MX" sz="1600" baseline="0" dirty="0" smtClean="0">
                          <a:solidFill>
                            <a:srgbClr val="FF0000"/>
                          </a:solidFill>
                        </a:rPr>
                        <a:t> </a:t>
                      </a:r>
                      <a:r>
                        <a:rPr lang="es-MX" sz="1600" baseline="0" dirty="0" smtClean="0"/>
                        <a:t>una reunión con las oficinas sectoriales que inspeccionan astillas para analizar el primer borrador de procedimiento.</a:t>
                      </a:r>
                    </a:p>
                    <a:p>
                      <a:pPr algn="just">
                        <a:buFontTx/>
                        <a:buChar char="-"/>
                      </a:pPr>
                      <a:endParaRPr lang="es-MX" sz="1600" baseline="0" dirty="0" smtClean="0"/>
                    </a:p>
                    <a:p>
                      <a:pPr algn="just">
                        <a:buFontTx/>
                        <a:buChar char="-"/>
                      </a:pPr>
                      <a:r>
                        <a:rPr lang="es-MX" sz="1600" baseline="0" dirty="0" smtClean="0"/>
                        <a:t> A partir de esto, </a:t>
                      </a:r>
                      <a:r>
                        <a:rPr lang="es-MX" sz="1600" baseline="0" dirty="0" smtClean="0"/>
                        <a:t>se encuentra en elaboración un </a:t>
                      </a:r>
                      <a:r>
                        <a:rPr lang="es-MX" sz="1600" baseline="0" dirty="0" smtClean="0"/>
                        <a:t>procedimiento preliminar que </a:t>
                      </a:r>
                      <a:r>
                        <a:rPr lang="es-MX" sz="1600" baseline="0" dirty="0" smtClean="0"/>
                        <a:t>será </a:t>
                      </a:r>
                      <a:r>
                        <a:rPr lang="es-MX" sz="1600" baseline="0" dirty="0" smtClean="0"/>
                        <a:t>enviado a CORMA.</a:t>
                      </a:r>
                    </a:p>
                    <a:p>
                      <a:pPr algn="just">
                        <a:buFontTx/>
                        <a:buChar char="-"/>
                      </a:pPr>
                      <a:endParaRPr lang="es-MX" sz="1600" baseline="0" dirty="0" smtClean="0"/>
                    </a:p>
                    <a:p>
                      <a:pPr algn="just">
                        <a:buFontTx/>
                        <a:buNone/>
                      </a:pPr>
                      <a:r>
                        <a:rPr lang="es-MX" sz="1600" baseline="0" dirty="0" smtClean="0"/>
                        <a:t> </a:t>
                      </a:r>
                      <a:endParaRPr lang="es-CL" sz="1600" dirty="0"/>
                    </a:p>
                  </a:txBody>
                  <a:tcPr/>
                </a:tc>
                <a:tc>
                  <a:txBody>
                    <a:bodyPr/>
                    <a:lstStyle/>
                    <a:p>
                      <a:pPr algn="ctr"/>
                      <a:r>
                        <a:rPr lang="es-MX" sz="1600" dirty="0" smtClean="0"/>
                        <a:t>-</a:t>
                      </a:r>
                    </a:p>
                  </a:txBody>
                  <a:tcPr/>
                </a:tc>
                <a:tc>
                  <a:txBody>
                    <a:bodyPr/>
                    <a:lstStyle/>
                    <a:p>
                      <a:pPr algn="just"/>
                      <a:r>
                        <a:rPr lang="es-MX" sz="1600" dirty="0" smtClean="0"/>
                        <a:t> </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595428668"/>
              </p:ext>
            </p:extLst>
          </p:nvPr>
        </p:nvGraphicFramePr>
        <p:xfrm>
          <a:off x="285720" y="428604"/>
          <a:ext cx="8568952" cy="6016942"/>
        </p:xfrm>
        <a:graphic>
          <a:graphicData uri="http://schemas.openxmlformats.org/drawingml/2006/table">
            <a:tbl>
              <a:tblPr firstRow="1" bandRow="1">
                <a:tableStyleId>{5C22544A-7EE6-4342-B048-85BDC9FD1C3A}</a:tableStyleId>
              </a:tblPr>
              <a:tblGrid>
                <a:gridCol w="500066"/>
                <a:gridCol w="1285884"/>
                <a:gridCol w="1857388"/>
                <a:gridCol w="2875190"/>
                <a:gridCol w="2050424"/>
              </a:tblGrid>
              <a:tr h="56102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Título</a:t>
                      </a:r>
                      <a:endParaRPr lang="es-CL" sz="1600" dirty="0"/>
                    </a:p>
                  </a:txBody>
                  <a:tcPr>
                    <a:solidFill>
                      <a:srgbClr val="006CB7"/>
                    </a:solidFill>
                  </a:tcPr>
                </a:tc>
                <a:tc>
                  <a:txBody>
                    <a:bodyPr/>
                    <a:lstStyle/>
                    <a:p>
                      <a:pPr algn="ctr"/>
                      <a:r>
                        <a:rPr lang="es-CL" sz="1600" dirty="0" smtClean="0"/>
                        <a:t>Objetivo</a:t>
                      </a:r>
                      <a:endParaRPr lang="es-CL" sz="1600" dirty="0"/>
                    </a:p>
                  </a:txBody>
                  <a:tcPr>
                    <a:solidFill>
                      <a:srgbClr val="006CB7"/>
                    </a:solidFill>
                  </a:tcPr>
                </a:tc>
                <a:tc>
                  <a:txBody>
                    <a:bodyPr/>
                    <a:lstStyle/>
                    <a:p>
                      <a:pPr algn="ctr"/>
                      <a:r>
                        <a:rPr lang="es-CL" sz="1600" dirty="0" smtClean="0"/>
                        <a:t>Contenido</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49264">
                <a:tc>
                  <a:txBody>
                    <a:bodyPr/>
                    <a:lstStyle/>
                    <a:p>
                      <a:pPr algn="ctr"/>
                      <a:r>
                        <a:rPr lang="es-CL" sz="1600" b="1" dirty="0" smtClean="0"/>
                        <a:t>F.6  (N°</a:t>
                      </a:r>
                      <a:r>
                        <a:rPr lang="es-CL" sz="1600" b="1" baseline="0" dirty="0" smtClean="0"/>
                        <a:t> 44) Manual de plaguicidas para actividades forestales</a:t>
                      </a:r>
                      <a:endParaRPr lang="es-CL" sz="1600" b="1" dirty="0"/>
                    </a:p>
                  </a:txBody>
                  <a:tcPr vert="vert270"/>
                </a:tc>
                <a:tc>
                  <a:txBody>
                    <a:bodyPr/>
                    <a:lstStyle/>
                    <a:p>
                      <a:pPr algn="just"/>
                      <a:r>
                        <a:rPr lang="es-MX" sz="1600" dirty="0" smtClean="0"/>
                        <a:t>- </a:t>
                      </a:r>
                      <a:r>
                        <a:rPr lang="es-MX" sz="1600" b="0" dirty="0" smtClean="0"/>
                        <a:t>Manual de control de plagas forestales en Chile.</a:t>
                      </a:r>
                      <a:endParaRPr lang="es-CL" sz="1600" b="0" dirty="0"/>
                    </a:p>
                  </a:txBody>
                  <a:tcPr/>
                </a:tc>
                <a:tc>
                  <a:txBody>
                    <a:bodyPr/>
                    <a:lstStyle/>
                    <a:p>
                      <a:pPr algn="just">
                        <a:buFontTx/>
                        <a:buChar char="-"/>
                      </a:pPr>
                      <a:r>
                        <a:rPr lang="es-MX" sz="1600" dirty="0" smtClean="0"/>
                        <a:t> Disponer de un </a:t>
                      </a:r>
                      <a:r>
                        <a:rPr lang="es-MX" sz="1600" dirty="0" smtClean="0">
                          <a:solidFill>
                            <a:schemeClr val="tx1"/>
                          </a:solidFill>
                        </a:rPr>
                        <a:t>documento</a:t>
                      </a:r>
                      <a:r>
                        <a:rPr lang="es-MX" sz="1600" dirty="0" smtClean="0">
                          <a:solidFill>
                            <a:srgbClr val="FF0000"/>
                          </a:solidFill>
                        </a:rPr>
                        <a:t> </a:t>
                      </a:r>
                      <a:r>
                        <a:rPr lang="es-MX" sz="1600" dirty="0" smtClean="0"/>
                        <a:t>que consolide el conocimiento actual </a:t>
                      </a:r>
                      <a:r>
                        <a:rPr lang="es-MX" sz="1600" baseline="0" dirty="0" smtClean="0"/>
                        <a:t>del control de las plagas forestales de relevancia económica presentes en Chile  y que requieren medidas fitosanitarias de control mediante plaguicidas y/o control biológico, aportándose información sobre el manejo de plaguicidas.</a:t>
                      </a:r>
                      <a:endParaRPr lang="es-CL" sz="1600" dirty="0"/>
                    </a:p>
                  </a:txBody>
                  <a:tcPr/>
                </a:tc>
                <a:tc>
                  <a:txBody>
                    <a:bodyPr/>
                    <a:lstStyle/>
                    <a:p>
                      <a:pPr algn="just"/>
                      <a:r>
                        <a:rPr lang="es-CL" sz="1600" dirty="0" smtClean="0"/>
                        <a:t>1.- Introducción</a:t>
                      </a:r>
                      <a:endParaRPr lang="es-ES" sz="1600" dirty="0" smtClean="0"/>
                    </a:p>
                    <a:p>
                      <a:pPr algn="just"/>
                      <a:r>
                        <a:rPr lang="es-ES" sz="1600" dirty="0" smtClean="0"/>
                        <a:t>2.- Plagas forestales presentes en Chile.</a:t>
                      </a:r>
                    </a:p>
                    <a:p>
                      <a:pPr algn="just"/>
                      <a:r>
                        <a:rPr lang="es-ES" sz="1600" dirty="0" smtClean="0"/>
                        <a:t>3.- Plagas de relevancia cuarentenaria.</a:t>
                      </a:r>
                    </a:p>
                    <a:p>
                      <a:pPr algn="just"/>
                      <a:r>
                        <a:rPr lang="es-ES" sz="1600" dirty="0" smtClean="0"/>
                        <a:t>4.- Plagas asociadas a viveros forestales.</a:t>
                      </a:r>
                      <a:endParaRPr lang="es-ES" sz="1600" strike="sngStrike" dirty="0" smtClean="0">
                        <a:solidFill>
                          <a:srgbClr val="FF0000"/>
                        </a:solidFill>
                      </a:endParaRPr>
                    </a:p>
                    <a:p>
                      <a:pPr algn="just"/>
                      <a:r>
                        <a:rPr lang="es-ES" sz="1600" dirty="0" smtClean="0"/>
                        <a:t>5.- Plagas asociadas a plantaciones forestales.</a:t>
                      </a:r>
                      <a:endParaRPr lang="es-ES" sz="1600" strike="sngStrike" dirty="0" smtClean="0">
                        <a:solidFill>
                          <a:srgbClr val="FF0000"/>
                        </a:solidFill>
                      </a:endParaRPr>
                    </a:p>
                    <a:p>
                      <a:pPr algn="just"/>
                      <a:r>
                        <a:rPr lang="es-ES" sz="1600" dirty="0" smtClean="0"/>
                        <a:t>6.- Plagas asociadas a productos maderables. </a:t>
                      </a:r>
                      <a:endParaRPr lang="es-ES" sz="1600" strike="sngStrike" dirty="0" smtClean="0">
                        <a:solidFill>
                          <a:srgbClr val="FF0000"/>
                        </a:solidFill>
                      </a:endParaRPr>
                    </a:p>
                    <a:p>
                      <a:pPr algn="just"/>
                      <a:r>
                        <a:rPr lang="es-ES" sz="1600" dirty="0" smtClean="0"/>
                        <a:t>7.- Ingredientes</a:t>
                      </a:r>
                      <a:r>
                        <a:rPr lang="es-ES" sz="1600" baseline="0" dirty="0" smtClean="0"/>
                        <a:t> </a:t>
                      </a:r>
                      <a:r>
                        <a:rPr lang="es-ES" sz="1600" dirty="0" smtClean="0"/>
                        <a:t>activos para el control de plagas forestales.</a:t>
                      </a:r>
                    </a:p>
                    <a:p>
                      <a:pPr algn="just"/>
                      <a:r>
                        <a:rPr lang="es-ES" sz="1600" dirty="0" smtClean="0"/>
                        <a:t> 8.- Organismos de control biológico contra plagas forestales. </a:t>
                      </a:r>
                      <a:endParaRPr lang="es-ES" sz="1600" strike="sngStrike" dirty="0" smtClean="0">
                        <a:solidFill>
                          <a:srgbClr val="FF0000"/>
                        </a:solidFill>
                      </a:endParaRPr>
                    </a:p>
                    <a:p>
                      <a:pPr algn="just"/>
                      <a:r>
                        <a:rPr lang="es-ES" sz="1600" dirty="0" smtClean="0"/>
                        <a:t>9.- Manejo de plaguicidas de uso forestal.</a:t>
                      </a:r>
                    </a:p>
                    <a:p>
                      <a:pPr algn="just"/>
                      <a:r>
                        <a:rPr lang="es-ES" sz="1600" dirty="0" smtClean="0"/>
                        <a:t>10.- Manejo</a:t>
                      </a:r>
                      <a:r>
                        <a:rPr lang="es-ES" sz="1600" baseline="0" dirty="0" smtClean="0"/>
                        <a:t> de </a:t>
                      </a:r>
                      <a:r>
                        <a:rPr lang="es-ES" sz="1600" dirty="0" smtClean="0">
                          <a:solidFill>
                            <a:schemeClr val="tx1"/>
                          </a:solidFill>
                        </a:rPr>
                        <a:t>Organismos de Control Biológico.</a:t>
                      </a:r>
                      <a:endParaRPr lang="es-ES" sz="1600" strike="sngStrike" dirty="0" smtClean="0">
                        <a:solidFill>
                          <a:schemeClr val="tx1"/>
                        </a:solidFill>
                      </a:endParaRPr>
                    </a:p>
                  </a:txBody>
                  <a:tcPr/>
                </a:tc>
                <a:tc>
                  <a:txBody>
                    <a:bodyPr/>
                    <a:lstStyle/>
                    <a:p>
                      <a:pPr algn="just">
                        <a:buFontTx/>
                        <a:buChar char="-"/>
                      </a:pPr>
                      <a:r>
                        <a:rPr lang="es-CL" sz="1600" dirty="0" smtClean="0"/>
                        <a:t> Elaboración por parte de profesionales y especialistas de la DPAF,</a:t>
                      </a:r>
                      <a:r>
                        <a:rPr lang="es-CL" sz="1600" baseline="0" dirty="0" smtClean="0"/>
                        <a:t>.</a:t>
                      </a:r>
                      <a:endParaRPr lang="es-CL" sz="1600" dirty="0" smtClean="0"/>
                    </a:p>
                    <a:p>
                      <a:pPr algn="just">
                        <a:buFontTx/>
                        <a:buChar char="-"/>
                      </a:pPr>
                      <a:endParaRPr lang="es-ES" sz="1600" dirty="0" smtClean="0"/>
                    </a:p>
                    <a:p>
                      <a:pPr algn="just">
                        <a:buFontTx/>
                        <a:buChar char="-"/>
                      </a:pPr>
                      <a:r>
                        <a:rPr lang="es-ES" sz="1600" i="0" dirty="0" smtClean="0"/>
                        <a:t> Trabajo orientado hacia profesionales y técnicos que laboran en actividades de control de plagas forestales.</a:t>
                      </a:r>
                    </a:p>
                    <a:p>
                      <a:pPr algn="just">
                        <a:buFontTx/>
                        <a:buChar char="-"/>
                      </a:pPr>
                      <a:endParaRPr lang="es-ES" sz="1600" i="0" dirty="0" smtClean="0"/>
                    </a:p>
                    <a:p>
                      <a:pPr algn="just">
                        <a:buFontTx/>
                        <a:buChar char="-"/>
                      </a:pPr>
                      <a:r>
                        <a:rPr lang="es-ES" sz="1600" i="0" dirty="0" smtClean="0"/>
                        <a:t> Trabajo basado en información oficial</a:t>
                      </a:r>
                      <a:r>
                        <a:rPr lang="es-ES" sz="1600" i="0" baseline="0" dirty="0" smtClean="0"/>
                        <a:t> de uso y registro de plaguicidas y de uso de OCBs en Chile.</a:t>
                      </a:r>
                    </a:p>
                    <a:p>
                      <a:pPr algn="just">
                        <a:buFontTx/>
                        <a:buChar char="-"/>
                      </a:pPr>
                      <a:endParaRPr lang="es-ES" sz="1600" i="0" baseline="0" dirty="0" smtClean="0"/>
                    </a:p>
                    <a:p>
                      <a:pPr algn="just">
                        <a:buFontTx/>
                        <a:buChar char="-"/>
                      </a:pPr>
                      <a:r>
                        <a:rPr lang="es-ES" sz="1600" i="0" baseline="0" dirty="0" smtClean="0"/>
                        <a:t> Plazo de entrega de borrador para edición y diagramación: Diciembre de 2012.</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TotalTime>
  <Words>1506</Words>
  <Application>Microsoft Office PowerPoint</Application>
  <PresentationFormat>Presentación en pantalla (4:3)</PresentationFormat>
  <Paragraphs>228</Paragraphs>
  <Slides>15</Slides>
  <Notes>3</Notes>
  <HiddenSlides>0</HiddenSlides>
  <MMClips>0</MMClips>
  <ScaleCrop>false</ScaleCrop>
  <HeadingPairs>
    <vt:vector size="4" baseType="variant">
      <vt:variant>
        <vt:lpstr>Tema</vt:lpstr>
      </vt:variant>
      <vt:variant>
        <vt:i4>2</vt:i4>
      </vt:variant>
      <vt:variant>
        <vt:lpstr>Títulos de diapositiva</vt:lpstr>
      </vt:variant>
      <vt:variant>
        <vt:i4>15</vt:i4>
      </vt:variant>
    </vt:vector>
  </HeadingPairs>
  <TitlesOfParts>
    <vt:vector size="17" baseType="lpstr">
      <vt:lpstr>Tema de Office</vt:lpstr>
      <vt:lpstr>Office Theme</vt:lpstr>
      <vt:lpstr>Impulso Competitivo Servicio Agrícola y Ganadero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Impulso Competitivo Servicio Agrícola y Ganadero</dc:title>
  <dc:creator>Nicolas Andrés Guerra Rojas</dc:creator>
  <cp:lastModifiedBy>sag</cp:lastModifiedBy>
  <cp:revision>135</cp:revision>
  <dcterms:created xsi:type="dcterms:W3CDTF">2011-10-03T18:18:06Z</dcterms:created>
  <dcterms:modified xsi:type="dcterms:W3CDTF">2012-01-09T18:35:30Z</dcterms:modified>
</cp:coreProperties>
</file>