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65" r:id="rId3"/>
    <p:sldId id="266" r:id="rId4"/>
    <p:sldId id="267" r:id="rId5"/>
    <p:sldId id="270" r:id="rId6"/>
    <p:sldId id="274" r:id="rId7"/>
    <p:sldId id="273" r:id="rId8"/>
    <p:sldId id="272" r:id="rId9"/>
    <p:sldId id="271" r:id="rId10"/>
    <p:sldId id="268" r:id="rId11"/>
    <p:sldId id="275" r:id="rId1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75" d="100"/>
          <a:sy n="75" d="100"/>
        </p:scale>
        <p:origin x="-121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087A-05DB-4B60-8E2F-79DCD2EA003D}" type="datetimeFigureOut">
              <a:rPr lang="es-CL" smtClean="0"/>
              <a:pPr/>
              <a:t>05-12-2011</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DA349-249E-418C-BC3D-5357B97AAFD9}" type="slidenum">
              <a:rPr lang="es-CL" smtClean="0"/>
              <a:pPr/>
              <a:t>‹Nº›</a:t>
            </a:fld>
            <a:endParaRPr lang="es-CL"/>
          </a:p>
        </p:txBody>
      </p:sp>
    </p:spTree>
    <p:extLst>
      <p:ext uri="{BB962C8B-B14F-4D97-AF65-F5344CB8AC3E}">
        <p14:creationId xmlns:p14="http://schemas.microsoft.com/office/powerpoint/2010/main" val="2736771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normAutofit fontScale="92500" lnSpcReduction="10000"/>
          </a:bodyPr>
          <a:lstStyle/>
          <a:p>
            <a:pPr>
              <a:defRPr/>
            </a:pPr>
            <a:r>
              <a:rPr lang="es-CL" b="1" dirty="0" smtClean="0"/>
              <a:t>Preámbulo</a:t>
            </a:r>
            <a:endParaRPr lang="es-CL" dirty="0" smtClean="0"/>
          </a:p>
          <a:p>
            <a:pPr>
              <a:defRPr/>
            </a:pPr>
            <a:r>
              <a:rPr lang="es-CL" dirty="0" smtClean="0"/>
              <a:t> </a:t>
            </a:r>
          </a:p>
          <a:p>
            <a:pPr>
              <a:defRPr/>
            </a:pPr>
            <a:r>
              <a:rPr lang="es-CL" dirty="0" smtClean="0"/>
              <a:t>SAG tiene 61 medidas entre Impulso Competitivo (50) y Plan de Control Estratégico (11), las cuales se relacionan con las diferentes áreas en las cuales actúa el servicio, tales como:</a:t>
            </a:r>
          </a:p>
          <a:p>
            <a:pPr>
              <a:defRPr/>
            </a:pPr>
            <a:r>
              <a:rPr lang="es-CL" dirty="0" smtClean="0"/>
              <a:t>Agrícola</a:t>
            </a:r>
          </a:p>
          <a:p>
            <a:pPr>
              <a:defRPr/>
            </a:pPr>
            <a:r>
              <a:rPr lang="es-CL" dirty="0" smtClean="0"/>
              <a:t>Forestal</a:t>
            </a:r>
          </a:p>
          <a:p>
            <a:pPr>
              <a:defRPr/>
            </a:pPr>
            <a:r>
              <a:rPr lang="es-CL" dirty="0" smtClean="0"/>
              <a:t>Vitivinícola</a:t>
            </a:r>
          </a:p>
          <a:p>
            <a:pPr>
              <a:defRPr/>
            </a:pPr>
            <a:r>
              <a:rPr lang="es-CL" dirty="0" smtClean="0"/>
              <a:t>Asuntos Internacionales</a:t>
            </a:r>
          </a:p>
          <a:p>
            <a:pPr>
              <a:defRPr/>
            </a:pPr>
            <a:r>
              <a:rPr lang="es-CL" dirty="0" smtClean="0"/>
              <a:t>Protección de Recursos Naturales</a:t>
            </a:r>
          </a:p>
          <a:p>
            <a:pPr>
              <a:defRPr/>
            </a:pPr>
            <a:r>
              <a:rPr lang="es-CL" dirty="0" smtClean="0"/>
              <a:t>Inocuidad e insumos</a:t>
            </a:r>
          </a:p>
          <a:p>
            <a:pPr>
              <a:defRPr/>
            </a:pPr>
            <a:r>
              <a:rPr lang="es-CL" dirty="0" smtClean="0"/>
              <a:t> </a:t>
            </a:r>
          </a:p>
          <a:p>
            <a:pPr>
              <a:defRPr/>
            </a:pPr>
            <a:r>
              <a:rPr lang="es-CL" dirty="0" smtClean="0"/>
              <a:t>Para abarcar estos temas de la mejor manera, el Servicio realiza mesas de trabajo en conjunto con los gremios del sector privado una vez al mes, de manera de enfocar las soluciones a los requerimientos de los usuarios del SAG. Por otro lado, internamente tenemos un seguimiento a los compromisos que surgen en cada una de estas mesas mensuales, el cual se registra semanalmente, de manera de asegurar su cumplimiento para la siguiente reunión. </a:t>
            </a:r>
          </a:p>
          <a:p>
            <a:pPr>
              <a:defRPr/>
            </a:pPr>
            <a:r>
              <a:rPr lang="es-CL" dirty="0" smtClean="0"/>
              <a:t>A la fecha, </a:t>
            </a:r>
            <a:r>
              <a:rPr lang="es-CL" b="1" dirty="0" smtClean="0"/>
              <a:t>contamos con 12 medidas implementadas </a:t>
            </a:r>
            <a:r>
              <a:rPr lang="es-CL" dirty="0" smtClean="0"/>
              <a:t> y otras cercanas a ser implementadas. </a:t>
            </a:r>
          </a:p>
          <a:p>
            <a:pPr>
              <a:defRPr/>
            </a:pPr>
            <a:r>
              <a:rPr lang="es-CL" dirty="0" smtClean="0"/>
              <a:t>En la presentación del día de hoy nos centraremos en las 7 medidas denominadas como emblemáticas por parte del Ministerio de Economía. </a:t>
            </a:r>
          </a:p>
          <a:p>
            <a:pPr>
              <a:defRPr/>
            </a:pPr>
            <a:endParaRPr lang="es-CL" dirty="0"/>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7192ECD-F74D-4442-992E-C7645D44500B}" type="slidenum">
              <a:rPr lang="en-US">
                <a:solidFill>
                  <a:prstClr val="black"/>
                </a:solidFill>
                <a:latin typeface="Calibri" pitchFamily="34" charset="0"/>
              </a:rPr>
              <a:pPr eaLnBrk="1" hangingPunct="1"/>
              <a:t>1</a:t>
            </a:fld>
            <a:endParaRPr lang="en-US">
              <a:solidFill>
                <a:prstClr val="black"/>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L" dirty="0" smtClean="0">
                <a:ea typeface="ヒラギノ角ゴ Pro W3"/>
                <a:cs typeface="ヒラギノ角ゴ Pro W3"/>
              </a:rPr>
              <a:t>* 6 Certificación de madera verde: Depende de las </a:t>
            </a:r>
            <a:r>
              <a:rPr lang="es-CL" dirty="0" err="1" smtClean="0">
                <a:ea typeface="ヒラギノ角ゴ Pro W3"/>
                <a:cs typeface="ヒラギノ角ゴ Pro W3"/>
              </a:rPr>
              <a:t>ONPF’s</a:t>
            </a:r>
            <a:r>
              <a:rPr lang="es-CL" dirty="0" smtClean="0">
                <a:ea typeface="ヒラギノ角ゴ Pro W3"/>
                <a:cs typeface="ヒラギノ角ゴ Pro W3"/>
              </a:rPr>
              <a:t> de los mercados de destino.</a:t>
            </a:r>
          </a:p>
          <a:p>
            <a:pPr>
              <a:buFont typeface="Arial" charset="0"/>
              <a:buChar char="•"/>
            </a:pPr>
            <a:r>
              <a:rPr lang="es-CL" dirty="0" smtClean="0">
                <a:ea typeface="ヒラギノ角ゴ Pro W3"/>
                <a:cs typeface="ヒラギノ角ゴ Pro W3"/>
              </a:rPr>
              <a:t>7 Mercado de Fumigación: Depende del mercado y MINSAL.</a:t>
            </a:r>
          </a:p>
          <a:p>
            <a:pPr>
              <a:buFont typeface="Arial" charset="0"/>
              <a:buChar char="•"/>
            </a:pPr>
            <a:r>
              <a:rPr lang="es-MX" dirty="0" smtClean="0">
                <a:ea typeface="ヒラギノ角ゴ Pro W3"/>
                <a:cs typeface="ヒラギノ角ゴ Pro W3"/>
              </a:rPr>
              <a:t>**:</a:t>
            </a:r>
            <a:r>
              <a:rPr lang="es-MX" baseline="0" dirty="0" smtClean="0">
                <a:ea typeface="ヒラギノ角ゴ Pro W3"/>
                <a:cs typeface="ヒラギノ角ゴ Pro W3"/>
              </a:rPr>
              <a:t> Medidas complementarias acordadas en la Mesa.</a:t>
            </a:r>
            <a:endParaRPr lang="es-CL" dirty="0" smtClean="0">
              <a:ea typeface="ヒラギノ角ゴ Pro W3"/>
              <a:cs typeface="ヒラギノ角ゴ Pro W3"/>
            </a:endParaRPr>
          </a:p>
        </p:txBody>
      </p:sp>
      <p:sp>
        <p:nvSpPr>
          <p:cNvPr id="5939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BAA0086C-76AF-41A9-991B-5E37AAFF6058}" type="slidenum">
              <a:rPr lang="en-US" smtClean="0">
                <a:latin typeface="Calibri" pitchFamily="34" charset="0"/>
              </a:rPr>
              <a:pPr eaLnBrk="1" hangingPunct="1"/>
              <a:t>2</a:t>
            </a:fld>
            <a:endParaRPr 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dirty="0"/>
          </a:p>
        </p:txBody>
      </p:sp>
      <p:sp>
        <p:nvSpPr>
          <p:cNvPr id="4" name="3 Marcador de número de diapositiva"/>
          <p:cNvSpPr>
            <a:spLocks noGrp="1"/>
          </p:cNvSpPr>
          <p:nvPr>
            <p:ph type="sldNum" sz="quarter" idx="10"/>
          </p:nvPr>
        </p:nvSpPr>
        <p:spPr/>
        <p:txBody>
          <a:bodyPr/>
          <a:lstStyle/>
          <a:p>
            <a:fld id="{5FDDA349-249E-418C-BC3D-5357B97AAFD9}" type="slidenum">
              <a:rPr lang="es-CL" smtClean="0"/>
              <a:pPr/>
              <a:t>3</a:t>
            </a:fld>
            <a:endParaRPr lang="es-C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05-12-2011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183982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05-12-2011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2700392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05-12-2011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1086471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882BCEB-DB33-4BC3-99FC-B8725879E143}" type="datetime1">
              <a:rPr lang="en-US">
                <a:solidFill>
                  <a:prstClr val="white"/>
                </a:solidFill>
              </a:rPr>
              <a:pPr defTabSz="457200" fontAlgn="base">
                <a:spcBef>
                  <a:spcPct val="0"/>
                </a:spcBef>
                <a:spcAft>
                  <a:spcPct val="0"/>
                </a:spcAft>
                <a:defRPr/>
              </a:pPr>
              <a:t>12/5/2011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EB5720D4-4C81-4B29-BF71-9DB473F6A1E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431689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71695D-2813-4786-8A01-4C597836B678}" type="datetime1">
              <a:rPr lang="en-US">
                <a:solidFill>
                  <a:prstClr val="white"/>
                </a:solidFill>
              </a:rPr>
              <a:pPr defTabSz="457200" fontAlgn="base">
                <a:spcBef>
                  <a:spcPct val="0"/>
                </a:spcBef>
                <a:spcAft>
                  <a:spcPct val="0"/>
                </a:spcAft>
                <a:defRPr/>
              </a:pPr>
              <a:t>12/5/2011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30A4F9FA-07C1-48E0-B8D2-48A5BA65A9C4}"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722593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1E1628F5-0021-4173-A8B2-5F08E5379955}" type="datetime1">
              <a:rPr lang="en-US">
                <a:solidFill>
                  <a:prstClr val="white"/>
                </a:solidFill>
              </a:rPr>
              <a:pPr defTabSz="457200" fontAlgn="base">
                <a:spcBef>
                  <a:spcPct val="0"/>
                </a:spcBef>
                <a:spcAft>
                  <a:spcPct val="0"/>
                </a:spcAft>
                <a:defRPr/>
              </a:pPr>
              <a:t>12/5/2011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CBF502-6857-453E-AF1A-62980284000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170437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24EB8E63-9105-4991-A306-8795372C223D}" type="datetime1">
              <a:rPr lang="en-US">
                <a:solidFill>
                  <a:prstClr val="white"/>
                </a:solidFill>
              </a:rPr>
              <a:pPr defTabSz="457200" fontAlgn="base">
                <a:spcBef>
                  <a:spcPct val="0"/>
                </a:spcBef>
                <a:spcAft>
                  <a:spcPct val="0"/>
                </a:spcAft>
                <a:defRPr/>
              </a:pPr>
              <a:t>12/5/2011</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5822B76-F510-4300-980D-0FF7BDEB388B}"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31995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05-12-2011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23898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DDE34EA-2B5B-424A-B2C0-59ED7B91CAD2}" type="datetimeFigureOut">
              <a:rPr lang="es-CL" smtClean="0"/>
              <a:pPr/>
              <a:t>05-12-2011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281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5DDE34EA-2B5B-424A-B2C0-59ED7B91CAD2}" type="datetimeFigureOut">
              <a:rPr lang="es-CL" smtClean="0"/>
              <a:pPr/>
              <a:t>05-12-2011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181428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5DDE34EA-2B5B-424A-B2C0-59ED7B91CAD2}" type="datetimeFigureOut">
              <a:rPr lang="es-CL" smtClean="0"/>
              <a:pPr/>
              <a:t>05-12-2011</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5227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5DDE34EA-2B5B-424A-B2C0-59ED7B91CAD2}" type="datetimeFigureOut">
              <a:rPr lang="es-CL" smtClean="0"/>
              <a:pPr/>
              <a:t>05-12-2011</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286444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DDE34EA-2B5B-424A-B2C0-59ED7B91CAD2}" type="datetimeFigureOut">
              <a:rPr lang="es-CL" smtClean="0"/>
              <a:pPr/>
              <a:t>05-12-2011</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60755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DDE34EA-2B5B-424A-B2C0-59ED7B91CAD2}" type="datetimeFigureOut">
              <a:rPr lang="es-CL" smtClean="0"/>
              <a:pPr/>
              <a:t>05-12-2011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27267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DDE34EA-2B5B-424A-B2C0-59ED7B91CAD2}" type="datetimeFigureOut">
              <a:rPr lang="es-CL" smtClean="0"/>
              <a:pPr/>
              <a:t>05-12-2011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841364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E34EA-2B5B-424A-B2C0-59ED7B91CAD2}" type="datetimeFigureOut">
              <a:rPr lang="es-CL" smtClean="0"/>
              <a:pPr/>
              <a:t>05-12-2011</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4CA14-C328-46CA-BDD1-59BB23DB34D5}" type="slidenum">
              <a:rPr lang="es-CL" smtClean="0"/>
              <a:pPr/>
              <a:t>‹Nº›</a:t>
            </a:fld>
            <a:endParaRPr lang="es-CL"/>
          </a:p>
        </p:txBody>
      </p:sp>
    </p:spTree>
    <p:extLst>
      <p:ext uri="{BB962C8B-B14F-4D97-AF65-F5344CB8AC3E}">
        <p14:creationId xmlns:p14="http://schemas.microsoft.com/office/powerpoint/2010/main" val="3086576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1028" name="Picture 1"/>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 name="Rectangle 70"/>
          <p:cNvSpPr>
            <a:spLocks noChangeArrowheads="1"/>
          </p:cNvSpPr>
          <p:nvPr userDrawn="1"/>
        </p:nvSpPr>
        <p:spPr bwMode="auto">
          <a:xfrm>
            <a:off x="533400" y="0"/>
            <a:ext cx="1033463" cy="1371600"/>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Tree>
    <p:extLst>
      <p:ext uri="{BB962C8B-B14F-4D97-AF65-F5344CB8AC3E}">
        <p14:creationId xmlns:p14="http://schemas.microsoft.com/office/powerpoint/2010/main" val="215773199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452438" y="1412875"/>
            <a:ext cx="7772400"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s-ES_tradnl" sz="3200" b="1" dirty="0" smtClean="0">
                <a:solidFill>
                  <a:srgbClr val="FFFFFF"/>
                </a:solidFill>
                <a:latin typeface="Verdana" pitchFamily="34" charset="0"/>
                <a:ea typeface="ヒラギノ角ゴ Pro W3"/>
                <a:cs typeface="ヒラギノ角ゴ Pro W3"/>
                <a:sym typeface="Verdana Bold" charset="0"/>
              </a:rPr>
              <a:t>Impulso Competitivo</a:t>
            </a:r>
            <a:br>
              <a:rPr lang="es-ES_tradnl" sz="3200" b="1" dirty="0" smtClean="0">
                <a:solidFill>
                  <a:srgbClr val="FFFFFF"/>
                </a:solidFill>
                <a:latin typeface="Verdana" pitchFamily="34" charset="0"/>
                <a:ea typeface="ヒラギノ角ゴ Pro W3"/>
                <a:cs typeface="ヒラギノ角ゴ Pro W3"/>
                <a:sym typeface="Verdana Bold" charset="0"/>
              </a:rPr>
            </a:br>
            <a:r>
              <a:rPr lang="es-ES_tradnl" sz="3200" b="1" dirty="0" smtClean="0">
                <a:solidFill>
                  <a:srgbClr val="FFFFFF"/>
                </a:solidFill>
                <a:latin typeface="Verdana" pitchFamily="34" charset="0"/>
                <a:ea typeface="ヒラギノ角ゴ Pro W3"/>
                <a:cs typeface="ヒラギノ角ゴ Pro W3"/>
                <a:sym typeface="Verdana Bold" charset="0"/>
              </a:rPr>
              <a:t>Servicio Agrícola y Ganadero</a:t>
            </a:r>
          </a:p>
        </p:txBody>
      </p:sp>
      <p:sp>
        <p:nvSpPr>
          <p:cNvPr id="30723" name="Subtitle 2"/>
          <p:cNvSpPr>
            <a:spLocks noGrp="1"/>
          </p:cNvSpPr>
          <p:nvPr>
            <p:ph type="subTitle" idx="1"/>
          </p:nvPr>
        </p:nvSpPr>
        <p:spPr bwMode="auto">
          <a:xfrm>
            <a:off x="457200" y="2400300"/>
            <a:ext cx="7772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buFont typeface="Arial" pitchFamily="34" charset="0"/>
              <a:buNone/>
            </a:pPr>
            <a:r>
              <a:rPr lang="es-ES_tradnl" sz="2400" dirty="0" smtClean="0">
                <a:solidFill>
                  <a:srgbClr val="FFFFFF"/>
                </a:solidFill>
                <a:latin typeface="Verdana" pitchFamily="34" charset="0"/>
                <a:ea typeface="ヒラギノ角ゴ Pro W3"/>
                <a:cs typeface="ヒラギノ角ゴ Pro W3"/>
                <a:sym typeface="Verdana" pitchFamily="34" charset="0"/>
              </a:rPr>
              <a:t>Mesa Forestal</a:t>
            </a:r>
            <a:endParaRPr lang="es-ES_tradnl" sz="18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s-ES_tradnl" sz="24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n-US" sz="2400" dirty="0" smtClean="0">
              <a:solidFill>
                <a:srgbClr val="FFFFFF"/>
              </a:solidFill>
              <a:ea typeface="ヒラギノ角ゴ Pro W3"/>
              <a:cs typeface="ヒラギノ角ゴ Pro W3"/>
            </a:endParaRPr>
          </a:p>
        </p:txBody>
      </p:sp>
    </p:spTree>
    <p:extLst>
      <p:ext uri="{BB962C8B-B14F-4D97-AF65-F5344CB8AC3E}">
        <p14:creationId xmlns:p14="http://schemas.microsoft.com/office/powerpoint/2010/main" val="370411940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426755146"/>
              </p:ext>
            </p:extLst>
          </p:nvPr>
        </p:nvGraphicFramePr>
        <p:xfrm>
          <a:off x="428596" y="1714488"/>
          <a:ext cx="8429684" cy="3443274"/>
        </p:xfrm>
        <a:graphic>
          <a:graphicData uri="http://schemas.openxmlformats.org/drawingml/2006/table">
            <a:tbl>
              <a:tblPr firstRow="1" bandRow="1">
                <a:tableStyleId>{5C22544A-7EE6-4342-B048-85BDC9FD1C3A}</a:tableStyleId>
              </a:tblPr>
              <a:tblGrid>
                <a:gridCol w="443668"/>
                <a:gridCol w="2144393"/>
                <a:gridCol w="2331325"/>
                <a:gridCol w="1661684"/>
                <a:gridCol w="1848614"/>
              </a:tblGrid>
              <a:tr h="702446">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2740828">
                <a:tc>
                  <a:txBody>
                    <a:bodyPr/>
                    <a:lstStyle/>
                    <a:p>
                      <a:pPr algn="ctr"/>
                      <a:r>
                        <a:rPr lang="es-CL" sz="1600" b="1" dirty="0" smtClean="0"/>
                        <a:t>F.9: Varios</a:t>
                      </a:r>
                      <a:endParaRPr lang="es-CL" sz="1600" b="1" dirty="0"/>
                    </a:p>
                  </a:txBody>
                  <a:tcPr vert="vert270"/>
                </a:tc>
                <a:tc>
                  <a:txBody>
                    <a:bodyPr/>
                    <a:lstStyle/>
                    <a:p>
                      <a:pPr algn="just"/>
                      <a:r>
                        <a:rPr lang="es-MX" sz="1600" dirty="0" smtClean="0"/>
                        <a:t>- Realizar seminario SAG/CORMA sobre plagas forestales en la Región de Los Ríos, </a:t>
                      </a:r>
                      <a:r>
                        <a:rPr lang="es-MX" sz="1600" baseline="0" dirty="0" smtClean="0"/>
                        <a:t>durante el mes de diciembre del 2011.</a:t>
                      </a:r>
                      <a:endParaRPr lang="es-CL" sz="1600" dirty="0"/>
                    </a:p>
                  </a:txBody>
                  <a:tcPr/>
                </a:tc>
                <a:tc>
                  <a:txBody>
                    <a:bodyPr/>
                    <a:lstStyle/>
                    <a:p>
                      <a:pPr algn="just"/>
                      <a:r>
                        <a:rPr lang="es-CL" sz="1600" dirty="0" smtClean="0"/>
                        <a:t>- El seminario esta coordinado para ser realizado el 7 de diciembre,</a:t>
                      </a:r>
                      <a:r>
                        <a:rPr lang="es-CL" sz="1600" baseline="0" dirty="0" smtClean="0"/>
                        <a:t> en la ciudad de Valdivia</a:t>
                      </a:r>
                      <a:endParaRPr lang="es-CL" sz="1600" dirty="0"/>
                    </a:p>
                  </a:txBody>
                  <a:tcPr/>
                </a:tc>
                <a:tc>
                  <a:txBody>
                    <a:bodyPr/>
                    <a:lstStyle/>
                    <a:p>
                      <a:pPr algn="ctr"/>
                      <a:r>
                        <a:rPr lang="es-CL" sz="1600" dirty="0" smtClean="0"/>
                        <a:t>-</a:t>
                      </a:r>
                      <a:endParaRPr lang="es-CL" sz="1600" dirty="0"/>
                    </a:p>
                  </a:txBody>
                  <a:tcPr/>
                </a:tc>
                <a:tc>
                  <a:txBody>
                    <a:bodyPr/>
                    <a:lstStyle/>
                    <a:p>
                      <a:pPr algn="ctr"/>
                      <a:r>
                        <a:rPr lang="es-MX" sz="1600" dirty="0" smtClean="0"/>
                        <a:t>-</a:t>
                      </a:r>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p:cNvSpPr>
          <p:nvPr/>
        </p:nvSpPr>
        <p:spPr bwMode="auto">
          <a:xfrm>
            <a:off x="857224" y="214290"/>
            <a:ext cx="748823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s-ES_tradnl" sz="2400" b="1" dirty="0">
                <a:solidFill>
                  <a:srgbClr val="006CB7"/>
                </a:solidFill>
                <a:latin typeface="Verdana" pitchFamily="34" charset="0"/>
              </a:rPr>
              <a:t>MESA FORESTAL</a:t>
            </a:r>
          </a:p>
          <a:p>
            <a:pPr algn="ctr"/>
            <a:endParaRPr lang="es-ES_tradnl" sz="2000" b="1" dirty="0">
              <a:solidFill>
                <a:srgbClr val="006CB7"/>
              </a:solidFill>
              <a:latin typeface="Verdana" pitchFamily="34" charset="0"/>
            </a:endParaRPr>
          </a:p>
        </p:txBody>
      </p:sp>
      <p:graphicFrame>
        <p:nvGraphicFramePr>
          <p:cNvPr id="4" name="3 Tabla"/>
          <p:cNvGraphicFramePr>
            <a:graphicFrameLocks noGrp="1"/>
          </p:cNvGraphicFramePr>
          <p:nvPr/>
        </p:nvGraphicFramePr>
        <p:xfrm>
          <a:off x="179512" y="785794"/>
          <a:ext cx="8784976" cy="5511723"/>
        </p:xfrm>
        <a:graphic>
          <a:graphicData uri="http://schemas.openxmlformats.org/drawingml/2006/table">
            <a:tbl>
              <a:tblPr>
                <a:tableStyleId>{5C22544A-7EE6-4342-B048-85BDC9FD1C3A}</a:tableStyleId>
              </a:tblPr>
              <a:tblGrid>
                <a:gridCol w="1080120"/>
                <a:gridCol w="7704856"/>
              </a:tblGrid>
              <a:tr h="361204">
                <a:tc>
                  <a:txBody>
                    <a:bodyPr/>
                    <a:lstStyle/>
                    <a:p>
                      <a:pPr algn="ctr" fontAlgn="b"/>
                      <a:r>
                        <a:rPr lang="es-CL" sz="2000" b="1" u="none" strike="noStrike" dirty="0">
                          <a:effectLst/>
                        </a:rPr>
                        <a:t>Estado</a:t>
                      </a:r>
                      <a:endParaRPr lang="es-CL" sz="20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s-CL" sz="2000" b="1" u="none" strike="noStrike" dirty="0" smtClean="0">
                          <a:effectLst/>
                        </a:rPr>
                        <a:t>MEDIDA</a:t>
                      </a:r>
                      <a:endParaRPr lang="es-CL" sz="2000" b="1"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rowSpan="7">
                  <a:txBody>
                    <a:bodyPr/>
                    <a:lstStyle/>
                    <a:p>
                      <a:pPr algn="ctr" fontAlgn="ctr"/>
                      <a:r>
                        <a:rPr lang="es-CL" dirty="0"/>
                        <a:t>Implementada</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fontAlgn="ctr"/>
                      <a:r>
                        <a:rPr lang="es-CL" sz="2000" u="none" strike="noStrike">
                          <a:effectLst/>
                        </a:rPr>
                        <a:t>Tramitación para uso de baño químico</a:t>
                      </a:r>
                      <a:endParaRPr lang="es-CL" sz="2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CL" sz="2000" u="none" strike="noStrike">
                          <a:effectLst/>
                        </a:rPr>
                        <a:t>Papeleo en certificados de aplicación de proceso HT </a:t>
                      </a:r>
                      <a:endParaRPr lang="es-CL" sz="2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CL" sz="2000" u="none" strike="noStrike">
                          <a:effectLst/>
                        </a:rPr>
                        <a:t>Inspección sólo en plantas y puertos </a:t>
                      </a:r>
                      <a:endParaRPr lang="es-CL" sz="2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CL" sz="2000" u="none" strike="noStrike" dirty="0">
                          <a:effectLst/>
                        </a:rPr>
                        <a:t>Muestras Comerciales </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MX" sz="2000" b="0" i="0" u="none" strike="noStrike" dirty="0" smtClean="0">
                          <a:solidFill>
                            <a:srgbClr val="000000"/>
                          </a:solidFill>
                          <a:effectLst/>
                          <a:latin typeface="Calibri"/>
                        </a:rPr>
                        <a:t>Inspección</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CL" sz="2000" u="none" strike="noStrike" dirty="0" smtClean="0">
                          <a:effectLst/>
                        </a:rPr>
                        <a:t>Certificado</a:t>
                      </a:r>
                      <a:r>
                        <a:rPr lang="es-CL" sz="2000" u="none" strike="noStrike" baseline="0" dirty="0" smtClean="0">
                          <a:effectLst/>
                        </a:rPr>
                        <a:t> de secado como requisito para hora de inspección</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pPr algn="ctr" fontAlgn="ct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L" sz="2000" u="none" strike="noStrike" dirty="0" smtClean="0">
                          <a:effectLst/>
                        </a:rPr>
                        <a:t>Mercado de fumigación</a:t>
                      </a:r>
                      <a:endParaRPr lang="es-CL" sz="2000" b="0" i="0" u="none" strike="noStrike" dirty="0" smtClean="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279608">
                <a:tc rowSpan="4">
                  <a:txBody>
                    <a:bodyPr/>
                    <a:lstStyle/>
                    <a:p>
                      <a:pPr algn="ctr" fontAlgn="ctr"/>
                      <a:r>
                        <a:rPr lang="es-CL" sz="2000" b="1" u="none" strike="noStrike" dirty="0">
                          <a:effectLst/>
                        </a:rPr>
                        <a:t>Mediano Plazo</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s-CL" sz="2000" u="none" strike="noStrike" dirty="0">
                          <a:effectLst/>
                        </a:rPr>
                        <a:t>Certificado de exportación para </a:t>
                      </a:r>
                      <a:r>
                        <a:rPr lang="es-CL" sz="2000" u="none" strike="noStrike" dirty="0" smtClean="0">
                          <a:effectLst/>
                        </a:rPr>
                        <a:t>astillas</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57616">
                <a:tc vMerge="1">
                  <a:txBody>
                    <a:bodyPr/>
                    <a:lstStyle/>
                    <a:p>
                      <a:endParaRPr lang="es-CL"/>
                    </a:p>
                  </a:txBody>
                  <a:tcPr/>
                </a:tc>
                <a:tc>
                  <a:txBody>
                    <a:bodyPr/>
                    <a:lstStyle/>
                    <a:p>
                      <a:pPr algn="ctr" rtl="0" fontAlgn="ctr"/>
                      <a:r>
                        <a:rPr lang="es-CL" sz="2000" u="none" strike="noStrike" dirty="0">
                          <a:effectLst/>
                        </a:rPr>
                        <a:t>Certificación de madera verde</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57616">
                <a:tc vMerge="1">
                  <a:txBody>
                    <a:bodyPr/>
                    <a:lstStyle/>
                    <a:p>
                      <a:endParaRPr lang="es-CL"/>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L" sz="2000" u="none" strike="noStrike" dirty="0" smtClean="0">
                          <a:effectLst/>
                        </a:rPr>
                        <a:t>Certificación electrónica de exportación</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57616">
                <a:tc vMerge="1">
                  <a:txBody>
                    <a:bodyPr/>
                    <a:lstStyle/>
                    <a:p>
                      <a:endParaRPr lang="es-CL"/>
                    </a:p>
                  </a:txBody>
                  <a:tcPr/>
                </a:tc>
                <a:tc>
                  <a:txBody>
                    <a:bodyPr/>
                    <a:lstStyle/>
                    <a:p>
                      <a:pPr algn="ctr" rtl="0" fontAlgn="ctr"/>
                      <a:r>
                        <a:rPr lang="es-MX" sz="2000" b="0" i="0" u="none" strike="noStrike" dirty="0" smtClean="0">
                          <a:solidFill>
                            <a:srgbClr val="000000"/>
                          </a:solidFill>
                          <a:effectLst/>
                          <a:latin typeface="Calibri"/>
                        </a:rPr>
                        <a:t>Proyecto ventanilla única de exportaciones</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57616">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Manual de plaguicidas para actividades</a:t>
                      </a:r>
                      <a:r>
                        <a:rPr lang="es-MX" sz="2000" b="0" i="0" u="none" strike="noStrike" baseline="0" dirty="0" smtClean="0">
                          <a:solidFill>
                            <a:srgbClr val="000000"/>
                          </a:solidFill>
                          <a:effectLst/>
                          <a:latin typeface="Calibri"/>
                        </a:rPr>
                        <a:t> forestales</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61">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Vigilancia y control del gorgojo del pino SENASA/SAG</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4757">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Difusión de información de </a:t>
                      </a:r>
                      <a:r>
                        <a:rPr lang="es-MX" sz="2000" b="0" i="1" u="none" strike="noStrike" dirty="0" err="1" smtClean="0">
                          <a:solidFill>
                            <a:srgbClr val="000000"/>
                          </a:solidFill>
                          <a:effectLst/>
                          <a:latin typeface="Calibri"/>
                        </a:rPr>
                        <a:t>Leptocybe</a:t>
                      </a:r>
                      <a:r>
                        <a:rPr lang="es-MX" sz="2000" b="0" i="1" u="none" strike="noStrike" dirty="0" smtClean="0">
                          <a:solidFill>
                            <a:srgbClr val="000000"/>
                          </a:solidFill>
                          <a:effectLst/>
                          <a:latin typeface="Calibri"/>
                        </a:rPr>
                        <a:t> </a:t>
                      </a:r>
                      <a:r>
                        <a:rPr lang="es-MX" sz="2000" b="0" i="1" u="none" strike="noStrike" dirty="0" err="1" smtClean="0">
                          <a:solidFill>
                            <a:srgbClr val="000000"/>
                          </a:solidFill>
                          <a:effectLst/>
                          <a:latin typeface="Calibri"/>
                        </a:rPr>
                        <a:t>invasa</a:t>
                      </a:r>
                      <a:endParaRPr lang="es-CL" sz="2000" b="0" i="1"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90096900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684469667"/>
              </p:ext>
            </p:extLst>
          </p:nvPr>
        </p:nvGraphicFramePr>
        <p:xfrm>
          <a:off x="285720" y="500042"/>
          <a:ext cx="8568952" cy="5112568"/>
        </p:xfrm>
        <a:graphic>
          <a:graphicData uri="http://schemas.openxmlformats.org/drawingml/2006/table">
            <a:tbl>
              <a:tblPr firstRow="1" bandRow="1">
                <a:tableStyleId>{5C22544A-7EE6-4342-B048-85BDC9FD1C3A}</a:tableStyleId>
              </a:tblPr>
              <a:tblGrid>
                <a:gridCol w="686450"/>
                <a:gridCol w="1813880"/>
                <a:gridCol w="2714644"/>
                <a:gridCol w="1474823"/>
                <a:gridCol w="1879155"/>
              </a:tblGrid>
              <a:tr h="684076">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4428492">
                <a:tc>
                  <a:txBody>
                    <a:bodyPr/>
                    <a:lstStyle/>
                    <a:p>
                      <a:pPr algn="ctr"/>
                      <a:r>
                        <a:rPr lang="es-CL" sz="1600" b="1" kern="1200" baseline="0" dirty="0" smtClean="0">
                          <a:solidFill>
                            <a:schemeClr val="dk1"/>
                          </a:solidFill>
                          <a:latin typeface="+mn-lt"/>
                          <a:ea typeface="+mn-ea"/>
                          <a:cs typeface="+mn-cs"/>
                        </a:rPr>
                        <a:t>F.1 (N° 5)  Sistema Electrònico de Certificaciòn  de Exportación.</a:t>
                      </a:r>
                      <a:endParaRPr lang="es-CL" sz="1600" b="1" kern="1200" baseline="0" dirty="0">
                        <a:solidFill>
                          <a:schemeClr val="dk1"/>
                        </a:solidFill>
                        <a:latin typeface="+mn-lt"/>
                        <a:ea typeface="+mn-ea"/>
                        <a:cs typeface="+mn-cs"/>
                      </a:endParaRPr>
                    </a:p>
                  </a:txBody>
                  <a:tcPr vert="vert270"/>
                </a:tc>
                <a:tc>
                  <a:txBody>
                    <a:bodyPr/>
                    <a:lstStyle/>
                    <a:p>
                      <a:pPr algn="just"/>
                      <a:r>
                        <a:rPr lang="es-MX" sz="1600" dirty="0" smtClean="0"/>
                        <a:t>- Coordinar una</a:t>
                      </a:r>
                      <a:r>
                        <a:rPr lang="es-MX" sz="1600" baseline="0" dirty="0" smtClean="0"/>
                        <a:t> reunión entre SAG y CORMA, para dar a conocer los alcances sobre certificación electrónica y el Sistema Integrado de exportaciones .</a:t>
                      </a:r>
                      <a:endParaRPr lang="es-CL" sz="1600" dirty="0"/>
                    </a:p>
                  </a:txBody>
                  <a:tcPr/>
                </a:tc>
                <a:tc>
                  <a:txBody>
                    <a:bodyPr/>
                    <a:lstStyle/>
                    <a:p>
                      <a:pPr algn="just">
                        <a:buFontTx/>
                        <a:buChar char="-"/>
                      </a:pPr>
                      <a:r>
                        <a:rPr lang="es-CL" sz="1600" dirty="0" smtClean="0"/>
                        <a:t> S</a:t>
                      </a:r>
                      <a:r>
                        <a:rPr lang="es-CL" sz="1600" baseline="0" dirty="0" smtClean="0"/>
                        <a:t>e realizó una reunión el 15 de noviembre, en la cual se presento al sector privado el Sistema Integrado de Exportaciones y los avances del trabajo que ha realizado el SAG con respecto a certificación electrónica. </a:t>
                      </a:r>
                    </a:p>
                    <a:p>
                      <a:pPr algn="just">
                        <a:buFontTx/>
                        <a:buNone/>
                      </a:pPr>
                      <a:endParaRPr lang="es-CL" sz="1600" baseline="0" dirty="0" smtClean="0"/>
                    </a:p>
                    <a:p>
                      <a:pPr algn="just">
                        <a:buFontTx/>
                        <a:buNone/>
                      </a:pPr>
                      <a:r>
                        <a:rPr lang="es-CL" sz="1600" baseline="0" dirty="0" smtClean="0"/>
                        <a:t>- En esta reunión se acordó conformar una mesa de trabajo para dar seguimiento a los temas, fijando en primera instancia una reunión para el 15 de diciembre en la región del Bío Bío.</a:t>
                      </a:r>
                      <a:r>
                        <a:rPr lang="es-CL" sz="1600" dirty="0" smtClean="0"/>
                        <a:t> </a:t>
                      </a:r>
                      <a:endParaRPr lang="es-CL" sz="1600" dirty="0"/>
                    </a:p>
                  </a:txBody>
                  <a:tcPr/>
                </a:tc>
                <a:tc>
                  <a:txBody>
                    <a:bodyPr/>
                    <a:lstStyle/>
                    <a:p>
                      <a:pPr algn="ctr"/>
                      <a:endParaRPr lang="es-CL" sz="1600" dirty="0" smtClean="0"/>
                    </a:p>
                    <a:p>
                      <a:pPr algn="ctr"/>
                      <a:r>
                        <a:rPr lang="es-CL" sz="1600" dirty="0" smtClean="0"/>
                        <a:t>-</a:t>
                      </a:r>
                      <a:endParaRPr lang="es-CL" sz="1600" dirty="0"/>
                    </a:p>
                  </a:txBody>
                  <a:tcPr/>
                </a:tc>
                <a:tc>
                  <a:txBody>
                    <a:bodyPr/>
                    <a:lstStyle/>
                    <a:p>
                      <a:pPr algn="just"/>
                      <a:r>
                        <a:rPr lang="es-CL" sz="1600" baseline="0" dirty="0" smtClean="0"/>
                        <a:t>- PYMEMAD no participo de esta reunión.</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966104349"/>
              </p:ext>
            </p:extLst>
          </p:nvPr>
        </p:nvGraphicFramePr>
        <p:xfrm>
          <a:off x="285720" y="394356"/>
          <a:ext cx="8568952" cy="5791200"/>
        </p:xfrm>
        <a:graphic>
          <a:graphicData uri="http://schemas.openxmlformats.org/drawingml/2006/table">
            <a:tbl>
              <a:tblPr firstRow="1" bandRow="1">
                <a:tableStyleId>{5C22544A-7EE6-4342-B048-85BDC9FD1C3A}</a:tableStyleId>
              </a:tblPr>
              <a:tblGrid>
                <a:gridCol w="450998"/>
                <a:gridCol w="2107660"/>
                <a:gridCol w="2227688"/>
                <a:gridCol w="1500198"/>
                <a:gridCol w="2282408"/>
              </a:tblGrid>
              <a:tr h="30942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5117616">
                <a:tc>
                  <a:txBody>
                    <a:bodyPr/>
                    <a:lstStyle/>
                    <a:p>
                      <a:pPr algn="ctr"/>
                      <a:r>
                        <a:rPr lang="es-CL" sz="1600" b="1" dirty="0" smtClean="0"/>
                        <a:t>F.2  (N° 49)</a:t>
                      </a:r>
                      <a:r>
                        <a:rPr lang="es-CL" sz="1600" b="1" baseline="0" dirty="0" smtClean="0"/>
                        <a:t> Certificación de madera verde</a:t>
                      </a:r>
                      <a:endParaRPr lang="es-CL" sz="1600" b="1" dirty="0"/>
                    </a:p>
                  </a:txBody>
                  <a:tcPr vert="vert270"/>
                </a:tc>
                <a:tc>
                  <a:txBody>
                    <a:bodyPr/>
                    <a:lstStyle/>
                    <a:p>
                      <a:pPr algn="just"/>
                      <a:r>
                        <a:rPr lang="es-MX" sz="1600" dirty="0" smtClean="0"/>
                        <a:t>- CORMA</a:t>
                      </a:r>
                      <a:r>
                        <a:rPr lang="es-MX" sz="1600" baseline="0" dirty="0" smtClean="0"/>
                        <a:t> hará entrega de la información correspondiente a los mercados de interés prioritario para proponer cambio a la exigencia que se aplica a embalajes que transporten maderas certificadas.</a:t>
                      </a:r>
                      <a:endParaRPr lang="es-CL" sz="1600" dirty="0"/>
                    </a:p>
                  </a:txBody>
                  <a:tcPr/>
                </a:tc>
                <a:tc>
                  <a:txBody>
                    <a:bodyPr/>
                    <a:lstStyle/>
                    <a:p>
                      <a:pPr algn="just">
                        <a:buFontTx/>
                        <a:buNone/>
                      </a:pPr>
                      <a:r>
                        <a:rPr lang="es-MX" sz="1600" dirty="0" smtClean="0"/>
                        <a:t>- A la fecha se ha establecido contacto con</a:t>
                      </a:r>
                      <a:r>
                        <a:rPr lang="es-MX" sz="1600" baseline="0" dirty="0" smtClean="0"/>
                        <a:t> las ONPF de </a:t>
                      </a:r>
                      <a:r>
                        <a:rPr lang="es-MX" sz="1600" dirty="0" smtClean="0"/>
                        <a:t>EE.EUU, </a:t>
                      </a:r>
                      <a:r>
                        <a:rPr lang="es-MX" sz="1600" baseline="0" dirty="0" smtClean="0"/>
                        <a:t>Perú, Costa Rica, Colombia, Ecuador y Guatemala, las cuales han señalado que aplican el criterio establecido en la NIMF N° 15 para la madera de estiba. </a:t>
                      </a:r>
                    </a:p>
                  </a:txBody>
                  <a:tcPr/>
                </a:tc>
                <a:tc>
                  <a:txBody>
                    <a:bodyPr/>
                    <a:lstStyle/>
                    <a:p>
                      <a:pPr algn="ctr"/>
                      <a:r>
                        <a:rPr lang="es-CL" sz="1600" dirty="0" smtClean="0"/>
                        <a:t>-</a:t>
                      </a:r>
                      <a:endParaRPr lang="es-CL" sz="1600" dirty="0"/>
                    </a:p>
                  </a:txBody>
                  <a:tcPr/>
                </a:tc>
                <a:tc>
                  <a:txBody>
                    <a:bodyPr/>
                    <a:lstStyle/>
                    <a:p>
                      <a:pPr algn="just"/>
                      <a:r>
                        <a:rPr lang="es-MX" sz="1600" dirty="0" smtClean="0"/>
                        <a:t>1.- Países priorizados </a:t>
                      </a:r>
                      <a:r>
                        <a:rPr lang="es-MX" sz="1600" baseline="0" dirty="0" smtClean="0"/>
                        <a:t> por CORMA</a:t>
                      </a:r>
                      <a:r>
                        <a:rPr lang="es-MX" sz="1600" dirty="0" smtClean="0"/>
                        <a:t>:</a:t>
                      </a:r>
                      <a:endParaRPr lang="es-MX" sz="1600" u="sng" baseline="0" dirty="0" smtClean="0"/>
                    </a:p>
                    <a:p>
                      <a:pPr algn="just"/>
                      <a:endParaRPr lang="es-MX" sz="1600" u="sng" baseline="0" dirty="0" smtClean="0"/>
                    </a:p>
                    <a:p>
                      <a:pPr algn="l">
                        <a:buFont typeface="Arial" pitchFamily="34" charset="0"/>
                        <a:buChar char="•"/>
                      </a:pPr>
                      <a:r>
                        <a:rPr lang="es-MX" sz="1600" dirty="0" smtClean="0"/>
                        <a:t> Arabia Saudita</a:t>
                      </a:r>
                    </a:p>
                    <a:p>
                      <a:pPr algn="l">
                        <a:buFont typeface="Arial" pitchFamily="34" charset="0"/>
                        <a:buChar char="•"/>
                      </a:pPr>
                      <a:r>
                        <a:rPr lang="es-MX" sz="1600" dirty="0" smtClean="0"/>
                        <a:t> Kuwait</a:t>
                      </a:r>
                    </a:p>
                    <a:p>
                      <a:pPr algn="l">
                        <a:buFont typeface="Arial" pitchFamily="34" charset="0"/>
                        <a:buChar char="•"/>
                      </a:pPr>
                      <a:r>
                        <a:rPr lang="es-MX" sz="1600" dirty="0" smtClean="0"/>
                        <a:t> Qatar</a:t>
                      </a:r>
                    </a:p>
                    <a:p>
                      <a:pPr algn="l">
                        <a:buFont typeface="Arial" pitchFamily="34" charset="0"/>
                        <a:buChar char="•"/>
                      </a:pPr>
                      <a:r>
                        <a:rPr lang="es-MX" sz="1600" dirty="0" smtClean="0"/>
                        <a:t> México </a:t>
                      </a:r>
                    </a:p>
                    <a:p>
                      <a:pPr algn="l">
                        <a:buFont typeface="Arial" pitchFamily="34" charset="0"/>
                        <a:buChar char="•"/>
                      </a:pPr>
                      <a:r>
                        <a:rPr lang="es-MX" sz="1600" dirty="0" smtClean="0"/>
                        <a:t> EE.UU.</a:t>
                      </a:r>
                    </a:p>
                    <a:p>
                      <a:pPr algn="just"/>
                      <a:endParaRPr lang="es-MX" sz="1600" baseline="0" dirty="0" smtClean="0"/>
                    </a:p>
                    <a:p>
                      <a:pPr algn="just"/>
                      <a:r>
                        <a:rPr lang="es-MX" sz="1600" u="none" baseline="0" dirty="0" smtClean="0"/>
                        <a:t>En segundo lugar se encuentran:</a:t>
                      </a:r>
                    </a:p>
                    <a:p>
                      <a:pPr algn="just"/>
                      <a:endParaRPr lang="es-MX" sz="1600" baseline="0" dirty="0" smtClean="0"/>
                    </a:p>
                    <a:p>
                      <a:pPr algn="l">
                        <a:buFont typeface="Arial" pitchFamily="34" charset="0"/>
                        <a:buChar char="•"/>
                      </a:pPr>
                      <a:r>
                        <a:rPr lang="es-MX" sz="1600" baseline="0" dirty="0" smtClean="0"/>
                        <a:t> Unión Europea</a:t>
                      </a:r>
                    </a:p>
                    <a:p>
                      <a:pPr algn="l">
                        <a:buFont typeface="Arial" pitchFamily="34" charset="0"/>
                        <a:buChar char="•"/>
                      </a:pPr>
                      <a:r>
                        <a:rPr lang="es-MX" sz="1600" baseline="0" dirty="0" smtClean="0"/>
                        <a:t> China</a:t>
                      </a:r>
                    </a:p>
                    <a:p>
                      <a:pPr algn="l">
                        <a:buFont typeface="Arial" pitchFamily="34" charset="0"/>
                        <a:buChar char="•"/>
                      </a:pPr>
                      <a:r>
                        <a:rPr lang="es-MX" sz="1600" baseline="0" dirty="0" smtClean="0"/>
                        <a:t> Corea</a:t>
                      </a:r>
                    </a:p>
                    <a:p>
                      <a:pPr algn="l">
                        <a:buFont typeface="Arial" pitchFamily="34" charset="0"/>
                        <a:buChar char="•"/>
                      </a:pPr>
                      <a:r>
                        <a:rPr lang="es-MX" sz="1600" baseline="0" dirty="0" smtClean="0"/>
                        <a:t> Taiwán</a:t>
                      </a:r>
                    </a:p>
                    <a:p>
                      <a:pPr algn="l">
                        <a:buFont typeface="Arial" pitchFamily="34" charset="0"/>
                        <a:buChar char="•"/>
                      </a:pPr>
                      <a:r>
                        <a:rPr lang="es-MX" sz="1600" baseline="0" dirty="0" smtClean="0"/>
                        <a:t> Tailandia</a:t>
                      </a:r>
                    </a:p>
                    <a:p>
                      <a:pPr algn="l">
                        <a:buFont typeface="Arial" pitchFamily="34" charset="0"/>
                        <a:buChar char="•"/>
                      </a:pPr>
                      <a:r>
                        <a:rPr lang="es-MX" sz="1600" baseline="0" dirty="0" smtClean="0"/>
                        <a:t> Costa Rica</a:t>
                      </a:r>
                    </a:p>
                    <a:p>
                      <a:pPr algn="l">
                        <a:buFont typeface="Arial" pitchFamily="34" charset="0"/>
                        <a:buChar char="•"/>
                      </a:pPr>
                      <a:r>
                        <a:rPr lang="es-MX" sz="1600" baseline="0" dirty="0" smtClean="0"/>
                        <a:t> Guatemala</a:t>
                      </a:r>
                    </a:p>
                    <a:p>
                      <a:pPr algn="l">
                        <a:buFont typeface="Arial" pitchFamily="34" charset="0"/>
                        <a:buChar char="•"/>
                      </a:pPr>
                      <a:r>
                        <a:rPr lang="es-MX" sz="1600" baseline="0" dirty="0" smtClean="0"/>
                        <a:t> Perú </a:t>
                      </a:r>
                    </a:p>
                    <a:p>
                      <a:pPr algn="l">
                        <a:buFont typeface="Arial" pitchFamily="34" charset="0"/>
                        <a:buChar char="•"/>
                      </a:pPr>
                      <a:r>
                        <a:rPr lang="es-MX" sz="1600" baseline="0" dirty="0" smtClean="0"/>
                        <a:t> Australia</a:t>
                      </a:r>
                    </a:p>
                    <a:p>
                      <a:pPr algn="l">
                        <a:buFont typeface="Arial" pitchFamily="34" charset="0"/>
                        <a:buChar char="•"/>
                      </a:pPr>
                      <a:endParaRPr lang="es-MX" sz="1600" baseline="0" dirty="0" smtClean="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26289301"/>
              </p:ext>
            </p:extLst>
          </p:nvPr>
        </p:nvGraphicFramePr>
        <p:xfrm>
          <a:off x="357158" y="1054639"/>
          <a:ext cx="8463314" cy="4309650"/>
        </p:xfrm>
        <a:graphic>
          <a:graphicData uri="http://schemas.openxmlformats.org/drawingml/2006/table">
            <a:tbl>
              <a:tblPr firstRow="1" bandRow="1">
                <a:tableStyleId>{5C22544A-7EE6-4342-B048-85BDC9FD1C3A}</a:tableStyleId>
              </a:tblPr>
              <a:tblGrid>
                <a:gridCol w="648072"/>
                <a:gridCol w="1566506"/>
                <a:gridCol w="2859753"/>
                <a:gridCol w="1437319"/>
                <a:gridCol w="1951664"/>
              </a:tblGrid>
              <a:tr h="44270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866943">
                <a:tc>
                  <a:txBody>
                    <a:bodyPr/>
                    <a:lstStyle/>
                    <a:p>
                      <a:pPr algn="ctr"/>
                      <a:r>
                        <a:rPr lang="es-CL" sz="1600" b="1" dirty="0" smtClean="0"/>
                        <a:t>F.4  (N°</a:t>
                      </a:r>
                      <a:r>
                        <a:rPr lang="es-CL" sz="1600" b="1" baseline="0" dirty="0" smtClean="0"/>
                        <a:t>  50) Certificado de secado como requisito para hora inspección</a:t>
                      </a:r>
                      <a:endParaRPr lang="es-CL" sz="1600" b="1" dirty="0"/>
                    </a:p>
                  </a:txBody>
                  <a:tcPr vert="vert270"/>
                </a:tc>
                <a:tc>
                  <a:txBody>
                    <a:bodyPr/>
                    <a:lstStyle/>
                    <a:p>
                      <a:pPr algn="just"/>
                      <a:r>
                        <a:rPr lang="es-MX" sz="1600" dirty="0" smtClean="0"/>
                        <a:t>- SAG</a:t>
                      </a:r>
                      <a:r>
                        <a:rPr lang="es-MX" sz="1600" baseline="0" dirty="0" smtClean="0"/>
                        <a:t> hará seguimiento del requisito de secado para el mercado de México.</a:t>
                      </a:r>
                      <a:endParaRPr lang="es-CL"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600" dirty="0" smtClean="0"/>
                        <a:t>- En acuerdo con CORMA </a:t>
                      </a:r>
                      <a:r>
                        <a:rPr lang="es-MX" sz="1600" baseline="0" dirty="0" smtClean="0"/>
                        <a:t>se </a:t>
                      </a:r>
                      <a:r>
                        <a:rPr lang="es-MX" sz="1600" dirty="0" smtClean="0"/>
                        <a:t>remitió </a:t>
                      </a:r>
                      <a:r>
                        <a:rPr lang="es-MX" sz="1600" baseline="0" dirty="0" smtClean="0"/>
                        <a:t>una carta </a:t>
                      </a:r>
                      <a:r>
                        <a:rPr lang="es-MX" sz="1600" dirty="0" smtClean="0"/>
                        <a:t>a SEMARNAT el día 30-11-2011, </a:t>
                      </a:r>
                      <a:r>
                        <a:rPr lang="es-MX" sz="1600" baseline="0" dirty="0" smtClean="0"/>
                        <a:t>en la cual se reitera la preocupación de Chile por el estrecho plazo que existe entre la fecha de realización de los tratamientos y la fecha de embarque, poniendo énfasis en las maderas aserradas secas.</a:t>
                      </a:r>
                    </a:p>
                  </a:txBody>
                  <a:tcPr/>
                </a:tc>
                <a:tc>
                  <a:txBody>
                    <a:bodyPr/>
                    <a:lstStyle/>
                    <a:p>
                      <a:pPr algn="ctr"/>
                      <a:r>
                        <a:rPr lang="es-MX" sz="1600" dirty="0" smtClean="0"/>
                        <a:t>-</a:t>
                      </a:r>
                    </a:p>
                    <a:p>
                      <a:pPr algn="ctr"/>
                      <a:endParaRPr lang="es-MX" sz="1600" dirty="0" smtClean="0"/>
                    </a:p>
                    <a:p>
                      <a:pPr algn="ctr"/>
                      <a:endParaRPr lang="es-MX" sz="1600" dirty="0" smtClean="0"/>
                    </a:p>
                    <a:p>
                      <a:pPr algn="ctr"/>
                      <a:endParaRPr lang="es-MX" sz="1600" dirty="0" smtClean="0"/>
                    </a:p>
                    <a:p>
                      <a:pPr algn="ctr"/>
                      <a:endParaRPr lang="es-MX" sz="1600" dirty="0" smtClean="0"/>
                    </a:p>
                    <a:p>
                      <a:pPr algn="ctr"/>
                      <a:endParaRPr lang="es-MX" sz="1600" dirty="0" smtClean="0"/>
                    </a:p>
                    <a:p>
                      <a:pPr algn="ctr"/>
                      <a:endParaRPr lang="es-MX" sz="1600" dirty="0" smtClean="0"/>
                    </a:p>
                    <a:p>
                      <a:pPr algn="ctr"/>
                      <a:endParaRPr lang="es-MX" sz="1600" dirty="0" smtClean="0"/>
                    </a:p>
                    <a:p>
                      <a:pPr algn="ctr"/>
                      <a:endParaRPr lang="es-CL" sz="1600" dirty="0"/>
                    </a:p>
                  </a:txBody>
                  <a:tcPr/>
                </a:tc>
                <a:tc>
                  <a:txBody>
                    <a:bodyPr/>
                    <a:lstStyle/>
                    <a:p>
                      <a:pPr algn="just"/>
                      <a:r>
                        <a:rPr lang="es-MX" sz="1600" dirty="0" smtClean="0"/>
                        <a:t>- PYMEMAD no se</a:t>
                      </a:r>
                      <a:r>
                        <a:rPr lang="es-MX" sz="1600" baseline="0" dirty="0" smtClean="0"/>
                        <a:t> ha pronunciado a este respecto.</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077890990"/>
              </p:ext>
            </p:extLst>
          </p:nvPr>
        </p:nvGraphicFramePr>
        <p:xfrm>
          <a:off x="289328" y="357166"/>
          <a:ext cx="8711827" cy="5151120"/>
        </p:xfrm>
        <a:graphic>
          <a:graphicData uri="http://schemas.openxmlformats.org/drawingml/2006/table">
            <a:tbl>
              <a:tblPr firstRow="1" bandRow="1">
                <a:tableStyleId>{5C22544A-7EE6-4342-B048-85BDC9FD1C3A}</a:tableStyleId>
              </a:tblPr>
              <a:tblGrid>
                <a:gridCol w="653662"/>
                <a:gridCol w="2178874"/>
                <a:gridCol w="2396761"/>
                <a:gridCol w="1252080"/>
                <a:gridCol w="2230450"/>
              </a:tblGrid>
              <a:tr h="47237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2206962">
                <a:tc rowSpan="2">
                  <a:txBody>
                    <a:bodyPr/>
                    <a:lstStyle/>
                    <a:p>
                      <a:pPr algn="ctr"/>
                      <a:r>
                        <a:rPr lang="es-CL" sz="1600" b="1" dirty="0" smtClean="0"/>
                        <a:t>F.5  (N°</a:t>
                      </a:r>
                      <a:r>
                        <a:rPr lang="es-CL" sz="1600" b="1" baseline="0" dirty="0" smtClean="0"/>
                        <a:t> 45) Certificado de exportación de astillas</a:t>
                      </a:r>
                      <a:endParaRPr lang="es-CL" sz="1600" b="1" dirty="0"/>
                    </a:p>
                  </a:txBody>
                  <a:tcPr vert="vert270"/>
                </a:tc>
                <a:tc>
                  <a:txBody>
                    <a:bodyPr/>
                    <a:lstStyle/>
                    <a:p>
                      <a:pPr algn="just"/>
                      <a:r>
                        <a:rPr lang="es-MX" sz="1600" dirty="0" smtClean="0"/>
                        <a:t>- Revisar el procedimiento de inspección de astillas pulpables</a:t>
                      </a:r>
                      <a:r>
                        <a:rPr lang="es-MX" sz="1600" baseline="0" dirty="0" smtClean="0"/>
                        <a:t> con destino a Japón.</a:t>
                      </a:r>
                      <a:endParaRPr lang="es-CL" sz="1600" dirty="0"/>
                    </a:p>
                  </a:txBody>
                  <a:tcPr/>
                </a:tc>
                <a:tc>
                  <a:txBody>
                    <a:bodyPr/>
                    <a:lstStyle/>
                    <a:p>
                      <a:pPr marL="0" indent="0" algn="just">
                        <a:buFontTx/>
                        <a:buNone/>
                      </a:pPr>
                      <a:r>
                        <a:rPr lang="es-MX" sz="1600" dirty="0" smtClean="0"/>
                        <a:t>- El primer borrador del nuevo </a:t>
                      </a:r>
                      <a:r>
                        <a:rPr lang="es-MX" sz="1600" baseline="0" dirty="0" smtClean="0"/>
                        <a:t>procedimiento para la  inspección de astillas, se encuentra en revisión en regiones. </a:t>
                      </a:r>
                    </a:p>
                    <a:p>
                      <a:pPr algn="just"/>
                      <a:r>
                        <a:rPr lang="es-MX" sz="1600" baseline="0" dirty="0" smtClean="0"/>
                        <a:t> </a:t>
                      </a:r>
                      <a:endParaRPr lang="es-CL" sz="1600" dirty="0"/>
                    </a:p>
                  </a:txBody>
                  <a:tcPr/>
                </a:tc>
                <a:tc>
                  <a:txBody>
                    <a:bodyPr/>
                    <a:lstStyle/>
                    <a:p>
                      <a:pPr algn="ctr"/>
                      <a:r>
                        <a:rPr lang="es-MX" sz="1600" dirty="0" smtClean="0"/>
                        <a:t>-</a:t>
                      </a:r>
                    </a:p>
                  </a:txBody>
                  <a:tcPr/>
                </a:tc>
                <a:tc>
                  <a:txBody>
                    <a:bodyPr/>
                    <a:lstStyle/>
                    <a:p>
                      <a:pPr marL="0" indent="0" algn="just">
                        <a:buFontTx/>
                        <a:buChar char="-"/>
                      </a:pPr>
                      <a:r>
                        <a:rPr lang="es-MX" sz="1600" dirty="0" smtClean="0"/>
                        <a:t> Concluida la revisión del documento </a:t>
                      </a:r>
                      <a:r>
                        <a:rPr lang="es-MX" sz="1600" baseline="0" dirty="0" smtClean="0"/>
                        <a:t>en regiones, se enviará el documento  a CORMA para sus comentarios. </a:t>
                      </a:r>
                    </a:p>
                    <a:p>
                      <a:pPr marL="0" indent="0" algn="just">
                        <a:buFontTx/>
                        <a:buChar char="-"/>
                      </a:pPr>
                      <a:endParaRPr lang="es-MX" sz="1600" baseline="0" dirty="0" smtClean="0"/>
                    </a:p>
                    <a:p>
                      <a:pPr marL="0" indent="0" algn="just">
                        <a:buFontTx/>
                        <a:buChar char="-"/>
                      </a:pPr>
                      <a:r>
                        <a:rPr lang="es-MX" sz="1600" baseline="0" dirty="0" smtClean="0"/>
                        <a:t> Finalmente, se solicitará a DIPLADES que realice un nuevo estudio tarifario.</a:t>
                      </a:r>
                      <a:endParaRPr lang="es-CL" sz="1600" dirty="0"/>
                    </a:p>
                  </a:txBody>
                  <a:tcPr/>
                </a:tc>
              </a:tr>
              <a:tr h="1606084">
                <a:tc vMerge="1">
                  <a:txBody>
                    <a:bodyPr/>
                    <a:lstStyle/>
                    <a:p>
                      <a:pPr algn="ctr"/>
                      <a:endParaRPr lang="es-CL" sz="1600" dirty="0"/>
                    </a:p>
                  </a:txBody>
                  <a:tcPr/>
                </a:tc>
                <a:tc>
                  <a:txBody>
                    <a:bodyPr/>
                    <a:lstStyle/>
                    <a:p>
                      <a:pPr algn="just"/>
                      <a:r>
                        <a:rPr lang="es-CL" sz="1600" dirty="0" smtClean="0"/>
                        <a:t>- CORMA enviará</a:t>
                      </a:r>
                      <a:r>
                        <a:rPr lang="es-CL" sz="1600" baseline="0" dirty="0" smtClean="0"/>
                        <a:t> un documento con una análisis jurídico sobre la pertinencia de emitir un certificado fitosanitario para las astillas que se exportan con destino a Japón.</a:t>
                      </a:r>
                      <a:endParaRPr lang="es-CL" sz="1600" dirty="0"/>
                    </a:p>
                  </a:txBody>
                  <a:tcPr/>
                </a:tc>
                <a:tc>
                  <a:txBody>
                    <a:bodyPr/>
                    <a:lstStyle/>
                    <a:p>
                      <a:pPr algn="just">
                        <a:buFontTx/>
                        <a:buChar char="-"/>
                      </a:pPr>
                      <a:r>
                        <a:rPr lang="es-MX" sz="1600" dirty="0" smtClean="0"/>
                        <a:t>El documento esta siendo analizado</a:t>
                      </a:r>
                      <a:r>
                        <a:rPr lang="es-MX" sz="1600" baseline="0" dirty="0" smtClean="0"/>
                        <a:t> técnica y juridicamente.</a:t>
                      </a:r>
                    </a:p>
                  </a:txBody>
                  <a:tcPr/>
                </a:tc>
                <a:tc>
                  <a:txBody>
                    <a:bodyPr/>
                    <a:lstStyle/>
                    <a:p>
                      <a:pPr algn="ctr"/>
                      <a:r>
                        <a:rPr lang="es-CL" sz="1600" dirty="0" smtClean="0"/>
                        <a:t>-</a:t>
                      </a:r>
                      <a:endParaRPr lang="es-CL" sz="1600" dirty="0"/>
                    </a:p>
                  </a:txBody>
                  <a:tcPr/>
                </a:tc>
                <a:tc>
                  <a:txBody>
                    <a:bodyPr/>
                    <a:lstStyle/>
                    <a:p>
                      <a:pPr algn="ctr"/>
                      <a:r>
                        <a:rPr lang="es-CL" sz="1600" dirty="0" smtClean="0"/>
                        <a:t>-</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094617470"/>
              </p:ext>
            </p:extLst>
          </p:nvPr>
        </p:nvGraphicFramePr>
        <p:xfrm>
          <a:off x="285720" y="620688"/>
          <a:ext cx="8568952" cy="4810286"/>
        </p:xfrm>
        <a:graphic>
          <a:graphicData uri="http://schemas.openxmlformats.org/drawingml/2006/table">
            <a:tbl>
              <a:tblPr firstRow="1" bandRow="1">
                <a:tableStyleId>{5C22544A-7EE6-4342-B048-85BDC9FD1C3A}</a:tableStyleId>
              </a:tblPr>
              <a:tblGrid>
                <a:gridCol w="757888"/>
                <a:gridCol w="2088232"/>
                <a:gridCol w="2304256"/>
                <a:gridCol w="1368152"/>
                <a:gridCol w="2050424"/>
              </a:tblGrid>
              <a:tr h="561022">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4249264">
                <a:tc>
                  <a:txBody>
                    <a:bodyPr/>
                    <a:lstStyle/>
                    <a:p>
                      <a:pPr algn="ctr"/>
                      <a:r>
                        <a:rPr lang="es-CL" sz="1600" b="1" dirty="0" smtClean="0"/>
                        <a:t>F.6  (N°</a:t>
                      </a:r>
                      <a:r>
                        <a:rPr lang="es-CL" sz="1600" b="1" baseline="0" dirty="0" smtClean="0"/>
                        <a:t> 44) Manual de plaguicidas para actividades forestales</a:t>
                      </a:r>
                      <a:endParaRPr lang="es-CL" sz="1600" b="1" dirty="0"/>
                    </a:p>
                  </a:txBody>
                  <a:tcPr vert="vert270"/>
                </a:tc>
                <a:tc>
                  <a:txBody>
                    <a:bodyPr/>
                    <a:lstStyle/>
                    <a:p>
                      <a:pPr algn="just"/>
                      <a:r>
                        <a:rPr lang="es-MX" sz="1600" dirty="0" smtClean="0"/>
                        <a:t>- Revisar la factibilidad técnica de elaborar un manual de plaguicidas para el sector forestal.</a:t>
                      </a:r>
                      <a:endParaRPr lang="es-CL" sz="1600" dirty="0"/>
                    </a:p>
                  </a:txBody>
                  <a:tcPr/>
                </a:tc>
                <a:tc>
                  <a:txBody>
                    <a:bodyPr/>
                    <a:lstStyle/>
                    <a:p>
                      <a:pPr algn="just"/>
                      <a:r>
                        <a:rPr lang="es-MX" sz="1600" dirty="0" smtClean="0"/>
                        <a:t>- Se realizó una reunión con las asociaciones gremiales de plaguicidas, en</a:t>
                      </a:r>
                      <a:r>
                        <a:rPr lang="es-MX" sz="1600" baseline="0" dirty="0" smtClean="0"/>
                        <a:t> la cual se acordó que CORMA recopilara los requerimientos de sus asociados para seguir avanzando en este tema.</a:t>
                      </a:r>
                      <a:endParaRPr lang="es-CL" sz="1600" dirty="0"/>
                    </a:p>
                  </a:txBody>
                  <a:tcPr/>
                </a:tc>
                <a:tc>
                  <a:txBody>
                    <a:bodyPr/>
                    <a:lstStyle/>
                    <a:p>
                      <a:pPr algn="ctr"/>
                      <a:r>
                        <a:rPr lang="es-CL" sz="1600" dirty="0" smtClean="0"/>
                        <a:t>-</a:t>
                      </a:r>
                      <a:endParaRPr lang="es-CL" sz="1600" dirty="0"/>
                    </a:p>
                  </a:txBody>
                  <a:tcPr/>
                </a:tc>
                <a:tc>
                  <a:txBody>
                    <a:bodyPr/>
                    <a:lstStyle/>
                    <a:p>
                      <a:pPr algn="just"/>
                      <a:r>
                        <a:rPr lang="es-CL" sz="1600" dirty="0" smtClean="0"/>
                        <a:t>- Se esta a la espera de las</a:t>
                      </a:r>
                      <a:r>
                        <a:rPr lang="es-CL" sz="1600" baseline="0" dirty="0" smtClean="0"/>
                        <a:t> observaciones de CORMA. </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779173515"/>
              </p:ext>
            </p:extLst>
          </p:nvPr>
        </p:nvGraphicFramePr>
        <p:xfrm>
          <a:off x="214282" y="298761"/>
          <a:ext cx="8712968" cy="6202073"/>
        </p:xfrm>
        <a:graphic>
          <a:graphicData uri="http://schemas.openxmlformats.org/drawingml/2006/table">
            <a:tbl>
              <a:tblPr firstRow="1" bandRow="1">
                <a:tableStyleId>{5C22544A-7EE6-4342-B048-85BDC9FD1C3A}</a:tableStyleId>
              </a:tblPr>
              <a:tblGrid>
                <a:gridCol w="944302"/>
                <a:gridCol w="2161732"/>
                <a:gridCol w="2428892"/>
                <a:gridCol w="1267305"/>
                <a:gridCol w="1910737"/>
              </a:tblGrid>
              <a:tr h="323882">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737184">
                <a:tc rowSpan="3">
                  <a:txBody>
                    <a:bodyPr/>
                    <a:lstStyle/>
                    <a:p>
                      <a:pPr algn="ctr"/>
                      <a:r>
                        <a:rPr lang="es-CL" sz="1600" b="1" dirty="0" smtClean="0"/>
                        <a:t>F 7: Plan binacional SENASA/SAG para el control del gorgojo del pino </a:t>
                      </a:r>
                      <a:r>
                        <a:rPr lang="es-CL" sz="1600" b="1" i="1" dirty="0" smtClean="0"/>
                        <a:t>(</a:t>
                      </a:r>
                      <a:r>
                        <a:rPr lang="es-CL" sz="1600" b="1" i="1" dirty="0" err="1" smtClean="0"/>
                        <a:t>Pissodes</a:t>
                      </a:r>
                      <a:r>
                        <a:rPr lang="es-CL" sz="1600" b="1" i="1" dirty="0" smtClean="0"/>
                        <a:t> </a:t>
                      </a:r>
                      <a:r>
                        <a:rPr lang="es-CL" b="1" i="1" dirty="0" err="1" smtClean="0"/>
                        <a:t>castaneus</a:t>
                      </a:r>
                      <a:r>
                        <a:rPr lang="es-CL" b="1" dirty="0" smtClean="0"/>
                        <a:t>)</a:t>
                      </a:r>
                      <a:endParaRPr lang="es-CL" sz="1600" b="1" i="1" dirty="0"/>
                    </a:p>
                  </a:txBody>
                  <a:tcPr vert="vert270"/>
                </a:tc>
                <a:tc>
                  <a:txBody>
                    <a:bodyPr/>
                    <a:lstStyle/>
                    <a:p>
                      <a:pPr algn="just"/>
                      <a:r>
                        <a:rPr lang="es-MX" sz="1600" dirty="0" smtClean="0"/>
                        <a:t>- CORMA</a:t>
                      </a:r>
                      <a:r>
                        <a:rPr lang="es-MX" sz="1600" baseline="0" dirty="0" smtClean="0"/>
                        <a:t> hará llegar sus observaciones al borrador enviado por el SAG a través del gerente de la CPF.</a:t>
                      </a:r>
                      <a:endParaRPr lang="es-CL" sz="1600" dirty="0"/>
                    </a:p>
                  </a:txBody>
                  <a:tcPr/>
                </a:tc>
                <a:tc>
                  <a:txBody>
                    <a:bodyPr/>
                    <a:lstStyle/>
                    <a:p>
                      <a:pPr algn="just"/>
                      <a:r>
                        <a:rPr lang="es-MX" sz="1600" dirty="0" smtClean="0"/>
                        <a:t>- Se recibieron las sugerencias</a:t>
                      </a:r>
                      <a:r>
                        <a:rPr lang="es-MX" sz="1600" baseline="0" dirty="0" smtClean="0"/>
                        <a:t> realizadas por la CPF a través de la CORMA, las cuales están siendo evaluadas por el Subdepto. de Vigilancia Forestal.</a:t>
                      </a:r>
                      <a:endParaRPr lang="es-CL" sz="1600" dirty="0"/>
                    </a:p>
                  </a:txBody>
                  <a:tcPr/>
                </a:tc>
                <a:tc>
                  <a:txBody>
                    <a:bodyPr/>
                    <a:lstStyle/>
                    <a:p>
                      <a:pPr algn="ctr"/>
                      <a:r>
                        <a:rPr lang="es-CL" sz="1600" dirty="0" smtClean="0"/>
                        <a:t>-</a:t>
                      </a:r>
                      <a:endParaRPr lang="es-CL" sz="1600" dirty="0"/>
                    </a:p>
                  </a:txBody>
                  <a:tcPr/>
                </a:tc>
                <a:tc>
                  <a:txBody>
                    <a:bodyPr/>
                    <a:lstStyle/>
                    <a:p>
                      <a:pPr algn="ctr"/>
                      <a:r>
                        <a:rPr lang="es-MX" sz="1600" dirty="0" smtClean="0"/>
                        <a:t>-</a:t>
                      </a:r>
                      <a:endParaRPr lang="es-CL" sz="1600" dirty="0"/>
                    </a:p>
                  </a:txBody>
                  <a:tcPr/>
                </a:tc>
              </a:tr>
              <a:tr h="1720176">
                <a:tc vMerge="1">
                  <a:txBody>
                    <a:bodyPr/>
                    <a:lstStyle/>
                    <a:p>
                      <a:pPr algn="ctr"/>
                      <a:endParaRPr lang="es-CL" sz="1600" dirty="0"/>
                    </a:p>
                  </a:txBody>
                  <a:tcPr/>
                </a:tc>
                <a:tc>
                  <a:txBody>
                    <a:bodyPr/>
                    <a:lstStyle/>
                    <a:p>
                      <a:pPr algn="just"/>
                      <a:r>
                        <a:rPr lang="es-CL" sz="1600" i="0" u="none" dirty="0" smtClean="0"/>
                        <a:t>- Se</a:t>
                      </a:r>
                      <a:r>
                        <a:rPr lang="es-CL" sz="1600" i="0" u="none" baseline="0" dirty="0" smtClean="0"/>
                        <a:t> espera tener listo el documento “Plan de Contingencia” para el mes de diciembre del 2011.</a:t>
                      </a:r>
                      <a:endParaRPr lang="es-CL" sz="1600" i="0" u="none" dirty="0" smtClean="0"/>
                    </a:p>
                  </a:txBody>
                  <a:tcPr/>
                </a:tc>
                <a:tc>
                  <a:txBody>
                    <a:bodyPr/>
                    <a:lstStyle/>
                    <a:p>
                      <a:pPr algn="just"/>
                      <a:r>
                        <a:rPr lang="es-CL" sz="1600" dirty="0" smtClean="0"/>
                        <a:t>-</a:t>
                      </a:r>
                      <a:r>
                        <a:rPr lang="es-CL" sz="1600" baseline="0" dirty="0" smtClean="0"/>
                        <a:t> Una vez elaborado el documento se remitirá al SENASA- Argentina.</a:t>
                      </a:r>
                      <a:endParaRPr lang="es-CL" sz="1600" dirty="0"/>
                    </a:p>
                  </a:txBody>
                  <a:tcPr/>
                </a:tc>
                <a:tc>
                  <a:txBody>
                    <a:bodyPr/>
                    <a:lstStyle/>
                    <a:p>
                      <a:pPr algn="ctr"/>
                      <a:endParaRPr lang="es-CL" sz="1600" dirty="0" smtClean="0"/>
                    </a:p>
                    <a:p>
                      <a:pPr algn="ctr"/>
                      <a:r>
                        <a:rPr lang="es-CL" sz="1600" dirty="0" smtClean="0"/>
                        <a:t>-</a:t>
                      </a:r>
                      <a:endParaRPr lang="es-CL" sz="1600" dirty="0"/>
                    </a:p>
                  </a:txBody>
                  <a:tcPr/>
                </a:tc>
                <a:tc>
                  <a:txBody>
                    <a:bodyPr/>
                    <a:lstStyle/>
                    <a:p>
                      <a:pPr algn="ctr"/>
                      <a:endParaRPr lang="es-CL" sz="1600" dirty="0" smtClean="0"/>
                    </a:p>
                    <a:p>
                      <a:pPr algn="ctr"/>
                      <a:r>
                        <a:rPr lang="es-CL" sz="1600" dirty="0" smtClean="0"/>
                        <a:t>-</a:t>
                      </a:r>
                      <a:endParaRPr lang="es-CL" sz="1600" dirty="0"/>
                    </a:p>
                  </a:txBody>
                  <a:tcPr/>
                </a:tc>
              </a:tr>
              <a:tr h="2104457">
                <a:tc vMerge="1">
                  <a:txBody>
                    <a:bodyPr/>
                    <a:lstStyle/>
                    <a:p>
                      <a:pPr algn="ctr"/>
                      <a:endParaRPr lang="es-CL" sz="1600" b="1" i="1" dirty="0"/>
                    </a:p>
                  </a:txBody>
                  <a:tcPr vert="vert270"/>
                </a:tc>
                <a:tc>
                  <a:txBody>
                    <a:bodyPr/>
                    <a:lstStyle/>
                    <a:p>
                      <a:pPr algn="just"/>
                      <a:r>
                        <a:rPr lang="es-CL" sz="1600" dirty="0" smtClean="0"/>
                        <a:t>- Se</a:t>
                      </a:r>
                      <a:r>
                        <a:rPr lang="es-CL" sz="1600" baseline="0" dirty="0" smtClean="0"/>
                        <a:t> buscaran todas las instancias para difundir respecto de esta plaga.</a:t>
                      </a:r>
                      <a:endParaRPr lang="es-CL" sz="1600" dirty="0"/>
                    </a:p>
                  </a:txBody>
                  <a:tcPr/>
                </a:tc>
                <a:tc>
                  <a:txBody>
                    <a:bodyPr/>
                    <a:lstStyle/>
                    <a:p>
                      <a:pPr algn="just"/>
                      <a:r>
                        <a:rPr lang="es-CL" sz="1600" baseline="0" dirty="0" smtClean="0"/>
                        <a:t>- En el taller SAG/CORMA de plagas forestales que se realizará durante el mes de diciembre en la ciudad de Valdivia, se realizará difusión sobre esta plaga.</a:t>
                      </a:r>
                      <a:endParaRPr lang="es-CL" sz="1600" dirty="0"/>
                    </a:p>
                  </a:txBody>
                  <a:tcPr/>
                </a:tc>
                <a:tc>
                  <a:txBody>
                    <a:bodyPr/>
                    <a:lstStyle/>
                    <a:p>
                      <a:pPr algn="ctr"/>
                      <a:endParaRPr lang="es-CL" sz="1600" dirty="0" smtClean="0"/>
                    </a:p>
                    <a:p>
                      <a:pPr algn="ctr"/>
                      <a:r>
                        <a:rPr lang="es-CL" sz="1600" dirty="0" smtClean="0"/>
                        <a:t>-</a:t>
                      </a:r>
                      <a:endParaRPr lang="es-CL" sz="1600" dirty="0"/>
                    </a:p>
                  </a:txBody>
                  <a:tcPr/>
                </a:tc>
                <a:tc>
                  <a:txBody>
                    <a:bodyPr/>
                    <a:lstStyle/>
                    <a:p>
                      <a:pPr algn="ctr"/>
                      <a:endParaRPr lang="es-CL" sz="1600" dirty="0" smtClean="0"/>
                    </a:p>
                    <a:p>
                      <a:pPr algn="ctr"/>
                      <a:r>
                        <a:rPr lang="es-CL" sz="1600" dirty="0" smtClean="0"/>
                        <a:t>-</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9032901"/>
              </p:ext>
            </p:extLst>
          </p:nvPr>
        </p:nvGraphicFramePr>
        <p:xfrm>
          <a:off x="285720" y="1428736"/>
          <a:ext cx="8568952" cy="3837171"/>
        </p:xfrm>
        <a:graphic>
          <a:graphicData uri="http://schemas.openxmlformats.org/drawingml/2006/table">
            <a:tbl>
              <a:tblPr firstRow="1" bandRow="1">
                <a:tableStyleId>{5C22544A-7EE6-4342-B048-85BDC9FD1C3A}</a:tableStyleId>
              </a:tblPr>
              <a:tblGrid>
                <a:gridCol w="857256"/>
                <a:gridCol w="2132880"/>
                <a:gridCol w="2296276"/>
                <a:gridCol w="1403385"/>
                <a:gridCol w="1879155"/>
              </a:tblGrid>
              <a:tr h="3983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258051">
                <a:tc>
                  <a:txBody>
                    <a:bodyPr/>
                    <a:lstStyle/>
                    <a:p>
                      <a:pPr algn="ctr"/>
                      <a:r>
                        <a:rPr lang="es-CL" sz="1600" b="1" dirty="0" smtClean="0"/>
                        <a:t>F.8: Divulgación de información de </a:t>
                      </a:r>
                      <a:r>
                        <a:rPr lang="es-CL" sz="1600" b="1" baseline="0" dirty="0" smtClean="0"/>
                        <a:t> (</a:t>
                      </a:r>
                      <a:r>
                        <a:rPr lang="es-CL" sz="1600" b="1" i="1" baseline="0" dirty="0" err="1" smtClean="0"/>
                        <a:t>Leptocybe</a:t>
                      </a:r>
                      <a:r>
                        <a:rPr lang="es-CL" sz="1600" b="1" i="1" baseline="0" dirty="0" smtClean="0"/>
                        <a:t> </a:t>
                      </a:r>
                      <a:r>
                        <a:rPr lang="es-CL" sz="1600" b="1" i="1" baseline="0" dirty="0" err="1" smtClean="0"/>
                        <a:t>invasa</a:t>
                      </a:r>
                      <a:r>
                        <a:rPr lang="es-CL" sz="1600" b="1" i="1" baseline="0" dirty="0" smtClean="0"/>
                        <a:t>)</a:t>
                      </a:r>
                      <a:endParaRPr lang="es-CL" sz="1600" b="1" i="1" dirty="0"/>
                    </a:p>
                  </a:txBody>
                  <a:tcPr vert="vert270"/>
                </a:tc>
                <a:tc>
                  <a:txBody>
                    <a:bodyPr/>
                    <a:lstStyle/>
                    <a:p>
                      <a:pPr marL="0" indent="0" algn="just">
                        <a:buFontTx/>
                        <a:buChar char="-"/>
                      </a:pPr>
                      <a:r>
                        <a:rPr lang="es-MX" sz="1600" dirty="0" smtClean="0"/>
                        <a:t>  SAG intentará tener un afiche impreso y listo para la próxima reunión de impulso competitivo. </a:t>
                      </a:r>
                    </a:p>
                    <a:p>
                      <a:pPr marL="0" indent="0" algn="just">
                        <a:buFontTx/>
                        <a:buChar char="-"/>
                      </a:pPr>
                      <a:endParaRPr lang="es-MX" sz="1600" dirty="0" smtClean="0"/>
                    </a:p>
                  </a:txBody>
                  <a:tcPr/>
                </a:tc>
                <a:tc>
                  <a:txBody>
                    <a:bodyPr/>
                    <a:lstStyle/>
                    <a:p>
                      <a:pPr algn="just"/>
                      <a:r>
                        <a:rPr lang="es-MX" sz="1600" dirty="0" smtClean="0"/>
                        <a:t>- El diseño del afiche se remitió a la Unidad de C</a:t>
                      </a:r>
                      <a:r>
                        <a:rPr lang="es-MX" sz="1600" baseline="0" dirty="0" smtClean="0"/>
                        <a:t>omunicación y Prensa del SAG para su diagramación, el cual estará listo  durante el presente año. </a:t>
                      </a:r>
                      <a:endParaRPr lang="es-CL" sz="1600" dirty="0"/>
                    </a:p>
                  </a:txBody>
                  <a:tcPr/>
                </a:tc>
                <a:tc>
                  <a:txBody>
                    <a:bodyPr/>
                    <a:lstStyle/>
                    <a:p>
                      <a:pPr algn="ctr"/>
                      <a:r>
                        <a:rPr lang="es-MX" sz="1600" dirty="0" smtClean="0"/>
                        <a:t>-</a:t>
                      </a:r>
                      <a:endParaRPr lang="es-CL" sz="1600" dirty="0"/>
                    </a:p>
                  </a:txBody>
                  <a:tcPr/>
                </a:tc>
                <a:tc>
                  <a:txBody>
                    <a:bodyPr/>
                    <a:lstStyle/>
                    <a:p>
                      <a:pPr algn="ctr"/>
                      <a:r>
                        <a:rPr lang="es-MX" sz="1600" dirty="0" smtClean="0"/>
                        <a:t>-</a:t>
                      </a:r>
                    </a:p>
                    <a:p>
                      <a:pPr algn="just"/>
                      <a:endParaRPr lang="es-MX" sz="1600" dirty="0" smtClean="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1214</TotalTime>
  <Words>976</Words>
  <Application>Microsoft Office PowerPoint</Application>
  <PresentationFormat>Presentación en pantalla (4:3)</PresentationFormat>
  <Paragraphs>169</Paragraphs>
  <Slides>10</Slides>
  <Notes>3</Notes>
  <HiddenSlides>0</HiddenSlides>
  <MMClips>0</MMClips>
  <ScaleCrop>false</ScaleCrop>
  <HeadingPairs>
    <vt:vector size="4" baseType="variant">
      <vt:variant>
        <vt:lpstr>Tema</vt:lpstr>
      </vt:variant>
      <vt:variant>
        <vt:i4>2</vt:i4>
      </vt:variant>
      <vt:variant>
        <vt:lpstr>Títulos de diapositiva</vt:lpstr>
      </vt:variant>
      <vt:variant>
        <vt:i4>10</vt:i4>
      </vt:variant>
    </vt:vector>
  </HeadingPairs>
  <TitlesOfParts>
    <vt:vector size="12" baseType="lpstr">
      <vt:lpstr>Tema de Office</vt:lpstr>
      <vt:lpstr>Office Theme</vt:lpstr>
      <vt:lpstr>Impulso Competitivo Servicio Agrícola y Ganadero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Impulso Competitivo Servicio Agrícola y Ganadero</dc:title>
  <dc:creator>Nicolas Andrés Guerra Rojas</dc:creator>
  <cp:lastModifiedBy>Nicolas Jose Cristi Le-Fort</cp:lastModifiedBy>
  <cp:revision>85</cp:revision>
  <dcterms:created xsi:type="dcterms:W3CDTF">2011-10-03T18:18:06Z</dcterms:created>
  <dcterms:modified xsi:type="dcterms:W3CDTF">2011-12-05T17:44:00Z</dcterms:modified>
</cp:coreProperties>
</file>