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65" r:id="rId3"/>
    <p:sldId id="266" r:id="rId4"/>
    <p:sldId id="267" r:id="rId5"/>
    <p:sldId id="270" r:id="rId6"/>
    <p:sldId id="274" r:id="rId7"/>
    <p:sldId id="273" r:id="rId8"/>
    <p:sldId id="272" r:id="rId9"/>
    <p:sldId id="271" r:id="rId10"/>
    <p:sldId id="268" r:id="rId11"/>
    <p:sldId id="275" r:id="rId1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5" d="100"/>
          <a:sy n="75" d="100"/>
        </p:scale>
        <p:origin x="-12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55087A-05DB-4B60-8E2F-79DCD2EA003D}" type="datetimeFigureOut">
              <a:rPr lang="es-CL" smtClean="0"/>
              <a:pPr/>
              <a:t>05-12-2011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DA349-249E-418C-BC3D-5357B97AAFD9}" type="slidenum">
              <a:rPr lang="es-CL" smtClean="0"/>
              <a:pPr/>
              <a:t>‹Nº›</a:t>
            </a:fld>
            <a:endParaRPr lang="es-CL"/>
          </a:p>
        </p:txBody>
      </p:sp>
    </p:spTree>
    <p:extLst>
      <p:ext uri="{BB962C8B-B14F-4D97-AF65-F5344CB8AC3E}">
        <p14:creationId xmlns:p14="http://schemas.microsoft.com/office/powerpoint/2010/main" val="273677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dirty="0"/>
          </a:p>
        </p:txBody>
      </p:sp>
      <p:sp>
        <p:nvSpPr>
          <p:cNvPr id="4" name="3 Marcador de número de diapositiva"/>
          <p:cNvSpPr>
            <a:spLocks noGrp="1"/>
          </p:cNvSpPr>
          <p:nvPr>
            <p:ph type="sldNum" sz="quarter" idx="10"/>
          </p:nvPr>
        </p:nvSpPr>
        <p:spPr/>
        <p:txBody>
          <a:bodyPr/>
          <a:lstStyle/>
          <a:p>
            <a:fld id="{5FDDA349-249E-418C-BC3D-5357B97AAFD9}" type="slidenum">
              <a:rPr lang="es-CL" smtClean="0"/>
              <a:pPr/>
              <a:t>3</a:t>
            </a:fld>
            <a:endParaRPr 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8398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70039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0864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4316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722593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17043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12/5/2011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1995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389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8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1814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5227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8644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60755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72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05-12-2011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84136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smtClean="0"/>
              <a:pPr/>
              <a:t>05-12-2011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smtClean="0"/>
              <a:pPr/>
              <a:t>‹Nº›</a:t>
            </a:fld>
            <a:endParaRPr lang="es-CL"/>
          </a:p>
        </p:txBody>
      </p:sp>
    </p:spTree>
    <p:extLst>
      <p:ext uri="{BB962C8B-B14F-4D97-AF65-F5344CB8AC3E}">
        <p14:creationId xmlns:p14="http://schemas.microsoft.com/office/powerpoint/2010/main" val="308657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21577319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Forestal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26755146"/>
              </p:ext>
            </p:extLst>
          </p:nvPr>
        </p:nvGraphicFramePr>
        <p:xfrm>
          <a:off x="428596" y="1714488"/>
          <a:ext cx="8429684" cy="3443274"/>
        </p:xfrm>
        <a:graphic>
          <a:graphicData uri="http://schemas.openxmlformats.org/drawingml/2006/table">
            <a:tbl>
              <a:tblPr firstRow="1" bandRow="1">
                <a:tableStyleId>{5C22544A-7EE6-4342-B048-85BDC9FD1C3A}</a:tableStyleId>
              </a:tblPr>
              <a:tblGrid>
                <a:gridCol w="443668"/>
                <a:gridCol w="2144393"/>
                <a:gridCol w="2331325"/>
                <a:gridCol w="1661684"/>
                <a:gridCol w="1848614"/>
              </a:tblGrid>
              <a:tr h="70244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740828">
                <a:tc>
                  <a:txBody>
                    <a:bodyPr/>
                    <a:lstStyle/>
                    <a:p>
                      <a:pPr algn="ctr"/>
                      <a:r>
                        <a:rPr lang="es-CL" sz="1600" b="1" dirty="0" smtClean="0"/>
                        <a:t>F.9: Varios</a:t>
                      </a:r>
                      <a:endParaRPr lang="es-CL" sz="1600" b="1" dirty="0"/>
                    </a:p>
                  </a:txBody>
                  <a:tcPr vert="vert270"/>
                </a:tc>
                <a:tc>
                  <a:txBody>
                    <a:bodyPr/>
                    <a:lstStyle/>
                    <a:p>
                      <a:pPr algn="just"/>
                      <a:r>
                        <a:rPr lang="es-MX" sz="1600" dirty="0" smtClean="0"/>
                        <a:t>- Realizar seminario SAG/CORMA sobre plagas forestales en la Región de Los Ríos, </a:t>
                      </a:r>
                      <a:r>
                        <a:rPr lang="es-MX" sz="1600" baseline="0" dirty="0" smtClean="0"/>
                        <a:t>durante el mes de diciembre del 2011.</a:t>
                      </a:r>
                      <a:endParaRPr lang="es-CL" sz="1600" dirty="0"/>
                    </a:p>
                  </a:txBody>
                  <a:tcPr/>
                </a:tc>
                <a:tc>
                  <a:txBody>
                    <a:bodyPr/>
                    <a:lstStyle/>
                    <a:p>
                      <a:pPr algn="just"/>
                      <a:r>
                        <a:rPr lang="es-CL" sz="1600" dirty="0" smtClean="0"/>
                        <a:t>- El seminario esta coordinado para ser realizado el 7 de diciembre,</a:t>
                      </a:r>
                      <a:r>
                        <a:rPr lang="es-CL" sz="1600" baseline="0" dirty="0" smtClean="0"/>
                        <a:t> en la ciudad de Valdivia</a:t>
                      </a:r>
                      <a:endParaRPr lang="es-CL" sz="1600" dirty="0"/>
                    </a:p>
                  </a:txBody>
                  <a:tcPr/>
                </a:tc>
                <a:tc>
                  <a:txBody>
                    <a:bodyPr/>
                    <a:lstStyle/>
                    <a:p>
                      <a:pPr algn="ctr"/>
                      <a:r>
                        <a:rPr lang="es-CL" sz="1600" dirty="0" smtClean="0"/>
                        <a:t>-</a:t>
                      </a:r>
                      <a:endParaRPr lang="es-CL" sz="1600" dirty="0"/>
                    </a:p>
                  </a:txBody>
                  <a:tcPr/>
                </a:tc>
                <a:tc>
                  <a:txBody>
                    <a:bodyPr/>
                    <a:lstStyle/>
                    <a:p>
                      <a:pPr algn="ctr"/>
                      <a:r>
                        <a:rPr lang="es-MX" sz="1600" dirty="0" smtClean="0"/>
                        <a:t>-</a:t>
                      </a:r>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graphicFrame>
        <p:nvGraphicFramePr>
          <p:cNvPr id="4" name="3 Tabla"/>
          <p:cNvGraphicFramePr>
            <a:graphicFrameLocks noGrp="1"/>
          </p:cNvGraphicFramePr>
          <p:nvPr/>
        </p:nvGraphicFramePr>
        <p:xfrm>
          <a:off x="179512" y="785794"/>
          <a:ext cx="8784976" cy="5511723"/>
        </p:xfrm>
        <a:graphic>
          <a:graphicData uri="http://schemas.openxmlformats.org/drawingml/2006/table">
            <a:tbl>
              <a:tblPr>
                <a:tableStyleId>{5C22544A-7EE6-4342-B048-85BDC9FD1C3A}</a:tableStyleId>
              </a:tblPr>
              <a:tblGrid>
                <a:gridCol w="1080120"/>
                <a:gridCol w="770485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rowSpan="7">
                  <a:txBody>
                    <a:bodyPr/>
                    <a:lstStyle/>
                    <a:p>
                      <a:pPr algn="ctr" fontAlgn="ctr"/>
                      <a:r>
                        <a:rPr lang="es-CL" dirty="0"/>
                        <a:t>Implementada</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es-CL" sz="2000" u="none" strike="noStrike">
                          <a:effectLst/>
                        </a:rPr>
                        <a:t>Tramitación para uso de baño químico</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Papeleo en certificados de aplicación de proceso HT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Inspección sólo en plantas y puertos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a:effectLst/>
                        </a:rPr>
                        <a:t>Muestras Comerciales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effectLst/>
                        </a:rPr>
                        <a:t>Certificado</a:t>
                      </a:r>
                      <a:r>
                        <a:rPr lang="es-CL" sz="2000" u="none" strike="noStrike" baseline="0" dirty="0" smtClean="0">
                          <a:effectLst/>
                        </a:rPr>
                        <a:t> de secado como requisito para hora de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pPr algn="ctr" fontAlgn="ct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Mercado de fumigación</a:t>
                      </a:r>
                      <a:endParaRPr lang="es-CL" sz="2000" b="0" i="0" u="none" strike="noStrike" dirty="0" smtClean="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9608">
                <a:tc rowSpan="4">
                  <a:txBody>
                    <a:bodyPr/>
                    <a:lstStyle/>
                    <a:p>
                      <a:pPr algn="ctr" fontAlgn="ctr"/>
                      <a:r>
                        <a:rPr lang="es-CL" sz="2000" b="1" u="none" strike="noStrike" dirty="0">
                          <a:effectLst/>
                        </a:rPr>
                        <a:t>Mediano Plazo</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s-CL" sz="2000" u="none" strike="noStrike" dirty="0">
                          <a:effectLst/>
                        </a:rPr>
                        <a:t>Certificado de exportación para </a:t>
                      </a:r>
                      <a:r>
                        <a:rPr lang="es-CL" sz="2000" u="none" strike="noStrike" dirty="0" smtClean="0">
                          <a:effectLst/>
                        </a:rPr>
                        <a:t>astillas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CL" sz="2000" u="none" strike="noStrike" dirty="0">
                          <a:effectLst/>
                        </a:rPr>
                        <a:t>Certificación de madera verde</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Certificación electrónica de exportación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Proyecto ventanilla única de exportaciones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Manual de plaguicidas para actividades</a:t>
                      </a:r>
                      <a:r>
                        <a:rPr lang="es-MX" sz="2000" b="0" i="0" u="none" strike="noStrike" baseline="0" dirty="0" smtClean="0">
                          <a:solidFill>
                            <a:srgbClr val="000000"/>
                          </a:solidFill>
                          <a:effectLst/>
                          <a:latin typeface="Calibri"/>
                        </a:rPr>
                        <a:t> forestales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61">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Vigilancia y control del gorgojo del pino SENASA/SAG</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Difusión de información de </a:t>
                      </a:r>
                      <a:r>
                        <a:rPr lang="es-MX" sz="2000" b="0" i="1" u="none" strike="noStrike" dirty="0" err="1" smtClean="0">
                          <a:solidFill>
                            <a:srgbClr val="000000"/>
                          </a:solidFill>
                          <a:effectLst/>
                          <a:latin typeface="Calibri"/>
                        </a:rPr>
                        <a:t>Leptocybe</a:t>
                      </a:r>
                      <a:r>
                        <a:rPr lang="es-MX" sz="2000" b="0" i="1"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invasa</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684469667"/>
              </p:ext>
            </p:extLst>
          </p:nvPr>
        </p:nvGraphicFramePr>
        <p:xfrm>
          <a:off x="285720" y="500042"/>
          <a:ext cx="8568952" cy="5112568"/>
        </p:xfrm>
        <a:graphic>
          <a:graphicData uri="http://schemas.openxmlformats.org/drawingml/2006/table">
            <a:tbl>
              <a:tblPr firstRow="1" bandRow="1">
                <a:tableStyleId>{5C22544A-7EE6-4342-B048-85BDC9FD1C3A}</a:tableStyleId>
              </a:tblPr>
              <a:tblGrid>
                <a:gridCol w="686450"/>
                <a:gridCol w="1813880"/>
                <a:gridCol w="2714644"/>
                <a:gridCol w="1474823"/>
                <a:gridCol w="1879155"/>
              </a:tblGrid>
              <a:tr h="68407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428492">
                <a:tc>
                  <a:txBody>
                    <a:bodyPr/>
                    <a:lstStyle/>
                    <a:p>
                      <a:pPr algn="ctr"/>
                      <a:r>
                        <a:rPr lang="es-CL" sz="1600" b="1" kern="1200" baseline="0" dirty="0" smtClean="0">
                          <a:solidFill>
                            <a:schemeClr val="dk1"/>
                          </a:solidFill>
                          <a:latin typeface="+mn-lt"/>
                          <a:ea typeface="+mn-ea"/>
                          <a:cs typeface="+mn-cs"/>
                        </a:rPr>
                        <a:t>F.1 (N° 5)  Sistema Electrònico de Certificaciòn  de Exportación.</a:t>
                      </a:r>
                      <a:endParaRPr lang="es-CL" sz="1600" b="1" kern="1200" baseline="0" dirty="0">
                        <a:solidFill>
                          <a:schemeClr val="dk1"/>
                        </a:solidFill>
                        <a:latin typeface="+mn-lt"/>
                        <a:ea typeface="+mn-ea"/>
                        <a:cs typeface="+mn-cs"/>
                      </a:endParaRPr>
                    </a:p>
                  </a:txBody>
                  <a:tcPr vert="vert270"/>
                </a:tc>
                <a:tc>
                  <a:txBody>
                    <a:bodyPr/>
                    <a:lstStyle/>
                    <a:p>
                      <a:pPr algn="just"/>
                      <a:r>
                        <a:rPr lang="es-MX" sz="1600" dirty="0" smtClean="0"/>
                        <a:t>- Coordinar una</a:t>
                      </a:r>
                      <a:r>
                        <a:rPr lang="es-MX" sz="1600" baseline="0" dirty="0" smtClean="0"/>
                        <a:t> reunión entre SAG y CORMA, para dar a conocer los alcances sobre certificación electrónica y el Sistema Integrado de exportaciones .</a:t>
                      </a:r>
                      <a:endParaRPr lang="es-CL" sz="1600" dirty="0"/>
                    </a:p>
                  </a:txBody>
                  <a:tcPr/>
                </a:tc>
                <a:tc>
                  <a:txBody>
                    <a:bodyPr/>
                    <a:lstStyle/>
                    <a:p>
                      <a:pPr algn="just">
                        <a:buFontTx/>
                        <a:buChar char="-"/>
                      </a:pPr>
                      <a:r>
                        <a:rPr lang="es-CL" sz="1600" dirty="0" smtClean="0"/>
                        <a:t> S</a:t>
                      </a:r>
                      <a:r>
                        <a:rPr lang="es-CL" sz="1600" baseline="0" dirty="0" smtClean="0"/>
                        <a:t>e realizó una reunión el 15 de noviembre, en la cual se presento al sector privado el Sistema Integrado de Exportaciones y los avances del trabajo que ha realizado el SAG con respecto a certificación electrónica. </a:t>
                      </a:r>
                    </a:p>
                    <a:p>
                      <a:pPr algn="just">
                        <a:buFontTx/>
                        <a:buNone/>
                      </a:pPr>
                      <a:endParaRPr lang="es-CL" sz="1600" baseline="0" dirty="0" smtClean="0"/>
                    </a:p>
                    <a:p>
                      <a:pPr algn="just">
                        <a:buFontTx/>
                        <a:buNone/>
                      </a:pPr>
                      <a:r>
                        <a:rPr lang="es-CL" sz="1600" baseline="0" dirty="0" smtClean="0"/>
                        <a:t>- En esta reunión se acordó conformar una mesa de trabajo para dar seguimiento a los temas, fijando en primera instancia una reunión para el 15 de diciembre en la región del Bío Bío.</a:t>
                      </a:r>
                      <a:r>
                        <a:rPr lang="es-CL" sz="1600" dirty="0" smtClean="0"/>
                        <a:t> </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just"/>
                      <a:r>
                        <a:rPr lang="es-CL" sz="1600" baseline="0" dirty="0" smtClean="0"/>
                        <a:t>- PYMEMAD no participo de esta reunión.</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966104349"/>
              </p:ext>
            </p:extLst>
          </p:nvPr>
        </p:nvGraphicFramePr>
        <p:xfrm>
          <a:off x="285720" y="394356"/>
          <a:ext cx="8568952" cy="5791200"/>
        </p:xfrm>
        <a:graphic>
          <a:graphicData uri="http://schemas.openxmlformats.org/drawingml/2006/table">
            <a:tbl>
              <a:tblPr firstRow="1" bandRow="1">
                <a:tableStyleId>{5C22544A-7EE6-4342-B048-85BDC9FD1C3A}</a:tableStyleId>
              </a:tblPr>
              <a:tblGrid>
                <a:gridCol w="450998"/>
                <a:gridCol w="2107660"/>
                <a:gridCol w="2227688"/>
                <a:gridCol w="1500198"/>
                <a:gridCol w="2282408"/>
              </a:tblGrid>
              <a:tr h="30942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5117616">
                <a:tc>
                  <a:txBody>
                    <a:bodyPr/>
                    <a:lstStyle/>
                    <a:p>
                      <a:pPr algn="ctr"/>
                      <a:r>
                        <a:rPr lang="es-CL" sz="1600" b="1" dirty="0" smtClean="0"/>
                        <a:t>F.2  (N° 49)</a:t>
                      </a:r>
                      <a:r>
                        <a:rPr lang="es-CL" sz="1600" b="1" baseline="0" dirty="0" smtClean="0"/>
                        <a:t> Certificación de madera verde</a:t>
                      </a:r>
                      <a:endParaRPr lang="es-CL" sz="1600" b="1" dirty="0"/>
                    </a:p>
                  </a:txBody>
                  <a:tcPr vert="vert270"/>
                </a:tc>
                <a:tc>
                  <a:txBody>
                    <a:bodyPr/>
                    <a:lstStyle/>
                    <a:p>
                      <a:pPr algn="just"/>
                      <a:r>
                        <a:rPr lang="es-MX" sz="1600" dirty="0" smtClean="0"/>
                        <a:t>- CORMA</a:t>
                      </a:r>
                      <a:r>
                        <a:rPr lang="es-MX" sz="1600" baseline="0" dirty="0" smtClean="0"/>
                        <a:t> hará entrega de la información correspondiente a los mercados de interés prioritario para proponer cambio a la exigencia que se aplica a embalajes que transporten maderas certificadas.</a:t>
                      </a:r>
                      <a:endParaRPr lang="es-CL" sz="1600" dirty="0"/>
                    </a:p>
                  </a:txBody>
                  <a:tcPr/>
                </a:tc>
                <a:tc>
                  <a:txBody>
                    <a:bodyPr/>
                    <a:lstStyle/>
                    <a:p>
                      <a:pPr algn="just">
                        <a:buFontTx/>
                        <a:buNone/>
                      </a:pPr>
                      <a:r>
                        <a:rPr lang="es-MX" sz="1600" dirty="0" smtClean="0"/>
                        <a:t>- A la fecha se ha establecido contacto con</a:t>
                      </a:r>
                      <a:r>
                        <a:rPr lang="es-MX" sz="1600" baseline="0" dirty="0" smtClean="0"/>
                        <a:t> las ONPF de </a:t>
                      </a:r>
                      <a:r>
                        <a:rPr lang="es-MX" sz="1600" dirty="0" smtClean="0"/>
                        <a:t>EE.EUU, </a:t>
                      </a:r>
                      <a:r>
                        <a:rPr lang="es-MX" sz="1600" baseline="0" dirty="0" smtClean="0"/>
                        <a:t>Perú, Costa Rica, Colombia, Ecuador y Guatemala, las cuales han señalado que aplican el criterio establecido en la NIMF N° 15 para la madera de estiba. </a:t>
                      </a:r>
                    </a:p>
                  </a:txBody>
                  <a:tcPr/>
                </a:tc>
                <a:tc>
                  <a:txBody>
                    <a:bodyPr/>
                    <a:lstStyle/>
                    <a:p>
                      <a:pPr algn="ctr"/>
                      <a:r>
                        <a:rPr lang="es-CL" sz="1600" dirty="0" smtClean="0"/>
                        <a:t>-</a:t>
                      </a:r>
                      <a:endParaRPr lang="es-CL" sz="1600" dirty="0"/>
                    </a:p>
                  </a:txBody>
                  <a:tcPr/>
                </a:tc>
                <a:tc>
                  <a:txBody>
                    <a:bodyPr/>
                    <a:lstStyle/>
                    <a:p>
                      <a:pPr algn="just"/>
                      <a:r>
                        <a:rPr lang="es-MX" sz="1600" dirty="0" smtClean="0"/>
                        <a:t>1.- Países priorizados </a:t>
                      </a:r>
                      <a:r>
                        <a:rPr lang="es-MX" sz="1600" baseline="0" dirty="0" smtClean="0"/>
                        <a:t> por CORMA</a:t>
                      </a:r>
                      <a:r>
                        <a:rPr lang="es-MX" sz="1600" dirty="0" smtClean="0"/>
                        <a:t>:</a:t>
                      </a:r>
                      <a:endParaRPr lang="es-MX" sz="1600" u="sng" baseline="0" dirty="0" smtClean="0"/>
                    </a:p>
                    <a:p>
                      <a:pPr algn="just"/>
                      <a:endParaRPr lang="es-MX" sz="1600" u="sng" baseline="0" dirty="0" smtClean="0"/>
                    </a:p>
                    <a:p>
                      <a:pPr algn="l">
                        <a:buFont typeface="Arial" pitchFamily="34" charset="0"/>
                        <a:buChar char="•"/>
                      </a:pPr>
                      <a:r>
                        <a:rPr lang="es-MX" sz="1600" dirty="0" smtClean="0"/>
                        <a:t> Arabia Saudita</a:t>
                      </a:r>
                    </a:p>
                    <a:p>
                      <a:pPr algn="l">
                        <a:buFont typeface="Arial" pitchFamily="34" charset="0"/>
                        <a:buChar char="•"/>
                      </a:pPr>
                      <a:r>
                        <a:rPr lang="es-MX" sz="1600" dirty="0" smtClean="0"/>
                        <a:t> Kuwait</a:t>
                      </a:r>
                    </a:p>
                    <a:p>
                      <a:pPr algn="l">
                        <a:buFont typeface="Arial" pitchFamily="34" charset="0"/>
                        <a:buChar char="•"/>
                      </a:pPr>
                      <a:r>
                        <a:rPr lang="es-MX" sz="1600" dirty="0" smtClean="0"/>
                        <a:t> Qatar</a:t>
                      </a:r>
                    </a:p>
                    <a:p>
                      <a:pPr algn="l">
                        <a:buFont typeface="Arial" pitchFamily="34" charset="0"/>
                        <a:buChar char="•"/>
                      </a:pPr>
                      <a:r>
                        <a:rPr lang="es-MX" sz="1600" dirty="0" smtClean="0"/>
                        <a:t> México </a:t>
                      </a:r>
                    </a:p>
                    <a:p>
                      <a:pPr algn="l">
                        <a:buFont typeface="Arial" pitchFamily="34" charset="0"/>
                        <a:buChar char="•"/>
                      </a:pPr>
                      <a:r>
                        <a:rPr lang="es-MX" sz="1600" dirty="0" smtClean="0"/>
                        <a:t> EE.UU.</a:t>
                      </a:r>
                    </a:p>
                    <a:p>
                      <a:pPr algn="just"/>
                      <a:endParaRPr lang="es-MX" sz="1600" baseline="0" dirty="0" smtClean="0"/>
                    </a:p>
                    <a:p>
                      <a:pPr algn="just"/>
                      <a:r>
                        <a:rPr lang="es-MX" sz="1600" u="none" baseline="0" dirty="0" smtClean="0"/>
                        <a:t>En segundo lugar se encuentran:</a:t>
                      </a:r>
                    </a:p>
                    <a:p>
                      <a:pPr algn="just"/>
                      <a:endParaRPr lang="es-MX" sz="1600" baseline="0" dirty="0" smtClean="0"/>
                    </a:p>
                    <a:p>
                      <a:pPr algn="l">
                        <a:buFont typeface="Arial" pitchFamily="34" charset="0"/>
                        <a:buChar char="•"/>
                      </a:pPr>
                      <a:r>
                        <a:rPr lang="es-MX" sz="1600" baseline="0" dirty="0" smtClean="0"/>
                        <a:t> Unión Europea</a:t>
                      </a:r>
                    </a:p>
                    <a:p>
                      <a:pPr algn="l">
                        <a:buFont typeface="Arial" pitchFamily="34" charset="0"/>
                        <a:buChar char="•"/>
                      </a:pPr>
                      <a:r>
                        <a:rPr lang="es-MX" sz="1600" baseline="0" dirty="0" smtClean="0"/>
                        <a:t> China</a:t>
                      </a:r>
                    </a:p>
                    <a:p>
                      <a:pPr algn="l">
                        <a:buFont typeface="Arial" pitchFamily="34" charset="0"/>
                        <a:buChar char="•"/>
                      </a:pPr>
                      <a:r>
                        <a:rPr lang="es-MX" sz="1600" baseline="0" dirty="0" smtClean="0"/>
                        <a:t> Corea</a:t>
                      </a:r>
                    </a:p>
                    <a:p>
                      <a:pPr algn="l">
                        <a:buFont typeface="Arial" pitchFamily="34" charset="0"/>
                        <a:buChar char="•"/>
                      </a:pPr>
                      <a:r>
                        <a:rPr lang="es-MX" sz="1600" baseline="0" dirty="0" smtClean="0"/>
                        <a:t> Taiwán</a:t>
                      </a:r>
                    </a:p>
                    <a:p>
                      <a:pPr algn="l">
                        <a:buFont typeface="Arial" pitchFamily="34" charset="0"/>
                        <a:buChar char="•"/>
                      </a:pPr>
                      <a:r>
                        <a:rPr lang="es-MX" sz="1600" baseline="0" dirty="0" smtClean="0"/>
                        <a:t> Tailandia</a:t>
                      </a:r>
                    </a:p>
                    <a:p>
                      <a:pPr algn="l">
                        <a:buFont typeface="Arial" pitchFamily="34" charset="0"/>
                        <a:buChar char="•"/>
                      </a:pPr>
                      <a:r>
                        <a:rPr lang="es-MX" sz="1600" baseline="0" dirty="0" smtClean="0"/>
                        <a:t> Costa Rica</a:t>
                      </a:r>
                    </a:p>
                    <a:p>
                      <a:pPr algn="l">
                        <a:buFont typeface="Arial" pitchFamily="34" charset="0"/>
                        <a:buChar char="•"/>
                      </a:pPr>
                      <a:r>
                        <a:rPr lang="es-MX" sz="1600" baseline="0" dirty="0" smtClean="0"/>
                        <a:t> Guatemala</a:t>
                      </a:r>
                    </a:p>
                    <a:p>
                      <a:pPr algn="l">
                        <a:buFont typeface="Arial" pitchFamily="34" charset="0"/>
                        <a:buChar char="•"/>
                      </a:pPr>
                      <a:r>
                        <a:rPr lang="es-MX" sz="1600" baseline="0" dirty="0" smtClean="0"/>
                        <a:t> Perú </a:t>
                      </a:r>
                    </a:p>
                    <a:p>
                      <a:pPr algn="l">
                        <a:buFont typeface="Arial" pitchFamily="34" charset="0"/>
                        <a:buChar char="•"/>
                      </a:pPr>
                      <a:r>
                        <a:rPr lang="es-MX" sz="1600" baseline="0" dirty="0" smtClean="0"/>
                        <a:t> Australia</a:t>
                      </a:r>
                    </a:p>
                    <a:p>
                      <a:pPr algn="l">
                        <a:buFont typeface="Arial" pitchFamily="34" charset="0"/>
                        <a:buChar char="•"/>
                      </a:pPr>
                      <a:endParaRPr lang="es-MX" sz="1600" baseline="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26289301"/>
              </p:ext>
            </p:extLst>
          </p:nvPr>
        </p:nvGraphicFramePr>
        <p:xfrm>
          <a:off x="357158" y="1054639"/>
          <a:ext cx="8463314" cy="4309650"/>
        </p:xfrm>
        <a:graphic>
          <a:graphicData uri="http://schemas.openxmlformats.org/drawingml/2006/table">
            <a:tbl>
              <a:tblPr firstRow="1" bandRow="1">
                <a:tableStyleId>{5C22544A-7EE6-4342-B048-85BDC9FD1C3A}</a:tableStyleId>
              </a:tblPr>
              <a:tblGrid>
                <a:gridCol w="648072"/>
                <a:gridCol w="1566506"/>
                <a:gridCol w="2859753"/>
                <a:gridCol w="1437319"/>
                <a:gridCol w="1951664"/>
              </a:tblGrid>
              <a:tr h="44270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866943">
                <a:tc>
                  <a:txBody>
                    <a:bodyPr/>
                    <a:lstStyle/>
                    <a:p>
                      <a:pPr algn="ctr"/>
                      <a:r>
                        <a:rPr lang="es-CL" sz="1600" b="1" dirty="0" smtClean="0"/>
                        <a:t>F.4  (N°</a:t>
                      </a:r>
                      <a:r>
                        <a:rPr lang="es-CL" sz="1600" b="1" baseline="0" dirty="0" smtClean="0"/>
                        <a:t>  50) Certificado de secado como requisito para hora inspección</a:t>
                      </a:r>
                      <a:endParaRPr lang="es-CL" sz="1600" b="1" dirty="0"/>
                    </a:p>
                  </a:txBody>
                  <a:tcPr vert="vert270"/>
                </a:tc>
                <a:tc>
                  <a:txBody>
                    <a:bodyPr/>
                    <a:lstStyle/>
                    <a:p>
                      <a:pPr algn="just"/>
                      <a:r>
                        <a:rPr lang="es-MX" sz="1600" dirty="0" smtClean="0"/>
                        <a:t>- SAG</a:t>
                      </a:r>
                      <a:r>
                        <a:rPr lang="es-MX" sz="1600" baseline="0" dirty="0" smtClean="0"/>
                        <a:t> hará seguimiento del requisito de secado para el mercado de México.</a:t>
                      </a:r>
                      <a:endParaRPr lang="es-CL"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600" dirty="0" smtClean="0"/>
                        <a:t>- En acuerdo con CORMA </a:t>
                      </a:r>
                      <a:r>
                        <a:rPr lang="es-MX" sz="1600" baseline="0" dirty="0" smtClean="0"/>
                        <a:t>se </a:t>
                      </a:r>
                      <a:r>
                        <a:rPr lang="es-MX" sz="1600" dirty="0" smtClean="0"/>
                        <a:t>remitió </a:t>
                      </a:r>
                      <a:r>
                        <a:rPr lang="es-MX" sz="1600" baseline="0" dirty="0" smtClean="0"/>
                        <a:t>una carta </a:t>
                      </a:r>
                      <a:r>
                        <a:rPr lang="es-MX" sz="1600" dirty="0" smtClean="0"/>
                        <a:t>a SEMARNAT el día 30-11-2011, </a:t>
                      </a:r>
                      <a:r>
                        <a:rPr lang="es-MX" sz="1600" baseline="0" dirty="0" smtClean="0"/>
                        <a:t>en la cual se reitera la preocupación de Chile por el estrecho plazo que existe entre la fecha de realización de los tratamientos y la fecha de embarque, poniendo énfasis en las maderas aserradas secas.</a:t>
                      </a:r>
                    </a:p>
                  </a:txBody>
                  <a:tcPr/>
                </a:tc>
                <a:tc>
                  <a:txBody>
                    <a:bodyPr/>
                    <a:lstStyle/>
                    <a:p>
                      <a:pPr algn="ctr"/>
                      <a:r>
                        <a:rPr lang="es-MX" sz="1600" dirty="0" smtClean="0"/>
                        <a:t>-</a:t>
                      </a:r>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MX" sz="1600" dirty="0" smtClean="0"/>
                    </a:p>
                    <a:p>
                      <a:pPr algn="ctr"/>
                      <a:endParaRPr lang="es-CL" sz="1600" dirty="0"/>
                    </a:p>
                  </a:txBody>
                  <a:tcPr/>
                </a:tc>
                <a:tc>
                  <a:txBody>
                    <a:bodyPr/>
                    <a:lstStyle/>
                    <a:p>
                      <a:pPr algn="just"/>
                      <a:r>
                        <a:rPr lang="es-MX" sz="1600" dirty="0" smtClean="0"/>
                        <a:t>- PYMEMAD no se</a:t>
                      </a:r>
                      <a:r>
                        <a:rPr lang="es-MX" sz="1600" baseline="0" dirty="0" smtClean="0"/>
                        <a:t> ha pronunciado a este respecto.</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077890990"/>
              </p:ext>
            </p:extLst>
          </p:nvPr>
        </p:nvGraphicFramePr>
        <p:xfrm>
          <a:off x="289328" y="357166"/>
          <a:ext cx="8711827" cy="5151120"/>
        </p:xfrm>
        <a:graphic>
          <a:graphicData uri="http://schemas.openxmlformats.org/drawingml/2006/table">
            <a:tbl>
              <a:tblPr firstRow="1" bandRow="1">
                <a:tableStyleId>{5C22544A-7EE6-4342-B048-85BDC9FD1C3A}</a:tableStyleId>
              </a:tblPr>
              <a:tblGrid>
                <a:gridCol w="653662"/>
                <a:gridCol w="2178874"/>
                <a:gridCol w="2396761"/>
                <a:gridCol w="1252080"/>
                <a:gridCol w="2230450"/>
              </a:tblGrid>
              <a:tr h="47237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206962">
                <a:tc rowSpan="2">
                  <a:txBody>
                    <a:bodyPr/>
                    <a:lstStyle/>
                    <a:p>
                      <a:pPr algn="ctr"/>
                      <a:r>
                        <a:rPr lang="es-CL" sz="1600" b="1" dirty="0" smtClean="0"/>
                        <a:t>F.5  (N°</a:t>
                      </a:r>
                      <a:r>
                        <a:rPr lang="es-CL" sz="1600" b="1" baseline="0" dirty="0" smtClean="0"/>
                        <a:t> 45) Certificado de exportación de astillas</a:t>
                      </a:r>
                      <a:endParaRPr lang="es-CL" sz="1600" b="1" dirty="0"/>
                    </a:p>
                  </a:txBody>
                  <a:tcPr vert="vert270"/>
                </a:tc>
                <a:tc>
                  <a:txBody>
                    <a:bodyPr/>
                    <a:lstStyle/>
                    <a:p>
                      <a:pPr algn="just"/>
                      <a:r>
                        <a:rPr lang="es-MX" sz="1600" dirty="0" smtClean="0"/>
                        <a:t>- Revisar el procedimiento de inspección de astillas pulpables</a:t>
                      </a:r>
                      <a:r>
                        <a:rPr lang="es-MX" sz="1600" baseline="0" dirty="0" smtClean="0"/>
                        <a:t> con destino a Japón.</a:t>
                      </a:r>
                      <a:endParaRPr lang="es-CL" sz="1600" dirty="0"/>
                    </a:p>
                  </a:txBody>
                  <a:tcPr/>
                </a:tc>
                <a:tc>
                  <a:txBody>
                    <a:bodyPr/>
                    <a:lstStyle/>
                    <a:p>
                      <a:pPr marL="0" indent="0" algn="just">
                        <a:buFontTx/>
                        <a:buNone/>
                      </a:pPr>
                      <a:r>
                        <a:rPr lang="es-MX" sz="1600" dirty="0" smtClean="0"/>
                        <a:t>- El primer borrador del nuevo </a:t>
                      </a:r>
                      <a:r>
                        <a:rPr lang="es-MX" sz="1600" baseline="0" dirty="0" smtClean="0"/>
                        <a:t>procedimiento para la  inspección de astillas, se encuentra en revisión en regiones. </a:t>
                      </a:r>
                    </a:p>
                    <a:p>
                      <a:pPr algn="just"/>
                      <a:r>
                        <a:rPr lang="es-MX" sz="1600" baseline="0" dirty="0" smtClean="0"/>
                        <a:t> </a:t>
                      </a:r>
                      <a:endParaRPr lang="es-CL" sz="1600" dirty="0"/>
                    </a:p>
                  </a:txBody>
                  <a:tcPr/>
                </a:tc>
                <a:tc>
                  <a:txBody>
                    <a:bodyPr/>
                    <a:lstStyle/>
                    <a:p>
                      <a:pPr algn="ctr"/>
                      <a:r>
                        <a:rPr lang="es-MX" sz="1600" dirty="0" smtClean="0"/>
                        <a:t>-</a:t>
                      </a:r>
                    </a:p>
                  </a:txBody>
                  <a:tcPr/>
                </a:tc>
                <a:tc>
                  <a:txBody>
                    <a:bodyPr/>
                    <a:lstStyle/>
                    <a:p>
                      <a:pPr marL="0" indent="0" algn="just">
                        <a:buFontTx/>
                        <a:buChar char="-"/>
                      </a:pPr>
                      <a:r>
                        <a:rPr lang="es-MX" sz="1600" dirty="0" smtClean="0"/>
                        <a:t> Concluida la revisión del documento </a:t>
                      </a:r>
                      <a:r>
                        <a:rPr lang="es-MX" sz="1600" baseline="0" dirty="0" smtClean="0"/>
                        <a:t>en regiones, se enviará el documento  a CORMA para sus comentarios. </a:t>
                      </a:r>
                    </a:p>
                    <a:p>
                      <a:pPr marL="0" indent="0" algn="just">
                        <a:buFontTx/>
                        <a:buChar char="-"/>
                      </a:pPr>
                      <a:endParaRPr lang="es-MX" sz="1600" baseline="0" dirty="0" smtClean="0"/>
                    </a:p>
                    <a:p>
                      <a:pPr marL="0" indent="0" algn="just">
                        <a:buFontTx/>
                        <a:buChar char="-"/>
                      </a:pPr>
                      <a:r>
                        <a:rPr lang="es-MX" sz="1600" baseline="0" dirty="0" smtClean="0"/>
                        <a:t> Finalmente, se solicitará a DIPLADES que realice un nuevo estudio tarifario.</a:t>
                      </a:r>
                      <a:endParaRPr lang="es-CL" sz="1600" dirty="0"/>
                    </a:p>
                  </a:txBody>
                  <a:tcPr/>
                </a:tc>
              </a:tr>
              <a:tr h="1606084">
                <a:tc vMerge="1">
                  <a:txBody>
                    <a:bodyPr/>
                    <a:lstStyle/>
                    <a:p>
                      <a:pPr algn="ctr"/>
                      <a:endParaRPr lang="es-CL" sz="1600" dirty="0"/>
                    </a:p>
                  </a:txBody>
                  <a:tcPr/>
                </a:tc>
                <a:tc>
                  <a:txBody>
                    <a:bodyPr/>
                    <a:lstStyle/>
                    <a:p>
                      <a:pPr algn="just"/>
                      <a:r>
                        <a:rPr lang="es-CL" sz="1600" dirty="0" smtClean="0"/>
                        <a:t>- CORMA enviará</a:t>
                      </a:r>
                      <a:r>
                        <a:rPr lang="es-CL" sz="1600" baseline="0" dirty="0" smtClean="0"/>
                        <a:t> un documento con una análisis jurídico sobre la pertinencia de emitir un certificado fitosanitario para las astillas que se exportan con destino a Japón.</a:t>
                      </a:r>
                      <a:endParaRPr lang="es-CL" sz="1600" dirty="0"/>
                    </a:p>
                  </a:txBody>
                  <a:tcPr/>
                </a:tc>
                <a:tc>
                  <a:txBody>
                    <a:bodyPr/>
                    <a:lstStyle/>
                    <a:p>
                      <a:pPr algn="just">
                        <a:buFontTx/>
                        <a:buChar char="-"/>
                      </a:pPr>
                      <a:r>
                        <a:rPr lang="es-MX" sz="1600" dirty="0" smtClean="0"/>
                        <a:t>El documento esta siendo analizado</a:t>
                      </a:r>
                      <a:r>
                        <a:rPr lang="es-MX" sz="1600" baseline="0" dirty="0" smtClean="0"/>
                        <a:t> técnica y juridicamente.</a:t>
                      </a:r>
                    </a:p>
                  </a:txBody>
                  <a:tcPr/>
                </a:tc>
                <a:tc>
                  <a:txBody>
                    <a:bodyPr/>
                    <a:lstStyle/>
                    <a:p>
                      <a:pPr algn="ctr"/>
                      <a:r>
                        <a:rPr lang="es-CL" sz="1600" dirty="0" smtClean="0"/>
                        <a:t>-</a:t>
                      </a:r>
                      <a:endParaRPr lang="es-CL" sz="1600" dirty="0"/>
                    </a:p>
                  </a:txBody>
                  <a:tcPr/>
                </a:tc>
                <a:tc>
                  <a:txBody>
                    <a:bodyPr/>
                    <a:lstStyle/>
                    <a:p>
                      <a:pPr algn="ctr"/>
                      <a:r>
                        <a:rPr lang="es-CL" sz="160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094617470"/>
              </p:ext>
            </p:extLst>
          </p:nvPr>
        </p:nvGraphicFramePr>
        <p:xfrm>
          <a:off x="285720" y="620688"/>
          <a:ext cx="8568952" cy="4810286"/>
        </p:xfrm>
        <a:graphic>
          <a:graphicData uri="http://schemas.openxmlformats.org/drawingml/2006/table">
            <a:tbl>
              <a:tblPr firstRow="1" bandRow="1">
                <a:tableStyleId>{5C22544A-7EE6-4342-B048-85BDC9FD1C3A}</a:tableStyleId>
              </a:tblPr>
              <a:tblGrid>
                <a:gridCol w="757888"/>
                <a:gridCol w="2088232"/>
                <a:gridCol w="2304256"/>
                <a:gridCol w="1368152"/>
                <a:gridCol w="2050424"/>
              </a:tblGrid>
              <a:tr h="56102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49264">
                <a:tc>
                  <a:txBody>
                    <a:bodyPr/>
                    <a:lstStyle/>
                    <a:p>
                      <a:pPr algn="ctr"/>
                      <a:r>
                        <a:rPr lang="es-CL" sz="1600" b="1" dirty="0" smtClean="0"/>
                        <a:t>F.6  (N°</a:t>
                      </a:r>
                      <a:r>
                        <a:rPr lang="es-CL" sz="1600" b="1" baseline="0" dirty="0" smtClean="0"/>
                        <a:t> 44) Manual de plaguicidas para actividades forestales</a:t>
                      </a:r>
                      <a:endParaRPr lang="es-CL" sz="1600" b="1" dirty="0"/>
                    </a:p>
                  </a:txBody>
                  <a:tcPr vert="vert270"/>
                </a:tc>
                <a:tc>
                  <a:txBody>
                    <a:bodyPr/>
                    <a:lstStyle/>
                    <a:p>
                      <a:pPr algn="just"/>
                      <a:r>
                        <a:rPr lang="es-MX" sz="1600" dirty="0" smtClean="0"/>
                        <a:t>- Revisar la factibilidad técnica de elaborar un manual de plaguicidas para el sector forestal.</a:t>
                      </a:r>
                      <a:endParaRPr lang="es-CL" sz="1600" dirty="0"/>
                    </a:p>
                  </a:txBody>
                  <a:tcPr/>
                </a:tc>
                <a:tc>
                  <a:txBody>
                    <a:bodyPr/>
                    <a:lstStyle/>
                    <a:p>
                      <a:pPr algn="just"/>
                      <a:r>
                        <a:rPr lang="es-MX" sz="1600" dirty="0" smtClean="0"/>
                        <a:t>- Se realizó una reunión con las asociaciones gremiales de plaguicidas, en</a:t>
                      </a:r>
                      <a:r>
                        <a:rPr lang="es-MX" sz="1600" baseline="0" dirty="0" smtClean="0"/>
                        <a:t> la cual se acordó que CORMA recopilara los requerimientos de sus asociados para seguir avanzando en este tema.</a:t>
                      </a:r>
                      <a:endParaRPr lang="es-CL" sz="1600" dirty="0"/>
                    </a:p>
                  </a:txBody>
                  <a:tcPr/>
                </a:tc>
                <a:tc>
                  <a:txBody>
                    <a:bodyPr/>
                    <a:lstStyle/>
                    <a:p>
                      <a:pPr algn="ctr"/>
                      <a:r>
                        <a:rPr lang="es-CL" sz="1600" dirty="0" smtClean="0"/>
                        <a:t>-</a:t>
                      </a:r>
                      <a:endParaRPr lang="es-CL" sz="1600" dirty="0"/>
                    </a:p>
                  </a:txBody>
                  <a:tcPr/>
                </a:tc>
                <a:tc>
                  <a:txBody>
                    <a:bodyPr/>
                    <a:lstStyle/>
                    <a:p>
                      <a:pPr algn="just"/>
                      <a:r>
                        <a:rPr lang="es-CL" sz="1600" dirty="0" smtClean="0"/>
                        <a:t>- Se esta a la espera de las</a:t>
                      </a:r>
                      <a:r>
                        <a:rPr lang="es-CL" sz="1600" baseline="0" dirty="0" smtClean="0"/>
                        <a:t> observaciones de CORMA. </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779173515"/>
              </p:ext>
            </p:extLst>
          </p:nvPr>
        </p:nvGraphicFramePr>
        <p:xfrm>
          <a:off x="214282" y="298761"/>
          <a:ext cx="8712968" cy="6202073"/>
        </p:xfrm>
        <a:graphic>
          <a:graphicData uri="http://schemas.openxmlformats.org/drawingml/2006/table">
            <a:tbl>
              <a:tblPr firstRow="1" bandRow="1">
                <a:tableStyleId>{5C22544A-7EE6-4342-B048-85BDC9FD1C3A}</a:tableStyleId>
              </a:tblPr>
              <a:tblGrid>
                <a:gridCol w="944302"/>
                <a:gridCol w="2161732"/>
                <a:gridCol w="2428892"/>
                <a:gridCol w="1267305"/>
                <a:gridCol w="1910737"/>
              </a:tblGrid>
              <a:tr h="32388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737184">
                <a:tc rowSpan="3">
                  <a:txBody>
                    <a:bodyPr/>
                    <a:lstStyle/>
                    <a:p>
                      <a:pPr algn="ctr"/>
                      <a:r>
                        <a:rPr lang="es-CL" sz="1600" b="1" dirty="0" smtClean="0"/>
                        <a:t>F 7: Plan binacional SENASA/SAG para el control del gorgojo del pino </a:t>
                      </a:r>
                      <a:r>
                        <a:rPr lang="es-CL" sz="1600" b="1" i="1" dirty="0" smtClean="0"/>
                        <a:t>(</a:t>
                      </a:r>
                      <a:r>
                        <a:rPr lang="es-CL" sz="1600" b="1" i="1" dirty="0" err="1" smtClean="0"/>
                        <a:t>Pissodes</a:t>
                      </a:r>
                      <a:r>
                        <a:rPr lang="es-CL" sz="1600" b="1" i="1" dirty="0" smtClean="0"/>
                        <a:t> </a:t>
                      </a:r>
                      <a:r>
                        <a:rPr lang="es-CL" b="1" i="1" dirty="0" err="1" smtClean="0"/>
                        <a:t>castaneus</a:t>
                      </a:r>
                      <a:r>
                        <a:rPr lang="es-CL" b="1" dirty="0" smtClean="0"/>
                        <a:t>)</a:t>
                      </a:r>
                      <a:endParaRPr lang="es-CL" sz="1600" b="1" i="1" dirty="0"/>
                    </a:p>
                  </a:txBody>
                  <a:tcPr vert="vert270"/>
                </a:tc>
                <a:tc>
                  <a:txBody>
                    <a:bodyPr/>
                    <a:lstStyle/>
                    <a:p>
                      <a:pPr algn="just"/>
                      <a:r>
                        <a:rPr lang="es-MX" sz="1600" dirty="0" smtClean="0"/>
                        <a:t>- CORMA</a:t>
                      </a:r>
                      <a:r>
                        <a:rPr lang="es-MX" sz="1600" baseline="0" dirty="0" smtClean="0"/>
                        <a:t> hará llegar sus observaciones al borrador enviado por el SAG a través del gerente de la CPF.</a:t>
                      </a:r>
                      <a:endParaRPr lang="es-CL" sz="1600" dirty="0"/>
                    </a:p>
                  </a:txBody>
                  <a:tcPr/>
                </a:tc>
                <a:tc>
                  <a:txBody>
                    <a:bodyPr/>
                    <a:lstStyle/>
                    <a:p>
                      <a:pPr algn="just"/>
                      <a:r>
                        <a:rPr lang="es-MX" sz="1600" dirty="0" smtClean="0"/>
                        <a:t>- Se recibieron las sugerencias</a:t>
                      </a:r>
                      <a:r>
                        <a:rPr lang="es-MX" sz="1600" baseline="0" dirty="0" smtClean="0"/>
                        <a:t> realizadas por la CPF a través de la CORMA, las cuales están siendo evaluadas por el Subdepto. de Vigilancia Forestal.</a:t>
                      </a:r>
                      <a:endParaRPr lang="es-CL" sz="1600" dirty="0"/>
                    </a:p>
                  </a:txBody>
                  <a:tcPr/>
                </a:tc>
                <a:tc>
                  <a:txBody>
                    <a:bodyPr/>
                    <a:lstStyle/>
                    <a:p>
                      <a:pPr algn="ctr"/>
                      <a:r>
                        <a:rPr lang="es-CL" sz="1600" dirty="0" smtClean="0"/>
                        <a:t>-</a:t>
                      </a:r>
                      <a:endParaRPr lang="es-CL" sz="1600" dirty="0"/>
                    </a:p>
                  </a:txBody>
                  <a:tcPr/>
                </a:tc>
                <a:tc>
                  <a:txBody>
                    <a:bodyPr/>
                    <a:lstStyle/>
                    <a:p>
                      <a:pPr algn="ctr"/>
                      <a:r>
                        <a:rPr lang="es-MX" sz="1600" dirty="0" smtClean="0"/>
                        <a:t>-</a:t>
                      </a:r>
                      <a:endParaRPr lang="es-CL" sz="1600" dirty="0"/>
                    </a:p>
                  </a:txBody>
                  <a:tcPr/>
                </a:tc>
              </a:tr>
              <a:tr h="1720176">
                <a:tc vMerge="1">
                  <a:txBody>
                    <a:bodyPr/>
                    <a:lstStyle/>
                    <a:p>
                      <a:pPr algn="ctr"/>
                      <a:endParaRPr lang="es-CL" sz="1600" dirty="0"/>
                    </a:p>
                  </a:txBody>
                  <a:tcPr/>
                </a:tc>
                <a:tc>
                  <a:txBody>
                    <a:bodyPr/>
                    <a:lstStyle/>
                    <a:p>
                      <a:pPr algn="just"/>
                      <a:r>
                        <a:rPr lang="es-CL" sz="1600" i="0" u="none" dirty="0" smtClean="0"/>
                        <a:t>- Se</a:t>
                      </a:r>
                      <a:r>
                        <a:rPr lang="es-CL" sz="1600" i="0" u="none" baseline="0" dirty="0" smtClean="0"/>
                        <a:t> espera tener listo el documento “Plan de Contingencia” para el mes de diciembre del 2011.</a:t>
                      </a:r>
                      <a:endParaRPr lang="es-CL" sz="1600" i="0" u="none" dirty="0" smtClean="0"/>
                    </a:p>
                  </a:txBody>
                  <a:tcPr/>
                </a:tc>
                <a:tc>
                  <a:txBody>
                    <a:bodyPr/>
                    <a:lstStyle/>
                    <a:p>
                      <a:pPr algn="just"/>
                      <a:r>
                        <a:rPr lang="es-CL" sz="1600" dirty="0" smtClean="0"/>
                        <a:t>-</a:t>
                      </a:r>
                      <a:r>
                        <a:rPr lang="es-CL" sz="1600" baseline="0" dirty="0" smtClean="0"/>
                        <a:t> Una vez elaborado el documento se remitirá al SENASA- Argentina.</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ctr"/>
                      <a:r>
                        <a:rPr lang="es-CL" sz="1600" dirty="0" smtClean="0"/>
                        <a:t>-</a:t>
                      </a:r>
                      <a:endParaRPr lang="es-CL" sz="1600" dirty="0"/>
                    </a:p>
                  </a:txBody>
                  <a:tcPr/>
                </a:tc>
              </a:tr>
              <a:tr h="2104457">
                <a:tc vMerge="1">
                  <a:txBody>
                    <a:bodyPr/>
                    <a:lstStyle/>
                    <a:p>
                      <a:pPr algn="ctr"/>
                      <a:endParaRPr lang="es-CL" sz="1600" b="1" i="1" dirty="0"/>
                    </a:p>
                  </a:txBody>
                  <a:tcPr vert="vert270"/>
                </a:tc>
                <a:tc>
                  <a:txBody>
                    <a:bodyPr/>
                    <a:lstStyle/>
                    <a:p>
                      <a:pPr algn="just"/>
                      <a:r>
                        <a:rPr lang="es-CL" sz="1600" dirty="0" smtClean="0"/>
                        <a:t>- Se</a:t>
                      </a:r>
                      <a:r>
                        <a:rPr lang="es-CL" sz="1600" baseline="0" dirty="0" smtClean="0"/>
                        <a:t> buscaran todas las instancias para difundir respecto de esta plaga.</a:t>
                      </a:r>
                      <a:endParaRPr lang="es-CL" sz="1600" dirty="0"/>
                    </a:p>
                  </a:txBody>
                  <a:tcPr/>
                </a:tc>
                <a:tc>
                  <a:txBody>
                    <a:bodyPr/>
                    <a:lstStyle/>
                    <a:p>
                      <a:pPr algn="just"/>
                      <a:r>
                        <a:rPr lang="es-CL" sz="1600" baseline="0" dirty="0" smtClean="0"/>
                        <a:t>- En el taller SAG/CORMA de plagas forestales que se realizará durante el mes de diciembre en la ciudad de Valdivia, se realizará difusión sobre esta plaga.</a:t>
                      </a:r>
                      <a:endParaRPr lang="es-CL" sz="1600" dirty="0"/>
                    </a:p>
                  </a:txBody>
                  <a:tcPr/>
                </a:tc>
                <a:tc>
                  <a:txBody>
                    <a:bodyPr/>
                    <a:lstStyle/>
                    <a:p>
                      <a:pPr algn="ctr"/>
                      <a:endParaRPr lang="es-CL" sz="1600" dirty="0" smtClean="0"/>
                    </a:p>
                    <a:p>
                      <a:pPr algn="ctr"/>
                      <a:r>
                        <a:rPr lang="es-CL" sz="1600" dirty="0" smtClean="0"/>
                        <a:t>-</a:t>
                      </a:r>
                      <a:endParaRPr lang="es-CL" sz="1600" dirty="0"/>
                    </a:p>
                  </a:txBody>
                  <a:tcPr/>
                </a:tc>
                <a:tc>
                  <a:txBody>
                    <a:bodyPr/>
                    <a:lstStyle/>
                    <a:p>
                      <a:pPr algn="ctr"/>
                      <a:endParaRPr lang="es-CL" sz="1600" dirty="0" smtClean="0"/>
                    </a:p>
                    <a:p>
                      <a:pPr algn="ctr"/>
                      <a:r>
                        <a:rPr lang="es-CL" sz="1600" dirty="0" smtClean="0"/>
                        <a:t>-</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9032901"/>
              </p:ext>
            </p:extLst>
          </p:nvPr>
        </p:nvGraphicFramePr>
        <p:xfrm>
          <a:off x="285720" y="1428736"/>
          <a:ext cx="8568952" cy="3837171"/>
        </p:xfrm>
        <a:graphic>
          <a:graphicData uri="http://schemas.openxmlformats.org/drawingml/2006/table">
            <a:tbl>
              <a:tblPr firstRow="1" bandRow="1">
                <a:tableStyleId>{5C22544A-7EE6-4342-B048-85BDC9FD1C3A}</a:tableStyleId>
              </a:tblPr>
              <a:tblGrid>
                <a:gridCol w="857256"/>
                <a:gridCol w="2132880"/>
                <a:gridCol w="2296276"/>
                <a:gridCol w="1403385"/>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58051">
                <a:tc>
                  <a:txBody>
                    <a:bodyPr/>
                    <a:lstStyle/>
                    <a:p>
                      <a:pPr algn="ctr"/>
                      <a:r>
                        <a:rPr lang="es-CL" sz="1600" b="1" dirty="0" smtClean="0"/>
                        <a:t>F.8: Divulgación de información de </a:t>
                      </a:r>
                      <a:r>
                        <a:rPr lang="es-CL" sz="1600" b="1" baseline="0" dirty="0" smtClean="0"/>
                        <a:t> (</a:t>
                      </a:r>
                      <a:r>
                        <a:rPr lang="es-CL" sz="1600" b="1" i="1" baseline="0" dirty="0" err="1" smtClean="0"/>
                        <a:t>Leptocybe</a:t>
                      </a:r>
                      <a:r>
                        <a:rPr lang="es-CL" sz="1600" b="1" i="1" baseline="0" dirty="0" smtClean="0"/>
                        <a:t> </a:t>
                      </a:r>
                      <a:r>
                        <a:rPr lang="es-CL" sz="1600" b="1" i="1" baseline="0" dirty="0" err="1" smtClean="0"/>
                        <a:t>invasa</a:t>
                      </a:r>
                      <a:r>
                        <a:rPr lang="es-CL" sz="1600" b="1" i="1" baseline="0" dirty="0" smtClean="0"/>
                        <a:t>)</a:t>
                      </a:r>
                      <a:endParaRPr lang="es-CL" sz="1600" b="1" i="1" dirty="0"/>
                    </a:p>
                  </a:txBody>
                  <a:tcPr vert="vert270"/>
                </a:tc>
                <a:tc>
                  <a:txBody>
                    <a:bodyPr/>
                    <a:lstStyle/>
                    <a:p>
                      <a:pPr marL="0" indent="0" algn="just">
                        <a:buFontTx/>
                        <a:buChar char="-"/>
                      </a:pPr>
                      <a:r>
                        <a:rPr lang="es-MX" sz="1600" dirty="0" smtClean="0"/>
                        <a:t>  SAG intentará tener un afiche impreso y listo para la próxima reunión de impulso competitivo. </a:t>
                      </a:r>
                    </a:p>
                    <a:p>
                      <a:pPr marL="0" indent="0" algn="just">
                        <a:buFontTx/>
                        <a:buChar char="-"/>
                      </a:pPr>
                      <a:endParaRPr lang="es-MX" sz="1600" dirty="0" smtClean="0"/>
                    </a:p>
                  </a:txBody>
                  <a:tcPr/>
                </a:tc>
                <a:tc>
                  <a:txBody>
                    <a:bodyPr/>
                    <a:lstStyle/>
                    <a:p>
                      <a:pPr algn="just"/>
                      <a:r>
                        <a:rPr lang="es-MX" sz="1600" dirty="0" smtClean="0"/>
                        <a:t>- El diseño del afiche se remitió a la Unidad de C</a:t>
                      </a:r>
                      <a:r>
                        <a:rPr lang="es-MX" sz="1600" baseline="0" dirty="0" smtClean="0"/>
                        <a:t>omunicación y Prensa del SAG para su diagramación, el cual estará listo  durante el presente año. </a:t>
                      </a:r>
                      <a:endParaRPr lang="es-CL" sz="1600" dirty="0"/>
                    </a:p>
                  </a:txBody>
                  <a:tcPr/>
                </a:tc>
                <a:tc>
                  <a:txBody>
                    <a:bodyPr/>
                    <a:lstStyle/>
                    <a:p>
                      <a:pPr algn="ctr"/>
                      <a:r>
                        <a:rPr lang="es-MX" sz="1600" dirty="0" smtClean="0"/>
                        <a:t>-</a:t>
                      </a:r>
                      <a:endParaRPr lang="es-CL" sz="1600" dirty="0"/>
                    </a:p>
                  </a:txBody>
                  <a:tcPr/>
                </a:tc>
                <a:tc>
                  <a:txBody>
                    <a:bodyPr/>
                    <a:lstStyle/>
                    <a:p>
                      <a:pPr algn="ctr"/>
                      <a:r>
                        <a:rPr lang="es-MX" sz="1600" dirty="0" smtClean="0"/>
                        <a:t>-</a:t>
                      </a:r>
                    </a:p>
                    <a:p>
                      <a:pPr algn="just"/>
                      <a:endParaRPr lang="es-MX" sz="1600" dirty="0" smtClean="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TotalTime>
  <Words>976</Words>
  <Application>Microsoft Office PowerPoint</Application>
  <PresentationFormat>Presentación en pantalla (4:3)</PresentationFormat>
  <Paragraphs>169</Paragraphs>
  <Slides>10</Slides>
  <Notes>3</Notes>
  <HiddenSlides>0</HiddenSlides>
  <MMClips>0</MMClips>
  <ScaleCrop>false</ScaleCrop>
  <HeadingPairs>
    <vt:vector size="4" baseType="variant">
      <vt:variant>
        <vt:lpstr>Tema</vt:lpstr>
      </vt:variant>
      <vt:variant>
        <vt:i4>2</vt:i4>
      </vt:variant>
      <vt:variant>
        <vt:lpstr>Títulos de diapositiva</vt:lpstr>
      </vt:variant>
      <vt:variant>
        <vt:i4>10</vt:i4>
      </vt:variant>
    </vt:vector>
  </HeadingPairs>
  <TitlesOfParts>
    <vt:vector size="12" baseType="lpstr">
      <vt:lpstr>Tema de Office</vt:lpstr>
      <vt:lpstr>Office Theme</vt:lpstr>
      <vt:lpstr>Impulso Competitivo Servicio Agrícola y Ganadero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Impulso Competitivo Servicio Agrícola y Ganadero</dc:title>
  <dc:creator>Nicolas Andrés Guerra Rojas</dc:creator>
  <cp:lastModifiedBy>Nicolas Jose Cristi Le-Fort</cp:lastModifiedBy>
  <cp:revision>85</cp:revision>
  <dcterms:created xsi:type="dcterms:W3CDTF">2011-10-03T18:18:06Z</dcterms:created>
  <dcterms:modified xsi:type="dcterms:W3CDTF">2011-12-05T17:44:00Z</dcterms:modified>
</cp:coreProperties>
</file>