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5" r:id="rId3"/>
  </p:sldMasterIdLst>
  <p:notesMasterIdLst>
    <p:notesMasterId r:id="rId16"/>
  </p:notesMasterIdLst>
  <p:sldIdLst>
    <p:sldId id="265" r:id="rId4"/>
    <p:sldId id="266" r:id="rId5"/>
    <p:sldId id="267" r:id="rId6"/>
    <p:sldId id="270" r:id="rId7"/>
    <p:sldId id="269" r:id="rId8"/>
    <p:sldId id="274" r:id="rId9"/>
    <p:sldId id="273" r:id="rId10"/>
    <p:sldId id="272" r:id="rId11"/>
    <p:sldId id="271" r:id="rId12"/>
    <p:sldId id="268" r:id="rId13"/>
    <p:sldId id="275" r:id="rId14"/>
    <p:sldId id="276" r:id="rId15"/>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p:scale>
          <a:sx n="75" d="100"/>
          <a:sy n="75" d="100"/>
        </p:scale>
        <p:origin x="-36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55087A-05DB-4B60-8E2F-79DCD2EA003D}" type="datetimeFigureOut">
              <a:rPr lang="es-CL" smtClean="0"/>
              <a:pPr/>
              <a:t>02-12-2011</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DDA349-249E-418C-BC3D-5357B97AAFD9}" type="slidenum">
              <a:rPr lang="es-CL" smtClean="0"/>
              <a:pPr/>
              <a:t>‹Nº›</a:t>
            </a:fld>
            <a:endParaRPr lang="es-CL"/>
          </a:p>
        </p:txBody>
      </p:sp>
    </p:spTree>
    <p:extLst>
      <p:ext uri="{BB962C8B-B14F-4D97-AF65-F5344CB8AC3E}">
        <p14:creationId xmlns:p14="http://schemas.microsoft.com/office/powerpoint/2010/main" val="2736771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dirty="0" smtClean="0">
                <a:ea typeface="ヒラギノ角ゴ Pro W3"/>
                <a:cs typeface="ヒラギノ角ゴ Pro W3"/>
              </a:rPr>
              <a:t>* 6 Certificación de madera verde: Depende de las </a:t>
            </a:r>
            <a:r>
              <a:rPr lang="es-CL" dirty="0" err="1" smtClean="0">
                <a:ea typeface="ヒラギノ角ゴ Pro W3"/>
                <a:cs typeface="ヒラギノ角ゴ Pro W3"/>
              </a:rPr>
              <a:t>ONPF’s</a:t>
            </a:r>
            <a:r>
              <a:rPr lang="es-CL" dirty="0" smtClean="0">
                <a:ea typeface="ヒラギノ角ゴ Pro W3"/>
                <a:cs typeface="ヒラギノ角ゴ Pro W3"/>
              </a:rPr>
              <a:t> de los mercados de destino.</a:t>
            </a:r>
          </a:p>
          <a:p>
            <a:pPr>
              <a:buFont typeface="Arial" charset="0"/>
              <a:buChar char="•"/>
            </a:pPr>
            <a:r>
              <a:rPr lang="es-CL" dirty="0" smtClean="0">
                <a:ea typeface="ヒラギノ角ゴ Pro W3"/>
                <a:cs typeface="ヒラギノ角ゴ Pro W3"/>
              </a:rPr>
              <a:t>7 Mercado de Fumigación: Depende del mercado y MINSAL.</a:t>
            </a:r>
          </a:p>
          <a:p>
            <a:pPr>
              <a:buFont typeface="Arial" charset="0"/>
              <a:buChar char="•"/>
            </a:pPr>
            <a:r>
              <a:rPr lang="es-MX" dirty="0" smtClean="0">
                <a:ea typeface="ヒラギノ角ゴ Pro W3"/>
                <a:cs typeface="ヒラギノ角ゴ Pro W3"/>
              </a:rPr>
              <a:t>**:</a:t>
            </a:r>
            <a:r>
              <a:rPr lang="es-MX" baseline="0" dirty="0" smtClean="0">
                <a:ea typeface="ヒラギノ角ゴ Pro W3"/>
                <a:cs typeface="ヒラギノ角ゴ Pro W3"/>
              </a:rPr>
              <a:t> Medidas complementarias acordadas en la Mesa.</a:t>
            </a:r>
            <a:endParaRPr lang="es-CL" dirty="0" smtClean="0">
              <a:ea typeface="ヒラギノ角ゴ Pro W3"/>
              <a:cs typeface="ヒラギノ角ゴ Pro W3"/>
            </a:endParaRPr>
          </a:p>
        </p:txBody>
      </p:sp>
      <p:sp>
        <p:nvSpPr>
          <p:cNvPr id="5939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BAA0086C-76AF-41A9-991B-5E37AAFF6058}" type="slidenum">
              <a:rPr lang="en-US" smtClean="0">
                <a:latin typeface="Calibri" pitchFamily="34" charset="0"/>
              </a:rPr>
              <a:pPr eaLnBrk="1" hangingPunct="1"/>
              <a:t>2</a:t>
            </a:fld>
            <a:endParaRPr 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02-12-2011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1839825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02-12-2011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2700392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02-12-2011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1086471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431689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722593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170437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319951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n-US" smtClean="0"/>
              <a:t>Clic para editar título</a:t>
            </a:r>
            <a:endParaRPr lang="es-ES_tradnl"/>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Haga clic para modificar el estilo de subtítulo del patrón</a:t>
            </a:r>
            <a:endParaRPr lang="es-ES_tradnl"/>
          </a:p>
        </p:txBody>
      </p:sp>
      <p:sp>
        <p:nvSpPr>
          <p:cNvPr id="4" name="Rectangle 4"/>
          <p:cNvSpPr>
            <a:spLocks noGrp="1" noChangeArrowheads="1"/>
          </p:cNvSpPr>
          <p:nvPr>
            <p:ph type="dt" sz="half" idx="10"/>
          </p:nvPr>
        </p:nvSpPr>
        <p:spPr>
          <a:ln/>
        </p:spPr>
        <p:txBody>
          <a:bodyPr/>
          <a:lstStyle>
            <a:lvl1pPr>
              <a:defRPr/>
            </a:lvl1pPr>
          </a:lstStyle>
          <a:p>
            <a:endParaRPr lang="es-C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C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30605AD2-9BE6-4878-8436-5C4F2E62676A}" type="slidenum">
              <a:rPr lang="es-CL">
                <a:solidFill>
                  <a:srgbClr val="000000"/>
                </a:solidFill>
              </a:rPr>
              <a:pPr/>
              <a:t>‹Nº›</a:t>
            </a:fld>
            <a:endParaRPr lang="es-CL">
              <a:solidFill>
                <a:srgbClr val="000000"/>
              </a:solidFill>
            </a:endParaRPr>
          </a:p>
        </p:txBody>
      </p:sp>
    </p:spTree>
    <p:extLst>
      <p:ext uri="{BB962C8B-B14F-4D97-AF65-F5344CB8AC3E}">
        <p14:creationId xmlns:p14="http://schemas.microsoft.com/office/powerpoint/2010/main" val="4010205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_tradnl"/>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_tradnl"/>
          </a:p>
        </p:txBody>
      </p:sp>
      <p:sp>
        <p:nvSpPr>
          <p:cNvPr id="4" name="Rectangle 4"/>
          <p:cNvSpPr>
            <a:spLocks noGrp="1" noChangeArrowheads="1"/>
          </p:cNvSpPr>
          <p:nvPr>
            <p:ph type="dt" sz="half" idx="10"/>
          </p:nvPr>
        </p:nvSpPr>
        <p:spPr>
          <a:ln/>
        </p:spPr>
        <p:txBody>
          <a:bodyPr/>
          <a:lstStyle>
            <a:lvl1pPr>
              <a:defRPr/>
            </a:lvl1pPr>
          </a:lstStyle>
          <a:p>
            <a:endParaRPr lang="es-C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C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15D7666-35C0-4E5D-BB3A-7589E46F96E5}" type="slidenum">
              <a:rPr lang="es-CL">
                <a:solidFill>
                  <a:srgbClr val="000000"/>
                </a:solidFill>
              </a:rPr>
              <a:pPr/>
              <a:t>‹Nº›</a:t>
            </a:fld>
            <a:endParaRPr lang="es-CL">
              <a:solidFill>
                <a:srgbClr val="000000"/>
              </a:solidFill>
            </a:endParaRPr>
          </a:p>
        </p:txBody>
      </p:sp>
    </p:spTree>
    <p:extLst>
      <p:ext uri="{BB962C8B-B14F-4D97-AF65-F5344CB8AC3E}">
        <p14:creationId xmlns:p14="http://schemas.microsoft.com/office/powerpoint/2010/main" val="193969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lstStyle>
            <a:lvl1pPr algn="l">
              <a:defRPr sz="4000" b="1" cap="all"/>
            </a:lvl1pPr>
          </a:lstStyle>
          <a:p>
            <a:r>
              <a:rPr lang="en-US"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endParaRPr lang="es-C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C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85E3477-03E3-4BEF-A377-2C69A9776854}" type="slidenum">
              <a:rPr lang="es-CL">
                <a:solidFill>
                  <a:srgbClr val="000000"/>
                </a:solidFill>
              </a:rPr>
              <a:pPr/>
              <a:t>‹Nº›</a:t>
            </a:fld>
            <a:endParaRPr lang="es-CL">
              <a:solidFill>
                <a:srgbClr val="000000"/>
              </a:solidFill>
            </a:endParaRPr>
          </a:p>
        </p:txBody>
      </p:sp>
    </p:spTree>
    <p:extLst>
      <p:ext uri="{BB962C8B-B14F-4D97-AF65-F5344CB8AC3E}">
        <p14:creationId xmlns:p14="http://schemas.microsoft.com/office/powerpoint/2010/main" val="2296558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_tradnl"/>
          </a:p>
        </p:txBody>
      </p:sp>
      <p:sp>
        <p:nvSpPr>
          <p:cNvPr id="3" name="Marcador de contenido 2"/>
          <p:cNvSpPr>
            <a:spLocks noGrp="1"/>
          </p:cNvSpPr>
          <p:nvPr>
            <p:ph sz="half" idx="1"/>
          </p:nvPr>
        </p:nvSpPr>
        <p:spPr>
          <a:xfrm>
            <a:off x="152400" y="1477963"/>
            <a:ext cx="4011613"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_tradnl"/>
          </a:p>
        </p:txBody>
      </p:sp>
      <p:sp>
        <p:nvSpPr>
          <p:cNvPr id="4" name="Marcador de contenido 3"/>
          <p:cNvSpPr>
            <a:spLocks noGrp="1"/>
          </p:cNvSpPr>
          <p:nvPr>
            <p:ph sz="half" idx="2"/>
          </p:nvPr>
        </p:nvSpPr>
        <p:spPr>
          <a:xfrm>
            <a:off x="4316413" y="1477963"/>
            <a:ext cx="40132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_tradnl"/>
          </a:p>
        </p:txBody>
      </p:sp>
      <p:sp>
        <p:nvSpPr>
          <p:cNvPr id="5" name="Rectangle 4"/>
          <p:cNvSpPr>
            <a:spLocks noGrp="1" noChangeArrowheads="1"/>
          </p:cNvSpPr>
          <p:nvPr>
            <p:ph type="dt" sz="half" idx="10"/>
          </p:nvPr>
        </p:nvSpPr>
        <p:spPr>
          <a:ln/>
        </p:spPr>
        <p:txBody>
          <a:bodyPr/>
          <a:lstStyle>
            <a:lvl1pPr>
              <a:defRPr/>
            </a:lvl1pPr>
          </a:lstStyle>
          <a:p>
            <a:endParaRPr lang="es-C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C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371897A9-5A72-4BA7-A99E-4659F0D2F5C9}" type="slidenum">
              <a:rPr lang="es-CL">
                <a:solidFill>
                  <a:srgbClr val="000000"/>
                </a:solidFill>
              </a:rPr>
              <a:pPr/>
              <a:t>‹Nº›</a:t>
            </a:fld>
            <a:endParaRPr lang="es-CL">
              <a:solidFill>
                <a:srgbClr val="000000"/>
              </a:solidFill>
            </a:endParaRPr>
          </a:p>
        </p:txBody>
      </p:sp>
    </p:spTree>
    <p:extLst>
      <p:ext uri="{BB962C8B-B14F-4D97-AF65-F5344CB8AC3E}">
        <p14:creationId xmlns:p14="http://schemas.microsoft.com/office/powerpoint/2010/main" val="348580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02-12-2011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38981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en-US"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_tradnl"/>
          </a:p>
        </p:txBody>
      </p:sp>
      <p:sp>
        <p:nvSpPr>
          <p:cNvPr id="7" name="Rectangle 4"/>
          <p:cNvSpPr>
            <a:spLocks noGrp="1" noChangeArrowheads="1"/>
          </p:cNvSpPr>
          <p:nvPr>
            <p:ph type="dt" sz="half" idx="10"/>
          </p:nvPr>
        </p:nvSpPr>
        <p:spPr>
          <a:ln/>
        </p:spPr>
        <p:txBody>
          <a:bodyPr/>
          <a:lstStyle>
            <a:lvl1pPr>
              <a:defRPr/>
            </a:lvl1pPr>
          </a:lstStyle>
          <a:p>
            <a:endParaRPr lang="es-CL">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s-CL">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0CBBCDF4-E322-40D9-9523-4551C2537B0E}" type="slidenum">
              <a:rPr lang="es-CL">
                <a:solidFill>
                  <a:srgbClr val="000000"/>
                </a:solidFill>
              </a:rPr>
              <a:pPr/>
              <a:t>‹Nº›</a:t>
            </a:fld>
            <a:endParaRPr lang="es-CL">
              <a:solidFill>
                <a:srgbClr val="000000"/>
              </a:solidFill>
            </a:endParaRPr>
          </a:p>
        </p:txBody>
      </p:sp>
    </p:spTree>
    <p:extLst>
      <p:ext uri="{BB962C8B-B14F-4D97-AF65-F5344CB8AC3E}">
        <p14:creationId xmlns:p14="http://schemas.microsoft.com/office/powerpoint/2010/main" val="8899347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_tradnl"/>
          </a:p>
        </p:txBody>
      </p:sp>
      <p:sp>
        <p:nvSpPr>
          <p:cNvPr id="3" name="Rectangle 4"/>
          <p:cNvSpPr>
            <a:spLocks noGrp="1" noChangeArrowheads="1"/>
          </p:cNvSpPr>
          <p:nvPr>
            <p:ph type="dt" sz="half" idx="10"/>
          </p:nvPr>
        </p:nvSpPr>
        <p:spPr>
          <a:ln/>
        </p:spPr>
        <p:txBody>
          <a:bodyPr/>
          <a:lstStyle>
            <a:lvl1pPr>
              <a:defRPr/>
            </a:lvl1pPr>
          </a:lstStyle>
          <a:p>
            <a:endParaRPr lang="es-CL">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s-CL">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0B336B4E-9A75-4FE5-A7CA-FF94937EB91A}" type="slidenum">
              <a:rPr lang="es-CL">
                <a:solidFill>
                  <a:srgbClr val="000000"/>
                </a:solidFill>
              </a:rPr>
              <a:pPr/>
              <a:t>‹Nº›</a:t>
            </a:fld>
            <a:endParaRPr lang="es-CL">
              <a:solidFill>
                <a:srgbClr val="000000"/>
              </a:solidFill>
            </a:endParaRPr>
          </a:p>
        </p:txBody>
      </p:sp>
    </p:spTree>
    <p:extLst>
      <p:ext uri="{BB962C8B-B14F-4D97-AF65-F5344CB8AC3E}">
        <p14:creationId xmlns:p14="http://schemas.microsoft.com/office/powerpoint/2010/main" val="414804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s-CL">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s-CL">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CCF4CEBD-E3B9-423A-AE2A-09BC8C2B3950}" type="slidenum">
              <a:rPr lang="es-CL">
                <a:solidFill>
                  <a:srgbClr val="000000"/>
                </a:solidFill>
              </a:rPr>
              <a:pPr/>
              <a:t>‹Nº›</a:t>
            </a:fld>
            <a:endParaRPr lang="es-CL">
              <a:solidFill>
                <a:srgbClr val="000000"/>
              </a:solidFill>
            </a:endParaRPr>
          </a:p>
        </p:txBody>
      </p:sp>
    </p:spTree>
    <p:extLst>
      <p:ext uri="{BB962C8B-B14F-4D97-AF65-F5344CB8AC3E}">
        <p14:creationId xmlns:p14="http://schemas.microsoft.com/office/powerpoint/2010/main" val="7528599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n-US"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endParaRPr lang="es-C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C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45B54411-E28C-4040-A3C7-F98C1DE656DA}" type="slidenum">
              <a:rPr lang="es-CL">
                <a:solidFill>
                  <a:srgbClr val="000000"/>
                </a:solidFill>
              </a:rPr>
              <a:pPr/>
              <a:t>‹Nº›</a:t>
            </a:fld>
            <a:endParaRPr lang="es-CL">
              <a:solidFill>
                <a:srgbClr val="000000"/>
              </a:solidFill>
            </a:endParaRPr>
          </a:p>
        </p:txBody>
      </p:sp>
    </p:spTree>
    <p:extLst>
      <p:ext uri="{BB962C8B-B14F-4D97-AF65-F5344CB8AC3E}">
        <p14:creationId xmlns:p14="http://schemas.microsoft.com/office/powerpoint/2010/main" val="32179369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smtClean="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endParaRPr lang="es-C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C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0B59148-3FAF-4A70-A9D8-0B06B41D70D1}" type="slidenum">
              <a:rPr lang="es-CL">
                <a:solidFill>
                  <a:srgbClr val="000000"/>
                </a:solidFill>
              </a:rPr>
              <a:pPr/>
              <a:t>‹Nº›</a:t>
            </a:fld>
            <a:endParaRPr lang="es-CL">
              <a:solidFill>
                <a:srgbClr val="000000"/>
              </a:solidFill>
            </a:endParaRPr>
          </a:p>
        </p:txBody>
      </p:sp>
    </p:spTree>
    <p:extLst>
      <p:ext uri="{BB962C8B-B14F-4D97-AF65-F5344CB8AC3E}">
        <p14:creationId xmlns:p14="http://schemas.microsoft.com/office/powerpoint/2010/main" val="27862617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_tradnl"/>
          </a:p>
        </p:txBody>
      </p:sp>
      <p:sp>
        <p:nvSpPr>
          <p:cNvPr id="4" name="Rectangle 4"/>
          <p:cNvSpPr>
            <a:spLocks noGrp="1" noChangeArrowheads="1"/>
          </p:cNvSpPr>
          <p:nvPr>
            <p:ph type="dt" sz="half" idx="10"/>
          </p:nvPr>
        </p:nvSpPr>
        <p:spPr>
          <a:ln/>
        </p:spPr>
        <p:txBody>
          <a:bodyPr/>
          <a:lstStyle>
            <a:lvl1pPr>
              <a:defRPr/>
            </a:lvl1pPr>
          </a:lstStyle>
          <a:p>
            <a:endParaRPr lang="es-C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C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9178161-0C47-4287-A8F7-53D0B15CF904}" type="slidenum">
              <a:rPr lang="es-CL">
                <a:solidFill>
                  <a:srgbClr val="000000"/>
                </a:solidFill>
              </a:rPr>
              <a:pPr/>
              <a:t>‹Nº›</a:t>
            </a:fld>
            <a:endParaRPr lang="es-CL">
              <a:solidFill>
                <a:srgbClr val="000000"/>
              </a:solidFill>
            </a:endParaRPr>
          </a:p>
        </p:txBody>
      </p:sp>
    </p:spTree>
    <p:extLst>
      <p:ext uri="{BB962C8B-B14F-4D97-AF65-F5344CB8AC3E}">
        <p14:creationId xmlns:p14="http://schemas.microsoft.com/office/powerpoint/2010/main" val="10858751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286500" y="152400"/>
            <a:ext cx="2043113" cy="5851525"/>
          </a:xfrm>
        </p:spPr>
        <p:txBody>
          <a:bodyPr vert="eaVert"/>
          <a:lstStyle/>
          <a:p>
            <a:r>
              <a:rPr lang="en-US" smtClean="0"/>
              <a:t>Clic para editar título</a:t>
            </a:r>
            <a:endParaRPr lang="es-ES_tradnl"/>
          </a:p>
        </p:txBody>
      </p:sp>
      <p:sp>
        <p:nvSpPr>
          <p:cNvPr id="3" name="Marcador de texto vertical 2"/>
          <p:cNvSpPr>
            <a:spLocks noGrp="1"/>
          </p:cNvSpPr>
          <p:nvPr>
            <p:ph type="body" orient="vert" idx="1"/>
          </p:nvPr>
        </p:nvSpPr>
        <p:spPr>
          <a:xfrm>
            <a:off x="152400" y="152400"/>
            <a:ext cx="59817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_tradnl"/>
          </a:p>
        </p:txBody>
      </p:sp>
      <p:sp>
        <p:nvSpPr>
          <p:cNvPr id="4" name="Rectangle 4"/>
          <p:cNvSpPr>
            <a:spLocks noGrp="1" noChangeArrowheads="1"/>
          </p:cNvSpPr>
          <p:nvPr>
            <p:ph type="dt" sz="half" idx="10"/>
          </p:nvPr>
        </p:nvSpPr>
        <p:spPr>
          <a:ln/>
        </p:spPr>
        <p:txBody>
          <a:bodyPr/>
          <a:lstStyle>
            <a:lvl1pPr>
              <a:defRPr/>
            </a:lvl1pPr>
          </a:lstStyle>
          <a:p>
            <a:endParaRPr lang="es-C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C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73152DAC-D7DF-4FC7-A847-C0EED15F2053}" type="slidenum">
              <a:rPr lang="es-CL">
                <a:solidFill>
                  <a:srgbClr val="000000"/>
                </a:solidFill>
              </a:rPr>
              <a:pPr/>
              <a:t>‹Nº›</a:t>
            </a:fld>
            <a:endParaRPr lang="es-CL">
              <a:solidFill>
                <a:srgbClr val="000000"/>
              </a:solidFill>
            </a:endParaRPr>
          </a:p>
        </p:txBody>
      </p:sp>
    </p:spTree>
    <p:extLst>
      <p:ext uri="{BB962C8B-B14F-4D97-AF65-F5344CB8AC3E}">
        <p14:creationId xmlns:p14="http://schemas.microsoft.com/office/powerpoint/2010/main" val="3861532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DDE34EA-2B5B-424A-B2C0-59ED7B91CAD2}" type="datetimeFigureOut">
              <a:rPr lang="es-CL" smtClean="0"/>
              <a:pPr/>
              <a:t>02-12-2011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81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5DDE34EA-2B5B-424A-B2C0-59ED7B91CAD2}" type="datetimeFigureOut">
              <a:rPr lang="es-CL" smtClean="0"/>
              <a:pPr/>
              <a:t>02-12-2011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181428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5DDE34EA-2B5B-424A-B2C0-59ED7B91CAD2}" type="datetimeFigureOut">
              <a:rPr lang="es-CL" smtClean="0"/>
              <a:pPr/>
              <a:t>02-12-2011</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52273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5DDE34EA-2B5B-424A-B2C0-59ED7B91CAD2}" type="datetimeFigureOut">
              <a:rPr lang="es-CL" smtClean="0"/>
              <a:pPr/>
              <a:t>02-12-2011</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286444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DDE34EA-2B5B-424A-B2C0-59ED7B91CAD2}" type="datetimeFigureOut">
              <a:rPr lang="es-CL" smtClean="0"/>
              <a:pPr/>
              <a:t>02-12-2011</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60755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smtClean="0"/>
              <a:pPr/>
              <a:t>02-12-2011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72672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smtClean="0"/>
              <a:pPr/>
              <a:t>02-12-2011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841364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3.jpe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E34EA-2B5B-424A-B2C0-59ED7B91CAD2}" type="datetimeFigureOut">
              <a:rPr lang="es-CL" smtClean="0"/>
              <a:pPr/>
              <a:t>02-12-2011</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4CA14-C328-46CA-BDD1-59BB23DB34D5}" type="slidenum">
              <a:rPr lang="es-CL" smtClean="0"/>
              <a:pPr/>
              <a:t>‹Nº›</a:t>
            </a:fld>
            <a:endParaRPr lang="es-CL"/>
          </a:p>
        </p:txBody>
      </p:sp>
    </p:spTree>
    <p:extLst>
      <p:ext uri="{BB962C8B-B14F-4D97-AF65-F5344CB8AC3E}">
        <p14:creationId xmlns:p14="http://schemas.microsoft.com/office/powerpoint/2010/main" val="3086576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215773199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s-CL">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s-CL">
              <a:solidFill>
                <a:srgbClr val="000000"/>
              </a:solidFill>
              <a:latin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FA55238D-B92F-4C6B-A35D-03E69BF1F6B3}" type="slidenum">
              <a:rPr lang="es-CL">
                <a:solidFill>
                  <a:srgbClr val="000000"/>
                </a:solidFill>
                <a:latin typeface="Arial" charset="0"/>
              </a:rPr>
              <a:pPr fontAlgn="base">
                <a:spcBef>
                  <a:spcPct val="0"/>
                </a:spcBef>
                <a:spcAft>
                  <a:spcPct val="0"/>
                </a:spcAft>
              </a:pPr>
              <a:t>‹Nº›</a:t>
            </a:fld>
            <a:endParaRPr lang="es-CL">
              <a:solidFill>
                <a:srgbClr val="000000"/>
              </a:solidFill>
              <a:latin typeface="Arial" charset="0"/>
            </a:endParaRPr>
          </a:p>
        </p:txBody>
      </p:sp>
      <p:sp>
        <p:nvSpPr>
          <p:cNvPr id="2"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3" name="Picture 15" descr="colo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532813" y="0"/>
            <a:ext cx="611187"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6" descr="colo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532813" y="6457950"/>
            <a:ext cx="611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206384087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rtl="0" eaLnBrk="0" fontAlgn="base" hangingPunct="0">
        <a:spcBef>
          <a:spcPct val="0"/>
        </a:spcBef>
        <a:spcAft>
          <a:spcPct val="0"/>
        </a:spcAft>
        <a:defRPr sz="3200">
          <a:solidFill>
            <a:srgbClr val="0066CC"/>
          </a:solidFill>
          <a:latin typeface="+mj-lt"/>
          <a:ea typeface="ＭＳ Ｐゴシック" charset="-128"/>
          <a:cs typeface="ＭＳ Ｐゴシック" charset="-128"/>
        </a:defRPr>
      </a:lvl1pPr>
      <a:lvl2pPr algn="l" rtl="0" eaLnBrk="0" fontAlgn="base" hangingPunct="0">
        <a:spcBef>
          <a:spcPct val="0"/>
        </a:spcBef>
        <a:spcAft>
          <a:spcPct val="0"/>
        </a:spcAft>
        <a:defRPr sz="3200">
          <a:solidFill>
            <a:srgbClr val="0066CC"/>
          </a:solidFill>
          <a:latin typeface="Calibri" charset="0"/>
          <a:ea typeface="ＭＳ Ｐゴシック" charset="-128"/>
          <a:cs typeface="ＭＳ Ｐゴシック" charset="-128"/>
        </a:defRPr>
      </a:lvl2pPr>
      <a:lvl3pPr algn="l" rtl="0" eaLnBrk="0" fontAlgn="base" hangingPunct="0">
        <a:spcBef>
          <a:spcPct val="0"/>
        </a:spcBef>
        <a:spcAft>
          <a:spcPct val="0"/>
        </a:spcAft>
        <a:defRPr sz="3200">
          <a:solidFill>
            <a:srgbClr val="0066CC"/>
          </a:solidFill>
          <a:latin typeface="Calibri" charset="0"/>
          <a:ea typeface="ＭＳ Ｐゴシック" charset="-128"/>
          <a:cs typeface="ＭＳ Ｐゴシック" charset="-128"/>
        </a:defRPr>
      </a:lvl3pPr>
      <a:lvl4pPr algn="l" rtl="0" eaLnBrk="0" fontAlgn="base" hangingPunct="0">
        <a:spcBef>
          <a:spcPct val="0"/>
        </a:spcBef>
        <a:spcAft>
          <a:spcPct val="0"/>
        </a:spcAft>
        <a:defRPr sz="3200">
          <a:solidFill>
            <a:srgbClr val="0066CC"/>
          </a:solidFill>
          <a:latin typeface="Calibri" charset="0"/>
          <a:ea typeface="ＭＳ Ｐゴシック" charset="-128"/>
          <a:cs typeface="ＭＳ Ｐゴシック" charset="-128"/>
        </a:defRPr>
      </a:lvl4pPr>
      <a:lvl5pPr algn="l" rtl="0" eaLnBrk="0" fontAlgn="base" hangingPunct="0">
        <a:spcBef>
          <a:spcPct val="0"/>
        </a:spcBef>
        <a:spcAft>
          <a:spcPct val="0"/>
        </a:spcAft>
        <a:defRPr sz="3200">
          <a:solidFill>
            <a:srgbClr val="0066CC"/>
          </a:solidFill>
          <a:latin typeface="Calibri" charset="0"/>
          <a:ea typeface="ＭＳ Ｐゴシック" charset="-128"/>
          <a:cs typeface="ＭＳ Ｐゴシック" charset="-128"/>
        </a:defRPr>
      </a:lvl5pPr>
      <a:lvl6pPr marL="457200" algn="l" rtl="0" fontAlgn="base">
        <a:spcBef>
          <a:spcPct val="0"/>
        </a:spcBef>
        <a:spcAft>
          <a:spcPct val="0"/>
        </a:spcAft>
        <a:defRPr sz="3200">
          <a:solidFill>
            <a:srgbClr val="0066CC"/>
          </a:solidFill>
          <a:latin typeface="Calibri" charset="0"/>
        </a:defRPr>
      </a:lvl6pPr>
      <a:lvl7pPr marL="914400" algn="l" rtl="0" fontAlgn="base">
        <a:spcBef>
          <a:spcPct val="0"/>
        </a:spcBef>
        <a:spcAft>
          <a:spcPct val="0"/>
        </a:spcAft>
        <a:defRPr sz="3200">
          <a:solidFill>
            <a:srgbClr val="0066CC"/>
          </a:solidFill>
          <a:latin typeface="Calibri" charset="0"/>
        </a:defRPr>
      </a:lvl7pPr>
      <a:lvl8pPr marL="1371600" algn="l" rtl="0" fontAlgn="base">
        <a:spcBef>
          <a:spcPct val="0"/>
        </a:spcBef>
        <a:spcAft>
          <a:spcPct val="0"/>
        </a:spcAft>
        <a:defRPr sz="3200">
          <a:solidFill>
            <a:srgbClr val="0066CC"/>
          </a:solidFill>
          <a:latin typeface="Calibri" charset="0"/>
        </a:defRPr>
      </a:lvl8pPr>
      <a:lvl9pPr marL="1828800" algn="l" rtl="0" fontAlgn="base">
        <a:spcBef>
          <a:spcPct val="0"/>
        </a:spcBef>
        <a:spcAft>
          <a:spcPct val="0"/>
        </a:spcAft>
        <a:defRPr sz="3200">
          <a:solidFill>
            <a:srgbClr val="0066CC"/>
          </a:solidFill>
          <a:latin typeface="Calibri" charset="0"/>
        </a:defRPr>
      </a:lvl9pPr>
    </p:titleStyle>
    <p:bodyStyle>
      <a:lvl1pPr marL="342900" indent="-342900" algn="l" rtl="0" eaLnBrk="0" fontAlgn="base" hangingPunct="0">
        <a:spcBef>
          <a:spcPct val="20000"/>
        </a:spcBef>
        <a:spcAft>
          <a:spcPct val="0"/>
        </a:spcAft>
        <a:buChar char="•"/>
        <a:defRPr sz="3200">
          <a:solidFill>
            <a:srgbClr val="4D4D4D"/>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4D4D4D"/>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4D4D4D"/>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4D4D4D"/>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4D4D4D"/>
          </a:solidFill>
          <a:latin typeface="+mn-lt"/>
          <a:ea typeface="ＭＳ Ｐゴシック" charset="-128"/>
        </a:defRPr>
      </a:lvl5pPr>
      <a:lvl6pPr marL="2514600" indent="-228600" algn="l" rtl="0" fontAlgn="base">
        <a:spcBef>
          <a:spcPct val="20000"/>
        </a:spcBef>
        <a:spcAft>
          <a:spcPct val="0"/>
        </a:spcAft>
        <a:buChar char="»"/>
        <a:defRPr sz="2000">
          <a:solidFill>
            <a:srgbClr val="4D4D4D"/>
          </a:solidFill>
          <a:latin typeface="+mn-lt"/>
          <a:ea typeface="ＭＳ Ｐゴシック" charset="-128"/>
        </a:defRPr>
      </a:lvl6pPr>
      <a:lvl7pPr marL="2971800" indent="-228600" algn="l" rtl="0" fontAlgn="base">
        <a:spcBef>
          <a:spcPct val="20000"/>
        </a:spcBef>
        <a:spcAft>
          <a:spcPct val="0"/>
        </a:spcAft>
        <a:buChar char="»"/>
        <a:defRPr sz="2000">
          <a:solidFill>
            <a:srgbClr val="4D4D4D"/>
          </a:solidFill>
          <a:latin typeface="+mn-lt"/>
          <a:ea typeface="ＭＳ Ｐゴシック" charset="-128"/>
        </a:defRPr>
      </a:lvl7pPr>
      <a:lvl8pPr marL="3429000" indent="-228600" algn="l" rtl="0" fontAlgn="base">
        <a:spcBef>
          <a:spcPct val="20000"/>
        </a:spcBef>
        <a:spcAft>
          <a:spcPct val="0"/>
        </a:spcAft>
        <a:buChar char="»"/>
        <a:defRPr sz="2000">
          <a:solidFill>
            <a:srgbClr val="4D4D4D"/>
          </a:solidFill>
          <a:latin typeface="+mn-lt"/>
          <a:ea typeface="ＭＳ Ｐゴシック" charset="-128"/>
        </a:defRPr>
      </a:lvl8pPr>
      <a:lvl9pPr marL="3886200" indent="-228600" algn="l" rtl="0" fontAlgn="base">
        <a:spcBef>
          <a:spcPct val="20000"/>
        </a:spcBef>
        <a:spcAft>
          <a:spcPct val="0"/>
        </a:spcAft>
        <a:buChar char="»"/>
        <a:defRPr sz="2000">
          <a:solidFill>
            <a:srgbClr val="4D4D4D"/>
          </a:solidFill>
          <a:latin typeface="+mn-lt"/>
          <a:ea typeface="ＭＳ Ｐゴシック" charset="-128"/>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452438" y="1412875"/>
            <a:ext cx="77724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457200" y="24003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Forestal</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n-US" sz="2400" dirty="0" smtClean="0">
              <a:solidFill>
                <a:srgbClr val="FFFFFF"/>
              </a:solidFill>
              <a:ea typeface="ヒラギノ角ゴ Pro W3"/>
              <a:cs typeface="ヒラギノ角ゴ Pro W3"/>
            </a:endParaRPr>
          </a:p>
        </p:txBody>
      </p:sp>
    </p:spTree>
    <p:extLst>
      <p:ext uri="{BB962C8B-B14F-4D97-AF65-F5344CB8AC3E}">
        <p14:creationId xmlns:p14="http://schemas.microsoft.com/office/powerpoint/2010/main" val="370411940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959840861"/>
              </p:ext>
            </p:extLst>
          </p:nvPr>
        </p:nvGraphicFramePr>
        <p:xfrm>
          <a:off x="285720" y="1428736"/>
          <a:ext cx="8568952" cy="3656448"/>
        </p:xfrm>
        <a:graphic>
          <a:graphicData uri="http://schemas.openxmlformats.org/drawingml/2006/table">
            <a:tbl>
              <a:tblPr firstRow="1" bandRow="1">
                <a:tableStyleId>{5C22544A-7EE6-4342-B048-85BDC9FD1C3A}</a:tableStyleId>
              </a:tblPr>
              <a:tblGrid>
                <a:gridCol w="857256"/>
                <a:gridCol w="1844848"/>
                <a:gridCol w="2183702"/>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258051">
                <a:tc>
                  <a:txBody>
                    <a:bodyPr/>
                    <a:lstStyle/>
                    <a:p>
                      <a:pPr algn="ctr"/>
                      <a:r>
                        <a:rPr lang="es-CL" sz="1600" b="1" dirty="0" smtClean="0"/>
                        <a:t>F.16: Divulgación de información de </a:t>
                      </a:r>
                      <a:r>
                        <a:rPr lang="es-CL" sz="1600" b="1" baseline="0" dirty="0" smtClean="0"/>
                        <a:t> </a:t>
                      </a:r>
                      <a:r>
                        <a:rPr lang="es-CL" sz="1600" b="1" i="1" baseline="0" dirty="0" err="1" smtClean="0"/>
                        <a:t>Leptocybe</a:t>
                      </a:r>
                      <a:r>
                        <a:rPr lang="es-CL" sz="1600" b="1" i="1" baseline="0" dirty="0" smtClean="0"/>
                        <a:t> </a:t>
                      </a:r>
                      <a:r>
                        <a:rPr lang="es-CL" sz="1600" b="1" i="1" baseline="0" dirty="0" err="1" smtClean="0"/>
                        <a:t>invasa</a:t>
                      </a:r>
                      <a:endParaRPr lang="es-CL" sz="1600" b="1" i="1" dirty="0"/>
                    </a:p>
                  </a:txBody>
                  <a:tcPr vert="vert270"/>
                </a:tc>
                <a:tc>
                  <a:txBody>
                    <a:bodyPr/>
                    <a:lstStyle/>
                    <a:p>
                      <a:pPr algn="just"/>
                      <a:r>
                        <a:rPr lang="es-MX" sz="1600" dirty="0" smtClean="0"/>
                        <a:t>Diseñar</a:t>
                      </a:r>
                      <a:r>
                        <a:rPr lang="es-MX" sz="1600" baseline="0" dirty="0" smtClean="0"/>
                        <a:t> e instalar un afiche sobre esta plaga en controles fronterizos para alertar su riesgo y reducir sus probabilidades de ingreso al país.</a:t>
                      </a:r>
                      <a:endParaRPr lang="es-CL" sz="1600" dirty="0"/>
                    </a:p>
                  </a:txBody>
                  <a:tcPr/>
                </a:tc>
                <a:tc>
                  <a:txBody>
                    <a:bodyPr/>
                    <a:lstStyle/>
                    <a:p>
                      <a:pPr algn="just"/>
                      <a:r>
                        <a:rPr lang="es-MX" sz="1600" dirty="0" smtClean="0"/>
                        <a:t>Se remitió</a:t>
                      </a:r>
                      <a:r>
                        <a:rPr lang="es-MX" sz="1600" baseline="0" dirty="0" smtClean="0"/>
                        <a:t> a la Unidad de Comunicación y prensa el diseño de un afiche para su diagramación, el cual estará listo  durante el presente año. </a:t>
                      </a:r>
                      <a:endParaRPr lang="es-CL" sz="1600" dirty="0"/>
                    </a:p>
                  </a:txBody>
                  <a:tcPr/>
                </a:tc>
                <a:tc>
                  <a:txBody>
                    <a:bodyPr/>
                    <a:lstStyle/>
                    <a:p>
                      <a:pPr algn="ctr"/>
                      <a:r>
                        <a:rPr lang="es-MX" sz="1600" dirty="0" smtClean="0"/>
                        <a:t>-</a:t>
                      </a:r>
                      <a:endParaRPr lang="es-CL" sz="1600" dirty="0"/>
                    </a:p>
                  </a:txBody>
                  <a:tcPr/>
                </a:tc>
                <a:tc>
                  <a:txBody>
                    <a:bodyPr/>
                    <a:lstStyle/>
                    <a:p>
                      <a:pPr algn="ctr"/>
                      <a:r>
                        <a:rPr lang="es-MX" sz="1600" dirty="0" smtClean="0"/>
                        <a:t>Se elaboró borrador de afiche,</a:t>
                      </a:r>
                      <a:r>
                        <a:rPr lang="es-MX" sz="1600" baseline="0" dirty="0" smtClean="0"/>
                        <a:t> el que está en etapa de diagramación en el SAG.</a:t>
                      </a:r>
                      <a:endParaRPr lang="es-MX" sz="1600" dirty="0" smtClean="0"/>
                    </a:p>
                    <a:p>
                      <a:pPr algn="just"/>
                      <a:endParaRPr lang="es-MX" sz="1600" dirty="0" smtClean="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563959791"/>
              </p:ext>
            </p:extLst>
          </p:nvPr>
        </p:nvGraphicFramePr>
        <p:xfrm>
          <a:off x="357158" y="1785926"/>
          <a:ext cx="8568952" cy="1952877"/>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a:txBody>
                    <a:bodyPr/>
                    <a:lstStyle/>
                    <a:p>
                      <a:pPr algn="ctr"/>
                      <a:r>
                        <a:rPr lang="es-CL" sz="1600" b="1" dirty="0" smtClean="0"/>
                        <a:t>F.9: Varios</a:t>
                      </a:r>
                      <a:endParaRPr lang="es-CL" sz="1600" b="1" dirty="0"/>
                    </a:p>
                  </a:txBody>
                  <a:tcPr vert="vert270"/>
                </a:tc>
                <a:tc>
                  <a:txBody>
                    <a:bodyPr/>
                    <a:lstStyle/>
                    <a:p>
                      <a:pPr algn="just"/>
                      <a:r>
                        <a:rPr lang="es-MX" sz="1600" dirty="0" smtClean="0"/>
                        <a:t>Realización de seminario SAG/CORMA sobre plagas forestales en  la Región de Los Ríos (Valdivia).</a:t>
                      </a:r>
                      <a:endParaRPr lang="es-CL" sz="1600" dirty="0"/>
                    </a:p>
                  </a:txBody>
                  <a:tcPr/>
                </a:tc>
                <a:tc>
                  <a:txBody>
                    <a:bodyPr/>
                    <a:lstStyle/>
                    <a:p>
                      <a:pPr algn="just"/>
                      <a:r>
                        <a:rPr lang="es-CL" sz="1600" dirty="0" smtClean="0"/>
                        <a:t>La fecha de realización del seminario se fijó para el 7 de diciembre.</a:t>
                      </a:r>
                      <a:endParaRPr lang="es-CL" sz="1600" dirty="0"/>
                    </a:p>
                  </a:txBody>
                  <a:tcPr/>
                </a:tc>
                <a:tc>
                  <a:txBody>
                    <a:bodyPr/>
                    <a:lstStyle/>
                    <a:p>
                      <a:pPr algn="ctr"/>
                      <a:r>
                        <a:rPr lang="es-CL" sz="1600" dirty="0" smtClean="0"/>
                        <a:t>-</a:t>
                      </a:r>
                      <a:endParaRPr lang="es-CL" sz="1600" dirty="0"/>
                    </a:p>
                  </a:txBody>
                  <a:tcPr/>
                </a:tc>
                <a:tc>
                  <a:txBody>
                    <a:bodyPr/>
                    <a:lstStyle/>
                    <a:p>
                      <a:pPr algn="just"/>
                      <a:r>
                        <a:rPr lang="es-MX" sz="1600" dirty="0" smtClean="0"/>
                        <a:t>Se  está organizando conjuntamente entre el SAG y CORMA el seminario para la fecha señalada</a:t>
                      </a:r>
                      <a:r>
                        <a:rPr lang="es-MX" sz="1600" baseline="0" dirty="0" smtClean="0"/>
                        <a:t>.</a:t>
                      </a:r>
                      <a:endParaRPr lang="es-MX" sz="1600" dirty="0" smtClean="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p:cNvSpPr>
          <p:nvPr/>
        </p:nvSpPr>
        <p:spPr bwMode="auto">
          <a:xfrm>
            <a:off x="685800" y="2205038"/>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fontAlgn="base">
              <a:spcBef>
                <a:spcPct val="0"/>
              </a:spcBef>
              <a:spcAft>
                <a:spcPct val="0"/>
              </a:spcAft>
            </a:pPr>
            <a:r>
              <a:rPr lang="en-US" sz="6900">
                <a:solidFill>
                  <a:srgbClr val="FFFFFF"/>
                </a:solidFill>
              </a:rPr>
              <a:t>Gracias.</a:t>
            </a:r>
          </a:p>
        </p:txBody>
      </p:sp>
      <p:pic>
        <p:nvPicPr>
          <p:cNvPr id="15363" name="Imagen 3" descr="fi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itle 3"/>
          <p:cNvSpPr>
            <a:spLocks/>
          </p:cNvSpPr>
          <p:nvPr/>
        </p:nvSpPr>
        <p:spPr bwMode="auto">
          <a:xfrm>
            <a:off x="838200" y="2357438"/>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fontAlgn="base">
              <a:spcBef>
                <a:spcPct val="0"/>
              </a:spcBef>
              <a:spcAft>
                <a:spcPct val="0"/>
              </a:spcAft>
            </a:pPr>
            <a:r>
              <a:rPr lang="en-US" sz="6900">
                <a:solidFill>
                  <a:srgbClr val="FFFFFF"/>
                </a:solidFill>
                <a:latin typeface="Verdana" pitchFamily="34" charset="0"/>
              </a:rPr>
              <a:t>Gracias.</a:t>
            </a:r>
          </a:p>
        </p:txBody>
      </p:sp>
    </p:spTree>
    <p:extLst>
      <p:ext uri="{BB962C8B-B14F-4D97-AF65-F5344CB8AC3E}">
        <p14:creationId xmlns:p14="http://schemas.microsoft.com/office/powerpoint/2010/main" val="40308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p:cNvSpPr>
          <p:nvPr/>
        </p:nvSpPr>
        <p:spPr bwMode="auto">
          <a:xfrm>
            <a:off x="857224" y="214290"/>
            <a:ext cx="748823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s-ES_tradnl" sz="2400" b="1" dirty="0">
                <a:solidFill>
                  <a:srgbClr val="006CB7"/>
                </a:solidFill>
                <a:latin typeface="Verdana" pitchFamily="34" charset="0"/>
              </a:rPr>
              <a:t>MESA FORESTAL</a:t>
            </a:r>
          </a:p>
          <a:p>
            <a:pPr algn="ctr"/>
            <a:endParaRPr lang="es-ES_tradnl" sz="2000" b="1" dirty="0">
              <a:solidFill>
                <a:srgbClr val="006CB7"/>
              </a:solidFill>
              <a:latin typeface="Verdana" pitchFamily="34" charset="0"/>
            </a:endParaRPr>
          </a:p>
        </p:txBody>
      </p:sp>
      <p:pic>
        <p:nvPicPr>
          <p:cNvPr id="39939" name="1 Imagen"/>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5140" y="6127614"/>
            <a:ext cx="1777997" cy="73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3 Tabla"/>
          <p:cNvGraphicFramePr>
            <a:graphicFrameLocks noGrp="1"/>
          </p:cNvGraphicFramePr>
          <p:nvPr/>
        </p:nvGraphicFramePr>
        <p:xfrm>
          <a:off x="359024" y="785794"/>
          <a:ext cx="8784976" cy="5511723"/>
        </p:xfrm>
        <a:graphic>
          <a:graphicData uri="http://schemas.openxmlformats.org/drawingml/2006/table">
            <a:tbl>
              <a:tblPr>
                <a:tableStyleId>{5C22544A-7EE6-4342-B048-85BDC9FD1C3A}</a:tableStyleId>
              </a:tblPr>
              <a:tblGrid>
                <a:gridCol w="1080120"/>
                <a:gridCol w="7704856"/>
              </a:tblGrid>
              <a:tr h="361204">
                <a:tc>
                  <a:txBody>
                    <a:bodyPr/>
                    <a:lstStyle/>
                    <a:p>
                      <a:pPr algn="ctr" fontAlgn="b"/>
                      <a:r>
                        <a:rPr lang="es-CL" sz="2000" b="1" u="none" strike="noStrike" dirty="0">
                          <a:effectLst/>
                        </a:rPr>
                        <a:t>Estado</a:t>
                      </a:r>
                      <a:endParaRPr lang="es-CL" sz="20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2000" b="1" u="none" strike="noStrike" dirty="0" smtClean="0">
                          <a:effectLst/>
                        </a:rPr>
                        <a:t>MEDIDA</a:t>
                      </a:r>
                      <a:endParaRPr lang="es-CL" sz="2000" b="1"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rowSpan="6">
                  <a:txBody>
                    <a:bodyPr/>
                    <a:lstStyle/>
                    <a:p>
                      <a:pPr algn="ctr" fontAlgn="ctr"/>
                      <a:r>
                        <a:rPr lang="es-CL" sz="2000" b="1" u="none" strike="noStrike" dirty="0">
                          <a:effectLst/>
                        </a:rPr>
                        <a:t>Implementada</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rtl="0" fontAlgn="ctr"/>
                      <a:r>
                        <a:rPr lang="es-CL" sz="2000" u="none" strike="noStrike">
                          <a:effectLst/>
                        </a:rPr>
                        <a:t>Tramitación para uso de baño químico</a:t>
                      </a:r>
                      <a:endParaRPr lang="es-CL"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a:effectLst/>
                        </a:rPr>
                        <a:t>Papeleo en certificados de aplicación de proceso HT </a:t>
                      </a:r>
                      <a:endParaRPr lang="es-CL"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a:effectLst/>
                        </a:rPr>
                        <a:t>Inspección sólo en plantas y puertos </a:t>
                      </a:r>
                      <a:endParaRPr lang="es-CL"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dirty="0">
                          <a:effectLst/>
                        </a:rPr>
                        <a:t>Muestras Comerciales </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MX" sz="2000" b="0" i="0" u="none" strike="noStrike" dirty="0" smtClean="0">
                          <a:solidFill>
                            <a:srgbClr val="000000"/>
                          </a:solidFill>
                          <a:effectLst/>
                          <a:latin typeface="Calibri"/>
                        </a:rPr>
                        <a:t>Inspección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dirty="0" smtClean="0">
                          <a:effectLst/>
                        </a:rPr>
                        <a:t>Certificado</a:t>
                      </a:r>
                      <a:r>
                        <a:rPr lang="es-CL" sz="2000" u="none" strike="noStrike" baseline="0" dirty="0" smtClean="0">
                          <a:effectLst/>
                        </a:rPr>
                        <a:t> de secado como requisito para hora de inspección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279608">
                <a:tc rowSpan="4">
                  <a:txBody>
                    <a:bodyPr/>
                    <a:lstStyle/>
                    <a:p>
                      <a:pPr algn="ctr" fontAlgn="ctr"/>
                      <a:r>
                        <a:rPr lang="es-CL" sz="2000" b="1" u="none" strike="noStrike" dirty="0">
                          <a:effectLst/>
                        </a:rPr>
                        <a:t>Mediano Plazo</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es-CL" sz="2000" u="none" strike="noStrike" dirty="0">
                          <a:effectLst/>
                        </a:rPr>
                        <a:t>Certificado de exportación para </a:t>
                      </a:r>
                      <a:r>
                        <a:rPr lang="es-CL" sz="2000" u="none" strike="noStrike" dirty="0" smtClean="0">
                          <a:effectLst/>
                        </a:rPr>
                        <a:t>astillas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algn="ctr" rtl="0" fontAlgn="ctr"/>
                      <a:r>
                        <a:rPr lang="es-CL" sz="2000" u="none" strike="noStrike" dirty="0">
                          <a:effectLst/>
                        </a:rPr>
                        <a:t>Certificación de madera verde</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2000" u="none" strike="noStrike" dirty="0" smtClean="0">
                          <a:effectLst/>
                        </a:rPr>
                        <a:t>Certificación electrónica de exportación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algn="ctr" rtl="0" fontAlgn="ctr"/>
                      <a:r>
                        <a:rPr lang="es-MX" sz="2000" b="0" i="0" u="none" strike="noStrike" dirty="0" smtClean="0">
                          <a:solidFill>
                            <a:srgbClr val="000000"/>
                          </a:solidFill>
                          <a:effectLst/>
                          <a:latin typeface="Calibri"/>
                        </a:rPr>
                        <a:t>Proyecto ventanilla única de exportaciones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a:txBody>
                    <a:bodyPr/>
                    <a:lstStyle/>
                    <a:p>
                      <a:pPr algn="ctr" fontAlgn="ctr"/>
                      <a:r>
                        <a:rPr lang="es-CL" sz="2000" b="1" u="none" strike="noStrike" dirty="0">
                          <a:effectLst/>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L" sz="2000" u="none" strike="noStrike" dirty="0">
                          <a:effectLst/>
                        </a:rPr>
                        <a:t>Mercado de fumigación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616">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Manual de plaguicidas para actividades</a:t>
                      </a:r>
                      <a:r>
                        <a:rPr lang="es-MX" sz="2000" b="0" i="0" u="none" strike="noStrike" baseline="0" dirty="0" smtClean="0">
                          <a:solidFill>
                            <a:srgbClr val="000000"/>
                          </a:solidFill>
                          <a:effectLst/>
                          <a:latin typeface="Calibri"/>
                        </a:rPr>
                        <a:t> forestales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61">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Vigilancia y control del gorgojo del pino SENASA/SAG</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4757">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Difusión de información de </a:t>
                      </a:r>
                      <a:r>
                        <a:rPr lang="es-MX" sz="2000" b="0" i="1" u="none" strike="noStrike" dirty="0" err="1" smtClean="0">
                          <a:solidFill>
                            <a:srgbClr val="000000"/>
                          </a:solidFill>
                          <a:effectLst/>
                          <a:latin typeface="Calibri"/>
                        </a:rPr>
                        <a:t>Leptocybe</a:t>
                      </a:r>
                      <a:r>
                        <a:rPr lang="es-MX" sz="2000" b="0" i="1" u="none" strike="noStrike" dirty="0" smtClean="0">
                          <a:solidFill>
                            <a:srgbClr val="000000"/>
                          </a:solidFill>
                          <a:effectLst/>
                          <a:latin typeface="Calibri"/>
                        </a:rPr>
                        <a:t> </a:t>
                      </a:r>
                      <a:r>
                        <a:rPr lang="es-MX" sz="2000" b="0" i="1" u="none" strike="noStrike" dirty="0" err="1" smtClean="0">
                          <a:solidFill>
                            <a:srgbClr val="000000"/>
                          </a:solidFill>
                          <a:effectLst/>
                          <a:latin typeface="Calibri"/>
                        </a:rPr>
                        <a:t>invasa</a:t>
                      </a:r>
                      <a:endParaRPr lang="es-CL" sz="2000" b="0" i="1"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90096900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137011706"/>
              </p:ext>
            </p:extLst>
          </p:nvPr>
        </p:nvGraphicFramePr>
        <p:xfrm>
          <a:off x="251520" y="692696"/>
          <a:ext cx="8568952" cy="2440557"/>
        </p:xfrm>
        <a:graphic>
          <a:graphicData uri="http://schemas.openxmlformats.org/drawingml/2006/table">
            <a:tbl>
              <a:tblPr firstRow="1" bandRow="1">
                <a:tableStyleId>{5C22544A-7EE6-4342-B048-85BDC9FD1C3A}</a:tableStyleId>
              </a:tblPr>
              <a:tblGrid>
                <a:gridCol w="1152128"/>
                <a:gridCol w="1478691"/>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a:txBody>
                    <a:bodyPr/>
                    <a:lstStyle/>
                    <a:p>
                      <a:pPr algn="ctr"/>
                      <a:r>
                        <a:rPr lang="es-CL" sz="1600" b="1" dirty="0" smtClean="0"/>
                        <a:t>F.1 (N°</a:t>
                      </a:r>
                      <a:r>
                        <a:rPr lang="es-CL" sz="1600" b="1" baseline="0" dirty="0" smtClean="0"/>
                        <a:t> 5)  SISTEMA ELECTRÓNICO DE CERTIFICACION DE EXPORTACION</a:t>
                      </a:r>
                      <a:endParaRPr lang="es-CL" sz="1600" b="1" dirty="0"/>
                    </a:p>
                  </a:txBody>
                  <a:tcPr vert="vert270"/>
                </a:tc>
                <a:tc>
                  <a:txBody>
                    <a:bodyPr/>
                    <a:lstStyle/>
                    <a:p>
                      <a:pPr algn="l"/>
                      <a:r>
                        <a:rPr lang="es-MX" sz="1600" dirty="0" smtClean="0"/>
                        <a:t>Coordinar</a:t>
                      </a:r>
                      <a:r>
                        <a:rPr lang="es-MX" sz="1600" baseline="0" dirty="0" smtClean="0"/>
                        <a:t> reunión SAG/CORMA, para dar a conocer el Sistema Integrado de exportaciones</a:t>
                      </a:r>
                      <a:endParaRPr lang="es-CL" sz="1600" dirty="0"/>
                    </a:p>
                  </a:txBody>
                  <a:tcPr/>
                </a:tc>
                <a:tc>
                  <a:txBody>
                    <a:bodyPr/>
                    <a:lstStyle/>
                    <a:p>
                      <a:pPr algn="just"/>
                      <a:r>
                        <a:rPr lang="es-CL" sz="1600" dirty="0" smtClean="0"/>
                        <a:t>Se coordino</a:t>
                      </a:r>
                      <a:r>
                        <a:rPr lang="es-CL" sz="1600" baseline="0" dirty="0" smtClean="0"/>
                        <a:t> </a:t>
                      </a:r>
                      <a:r>
                        <a:rPr lang="es-CL" sz="1600" dirty="0" smtClean="0"/>
                        <a:t>una reunión con los gremios forestales (CORMA y PYMEMAD AG) para  el 15 de </a:t>
                      </a:r>
                      <a:r>
                        <a:rPr lang="es-CL" sz="1600" baseline="0" dirty="0" smtClean="0"/>
                        <a:t>noviembre.</a:t>
                      </a:r>
                      <a:r>
                        <a:rPr lang="es-CL" sz="1600" dirty="0" smtClean="0"/>
                        <a:t> </a:t>
                      </a:r>
                      <a:endParaRPr lang="es-CL" sz="1600" dirty="0"/>
                    </a:p>
                  </a:txBody>
                  <a:tcPr/>
                </a:tc>
                <a:tc>
                  <a:txBody>
                    <a:bodyPr/>
                    <a:lstStyle/>
                    <a:p>
                      <a:pPr algn="ctr"/>
                      <a:endParaRPr lang="es-CL" sz="1600" dirty="0" smtClean="0"/>
                    </a:p>
                    <a:p>
                      <a:pPr algn="ctr"/>
                      <a:r>
                        <a:rPr lang="es-CL" sz="1600" dirty="0" smtClean="0"/>
                        <a:t>-</a:t>
                      </a:r>
                      <a:endParaRPr lang="es-CL" sz="1600" dirty="0"/>
                    </a:p>
                  </a:txBody>
                  <a:tcPr/>
                </a:tc>
                <a:tc>
                  <a:txBody>
                    <a:bodyPr/>
                    <a:lstStyle/>
                    <a:p>
                      <a:pPr algn="just"/>
                      <a:r>
                        <a:rPr lang="es-CL" sz="1600" baseline="0" dirty="0" smtClean="0"/>
                        <a:t>PYMEMAD confirmo su participación en la reunión; falta confirmación de CORMA.</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608891173"/>
              </p:ext>
            </p:extLst>
          </p:nvPr>
        </p:nvGraphicFramePr>
        <p:xfrm>
          <a:off x="251520" y="260648"/>
          <a:ext cx="8568952" cy="6384541"/>
        </p:xfrm>
        <a:graphic>
          <a:graphicData uri="http://schemas.openxmlformats.org/drawingml/2006/table">
            <a:tbl>
              <a:tblPr firstRow="1" bandRow="1">
                <a:tableStyleId>{5C22544A-7EE6-4342-B048-85BDC9FD1C3A}</a:tableStyleId>
              </a:tblPr>
              <a:tblGrid>
                <a:gridCol w="450998"/>
                <a:gridCol w="2179821"/>
                <a:gridCol w="2254987"/>
                <a:gridCol w="1615052"/>
                <a:gridCol w="2068094"/>
              </a:tblGrid>
              <a:tr h="297885">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5713981">
                <a:tc rowSpan="2">
                  <a:txBody>
                    <a:bodyPr/>
                    <a:lstStyle/>
                    <a:p>
                      <a:pPr algn="ctr"/>
                      <a:r>
                        <a:rPr lang="es-CL" sz="1600" b="1" dirty="0" smtClean="0"/>
                        <a:t>F.2  (N° 49)</a:t>
                      </a:r>
                      <a:r>
                        <a:rPr lang="es-CL" sz="1600" b="1" baseline="0" dirty="0" smtClean="0"/>
                        <a:t> Certificación de madera verde</a:t>
                      </a:r>
                      <a:endParaRPr lang="es-CL" sz="1600" b="1" dirty="0"/>
                    </a:p>
                  </a:txBody>
                  <a:tcPr vert="vert270"/>
                </a:tc>
                <a:tc>
                  <a:txBody>
                    <a:bodyPr/>
                    <a:lstStyle/>
                    <a:p>
                      <a:pPr algn="l"/>
                      <a:r>
                        <a:rPr lang="es-MX" sz="1600" dirty="0" smtClean="0"/>
                        <a:t>CORMA</a:t>
                      </a:r>
                      <a:r>
                        <a:rPr lang="es-MX" sz="1600" baseline="0" dirty="0" smtClean="0"/>
                        <a:t> hará entrega de la información correspondiente a los mercados de interés prioritario para proponer cambio a la exigencia que se aplica a embalajes que transporten maderas certificadas.</a:t>
                      </a:r>
                      <a:endParaRPr lang="es-CL"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600" dirty="0" smtClean="0"/>
                        <a:t>- SAG hizo la consulta solicitada</a:t>
                      </a:r>
                      <a:r>
                        <a:rPr lang="es-MX" sz="1600" baseline="0" dirty="0" smtClean="0"/>
                        <a:t> a los países priorizados por CORMA</a:t>
                      </a:r>
                      <a:r>
                        <a:rPr lang="es-MX" sz="1600" dirty="0" smtClean="0"/>
                        <a:t> </a:t>
                      </a:r>
                      <a:r>
                        <a:rPr lang="es-MX" sz="1600" baseline="0" dirty="0" smtClean="0"/>
                        <a:t>y también a los demás países, con los cuales Chile sostiene relaciones comerciales.</a:t>
                      </a:r>
                      <a:endParaRPr lang="es-MX" sz="1600" dirty="0" smtClean="0"/>
                    </a:p>
                    <a:p>
                      <a:pPr algn="just"/>
                      <a:endParaRPr lang="es-MX" sz="1600" dirty="0" smtClean="0"/>
                    </a:p>
                    <a:p>
                      <a:pPr algn="just">
                        <a:buFontTx/>
                        <a:buChar char="-"/>
                      </a:pPr>
                      <a:r>
                        <a:rPr lang="es-MX" sz="1600" dirty="0" smtClean="0"/>
                        <a:t> A la fecha se ha establecido contacto con las ONPF de EE.EUU,</a:t>
                      </a:r>
                      <a:r>
                        <a:rPr lang="es-MX" sz="1600" baseline="0" dirty="0" smtClean="0"/>
                        <a:t> Perú y Costa Rica, las cuales han señalado que se aplica el criterio establecido en la NIMF 15 para la madera de estiba. </a:t>
                      </a:r>
                    </a:p>
                    <a:p>
                      <a:pPr algn="just">
                        <a:buFontTx/>
                        <a:buChar char="-"/>
                      </a:pPr>
                      <a:endParaRPr lang="es-MX" sz="1600" baseline="0" dirty="0" smtClean="0"/>
                    </a:p>
                    <a:p>
                      <a:pPr algn="just">
                        <a:buFontTx/>
                        <a:buNone/>
                      </a:pPr>
                      <a:r>
                        <a:rPr lang="es-MX" sz="1600" baseline="0" dirty="0" smtClean="0"/>
                        <a:t>- Por su parte, México ha incluido  este criterio en su nueva normativa, la cual se encuentra en consulta publica.</a:t>
                      </a:r>
                      <a:endParaRPr lang="es-CL" sz="1600" dirty="0"/>
                    </a:p>
                  </a:txBody>
                  <a:tcPr/>
                </a:tc>
                <a:tc>
                  <a:txBody>
                    <a:bodyPr/>
                    <a:lstStyle/>
                    <a:p>
                      <a:pPr algn="ctr"/>
                      <a:r>
                        <a:rPr lang="es-CL" sz="1600" dirty="0" smtClean="0"/>
                        <a:t>-</a:t>
                      </a:r>
                      <a:endParaRPr lang="es-CL" sz="1600" dirty="0"/>
                    </a:p>
                  </a:txBody>
                  <a:tcPr/>
                </a:tc>
                <a:tc>
                  <a:txBody>
                    <a:bodyPr/>
                    <a:lstStyle/>
                    <a:p>
                      <a:pPr algn="just"/>
                      <a:r>
                        <a:rPr lang="es-MX" sz="1600" dirty="0" smtClean="0"/>
                        <a:t>1.- Países priorizados </a:t>
                      </a:r>
                      <a:r>
                        <a:rPr lang="es-MX" sz="1600" baseline="0" dirty="0" smtClean="0"/>
                        <a:t> por CORMA</a:t>
                      </a:r>
                      <a:r>
                        <a:rPr lang="es-MX" sz="1600" dirty="0" smtClean="0"/>
                        <a:t>:</a:t>
                      </a:r>
                      <a:endParaRPr lang="es-MX" sz="1600" u="sng" baseline="0" dirty="0" smtClean="0"/>
                    </a:p>
                    <a:p>
                      <a:pPr algn="just"/>
                      <a:endParaRPr lang="es-MX" sz="1600" u="sng" baseline="0" dirty="0" smtClean="0"/>
                    </a:p>
                    <a:p>
                      <a:pPr algn="l">
                        <a:buFont typeface="Arial" pitchFamily="34" charset="0"/>
                        <a:buChar char="•"/>
                      </a:pPr>
                      <a:r>
                        <a:rPr lang="es-MX" sz="1600" dirty="0" smtClean="0"/>
                        <a:t> Arabia Saudita</a:t>
                      </a:r>
                    </a:p>
                    <a:p>
                      <a:pPr algn="l">
                        <a:buFont typeface="Arial" pitchFamily="34" charset="0"/>
                        <a:buChar char="•"/>
                      </a:pPr>
                      <a:r>
                        <a:rPr lang="es-MX" sz="1600" dirty="0" smtClean="0"/>
                        <a:t> Kuwait</a:t>
                      </a:r>
                    </a:p>
                    <a:p>
                      <a:pPr algn="l">
                        <a:buFont typeface="Arial" pitchFamily="34" charset="0"/>
                        <a:buChar char="•"/>
                      </a:pPr>
                      <a:r>
                        <a:rPr lang="es-MX" sz="1600" dirty="0" smtClean="0"/>
                        <a:t> Qatar</a:t>
                      </a:r>
                    </a:p>
                    <a:p>
                      <a:pPr algn="l">
                        <a:buFont typeface="Arial" pitchFamily="34" charset="0"/>
                        <a:buChar char="•"/>
                      </a:pPr>
                      <a:r>
                        <a:rPr lang="es-MX" sz="1600" dirty="0" smtClean="0"/>
                        <a:t> México </a:t>
                      </a:r>
                    </a:p>
                    <a:p>
                      <a:pPr algn="l">
                        <a:buFont typeface="Arial" pitchFamily="34" charset="0"/>
                        <a:buChar char="•"/>
                      </a:pPr>
                      <a:r>
                        <a:rPr lang="es-MX" sz="1600" dirty="0" smtClean="0"/>
                        <a:t> EE.UU.</a:t>
                      </a:r>
                    </a:p>
                    <a:p>
                      <a:pPr algn="just"/>
                      <a:endParaRPr lang="es-MX" sz="1600" baseline="0" dirty="0" smtClean="0"/>
                    </a:p>
                    <a:p>
                      <a:pPr algn="just"/>
                      <a:r>
                        <a:rPr lang="es-MX" sz="1600" u="none" baseline="0" dirty="0" smtClean="0"/>
                        <a:t>En segundo lugar se encuentran:</a:t>
                      </a:r>
                    </a:p>
                    <a:p>
                      <a:pPr algn="just"/>
                      <a:endParaRPr lang="es-MX" sz="1600" baseline="0" dirty="0" smtClean="0"/>
                    </a:p>
                    <a:p>
                      <a:pPr algn="l">
                        <a:buFont typeface="Arial" pitchFamily="34" charset="0"/>
                        <a:buChar char="•"/>
                      </a:pPr>
                      <a:r>
                        <a:rPr lang="es-MX" sz="1600" baseline="0" dirty="0" smtClean="0"/>
                        <a:t> Unión Europea</a:t>
                      </a:r>
                    </a:p>
                    <a:p>
                      <a:pPr algn="l">
                        <a:buFont typeface="Arial" pitchFamily="34" charset="0"/>
                        <a:buChar char="•"/>
                      </a:pPr>
                      <a:r>
                        <a:rPr lang="es-MX" sz="1600" baseline="0" dirty="0" smtClean="0"/>
                        <a:t> China</a:t>
                      </a:r>
                    </a:p>
                    <a:p>
                      <a:pPr algn="l">
                        <a:buFont typeface="Arial" pitchFamily="34" charset="0"/>
                        <a:buChar char="•"/>
                      </a:pPr>
                      <a:r>
                        <a:rPr lang="es-MX" sz="1600" baseline="0" dirty="0" smtClean="0"/>
                        <a:t> Corea</a:t>
                      </a:r>
                    </a:p>
                    <a:p>
                      <a:pPr algn="l">
                        <a:buFont typeface="Arial" pitchFamily="34" charset="0"/>
                        <a:buChar char="•"/>
                      </a:pPr>
                      <a:r>
                        <a:rPr lang="es-MX" sz="1600" baseline="0" dirty="0" smtClean="0"/>
                        <a:t> Taiwán</a:t>
                      </a:r>
                    </a:p>
                    <a:p>
                      <a:pPr algn="l">
                        <a:buFont typeface="Arial" pitchFamily="34" charset="0"/>
                        <a:buChar char="•"/>
                      </a:pPr>
                      <a:r>
                        <a:rPr lang="es-MX" sz="1600" baseline="0" dirty="0" smtClean="0"/>
                        <a:t> Tailandia</a:t>
                      </a:r>
                    </a:p>
                    <a:p>
                      <a:pPr algn="l">
                        <a:buFont typeface="Arial" pitchFamily="34" charset="0"/>
                        <a:buChar char="•"/>
                      </a:pPr>
                      <a:r>
                        <a:rPr lang="es-MX" sz="1600" baseline="0" dirty="0" smtClean="0"/>
                        <a:t> Costa Rica</a:t>
                      </a:r>
                    </a:p>
                    <a:p>
                      <a:pPr algn="l">
                        <a:buFont typeface="Arial" pitchFamily="34" charset="0"/>
                        <a:buChar char="•"/>
                      </a:pPr>
                      <a:r>
                        <a:rPr lang="es-MX" sz="1600" baseline="0" dirty="0" smtClean="0"/>
                        <a:t> Guatemala</a:t>
                      </a:r>
                    </a:p>
                    <a:p>
                      <a:pPr algn="l">
                        <a:buFont typeface="Arial" pitchFamily="34" charset="0"/>
                        <a:buChar char="•"/>
                      </a:pPr>
                      <a:r>
                        <a:rPr lang="es-MX" sz="1600" baseline="0" dirty="0" smtClean="0"/>
                        <a:t> Perú </a:t>
                      </a:r>
                    </a:p>
                    <a:p>
                      <a:pPr algn="l">
                        <a:buFont typeface="Arial" pitchFamily="34" charset="0"/>
                        <a:buChar char="•"/>
                      </a:pPr>
                      <a:r>
                        <a:rPr lang="es-MX" sz="1600" baseline="0" dirty="0" smtClean="0"/>
                        <a:t> Australia</a:t>
                      </a:r>
                    </a:p>
                    <a:p>
                      <a:pPr algn="l">
                        <a:buFont typeface="Arial" pitchFamily="34" charset="0"/>
                        <a:buChar char="•"/>
                      </a:pPr>
                      <a:endParaRPr lang="es-MX" sz="1600" baseline="0" dirty="0" smtClean="0"/>
                    </a:p>
                  </a:txBody>
                  <a:tcPr/>
                </a:tc>
              </a:tr>
              <a:tr h="297885">
                <a:tc vMerge="1">
                  <a:txBody>
                    <a:bodyPr/>
                    <a:lstStyle/>
                    <a:p>
                      <a:pPr algn="ctr"/>
                      <a:endParaRPr lang="es-CL" sz="1600" dirty="0"/>
                    </a:p>
                  </a:txBody>
                  <a:tcPr/>
                </a:tc>
                <a:tc>
                  <a:txBody>
                    <a:bodyPr/>
                    <a:lstStyle/>
                    <a:p>
                      <a:pPr algn="l"/>
                      <a:endParaRPr lang="es-CL" sz="1600" dirty="0" smtClean="0"/>
                    </a:p>
                  </a:txBody>
                  <a:tcPr/>
                </a:tc>
                <a:tc>
                  <a:txBody>
                    <a:bodyPr/>
                    <a:lstStyle/>
                    <a:p>
                      <a:pPr algn="ctr"/>
                      <a:endParaRPr lang="es-CL" sz="1600" dirty="0"/>
                    </a:p>
                  </a:txBody>
                  <a:tcPr/>
                </a:tc>
                <a:tc>
                  <a:txBody>
                    <a:bodyPr/>
                    <a:lstStyle/>
                    <a:p>
                      <a:pPr algn="just"/>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736134050"/>
              </p:ext>
            </p:extLst>
          </p:nvPr>
        </p:nvGraphicFramePr>
        <p:xfrm>
          <a:off x="428596" y="476672"/>
          <a:ext cx="8568952" cy="3789184"/>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475903">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313281">
                <a:tc>
                  <a:txBody>
                    <a:bodyPr/>
                    <a:lstStyle/>
                    <a:p>
                      <a:pPr algn="ctr"/>
                      <a:r>
                        <a:rPr lang="es-CL" sz="1600" b="1" dirty="0" smtClean="0"/>
                        <a:t>F.3 (N°</a:t>
                      </a:r>
                      <a:r>
                        <a:rPr lang="es-CL" sz="1600" b="1" baseline="0" dirty="0" smtClean="0"/>
                        <a:t> 52) Mercado de fumigación</a:t>
                      </a:r>
                      <a:endParaRPr lang="es-CL" sz="1600" b="1" dirty="0"/>
                    </a:p>
                  </a:txBody>
                  <a:tcPr vert="vert270"/>
                </a:tc>
                <a:tc>
                  <a:txBody>
                    <a:bodyPr/>
                    <a:lstStyle/>
                    <a:p>
                      <a:pPr algn="l"/>
                      <a:r>
                        <a:rPr lang="es-MX" sz="1600" dirty="0" smtClean="0"/>
                        <a:t>Remitir a Direcciones Regionales del SAG de</a:t>
                      </a:r>
                      <a:r>
                        <a:rPr lang="es-MX" sz="1600" baseline="0" dirty="0" smtClean="0"/>
                        <a:t> la Región Metropolitana y de la Región de Los Lagos convenio firmado por el Director Regional SAG/Bio </a:t>
                      </a:r>
                      <a:r>
                        <a:rPr lang="es-MX" sz="1600" baseline="0" dirty="0" err="1" smtClean="0"/>
                        <a:t>Bio</a:t>
                      </a:r>
                      <a:r>
                        <a:rPr lang="es-MX" sz="1600" baseline="0" dirty="0" smtClean="0"/>
                        <a:t>.</a:t>
                      </a:r>
                      <a:endParaRPr lang="es-CL" sz="1600" dirty="0"/>
                    </a:p>
                  </a:txBody>
                  <a:tcPr/>
                </a:tc>
                <a:tc>
                  <a:txBody>
                    <a:bodyPr/>
                    <a:lstStyle/>
                    <a:p>
                      <a:pPr algn="just">
                        <a:buFontTx/>
                        <a:buChar char="-"/>
                      </a:pPr>
                      <a:r>
                        <a:rPr lang="es-MX" sz="1600" dirty="0" smtClean="0"/>
                        <a:t> Se</a:t>
                      </a:r>
                      <a:r>
                        <a:rPr lang="es-MX" sz="1600" baseline="0" dirty="0" smtClean="0"/>
                        <a:t> remitió el convenio  a las direcciones regionales y se solicito consultar con la SEREMI regional, si existe problemas para realizar fumigaciones.</a:t>
                      </a:r>
                    </a:p>
                    <a:p>
                      <a:pPr algn="l">
                        <a:buFontTx/>
                        <a:buNone/>
                      </a:pPr>
                      <a:endParaRPr lang="es-MX" sz="1600" baseline="0" dirty="0" smtClean="0"/>
                    </a:p>
                  </a:txBody>
                  <a:tcPr/>
                </a:tc>
                <a:tc>
                  <a:txBody>
                    <a:bodyPr/>
                    <a:lstStyle/>
                    <a:p>
                      <a:pPr algn="ctr"/>
                      <a:r>
                        <a:rPr lang="es-CL" sz="1600" dirty="0" smtClean="0"/>
                        <a:t>-</a:t>
                      </a:r>
                      <a:endParaRPr lang="es-CL"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Char char="-"/>
                        <a:tabLst/>
                        <a:defRPr/>
                      </a:pPr>
                      <a:r>
                        <a:rPr lang="es-MX" sz="1600" baseline="0" dirty="0" smtClean="0"/>
                        <a:t> A la fecha no existe un pronunciamiento oficial por parte de la SEREMI de Salud sobre este tema.</a:t>
                      </a:r>
                    </a:p>
                    <a:p>
                      <a:pPr algn="just"/>
                      <a:endParaRPr lang="es-MX" sz="1600" dirty="0" smtClean="0"/>
                    </a:p>
                    <a:p>
                      <a:pPr algn="just"/>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959840861"/>
              </p:ext>
            </p:extLst>
          </p:nvPr>
        </p:nvGraphicFramePr>
        <p:xfrm>
          <a:off x="357158" y="714356"/>
          <a:ext cx="8568952" cy="5594964"/>
        </p:xfrm>
        <a:graphic>
          <a:graphicData uri="http://schemas.openxmlformats.org/drawingml/2006/table">
            <a:tbl>
              <a:tblPr firstRow="1" bandRow="1">
                <a:tableStyleId>{5C22544A-7EE6-4342-B048-85BDC9FD1C3A}</a:tableStyleId>
              </a:tblPr>
              <a:tblGrid>
                <a:gridCol w="785818"/>
                <a:gridCol w="1845001"/>
                <a:gridCol w="2254987"/>
                <a:gridCol w="1803991"/>
                <a:gridCol w="1879155"/>
              </a:tblGrid>
              <a:tr h="536491">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5058473">
                <a:tc>
                  <a:txBody>
                    <a:bodyPr/>
                    <a:lstStyle/>
                    <a:p>
                      <a:pPr algn="ctr"/>
                      <a:r>
                        <a:rPr lang="es-CL" sz="1600" b="1" dirty="0" smtClean="0"/>
                        <a:t>F.4  (N°</a:t>
                      </a:r>
                      <a:r>
                        <a:rPr lang="es-CL" sz="1600" b="1" baseline="0" dirty="0" smtClean="0"/>
                        <a:t>  50) Certificado de secado como requisito para hora inspección</a:t>
                      </a:r>
                      <a:endParaRPr lang="es-CL" sz="1600" b="1" dirty="0"/>
                    </a:p>
                  </a:txBody>
                  <a:tcPr vert="vert270"/>
                </a:tc>
                <a:tc>
                  <a:txBody>
                    <a:bodyPr/>
                    <a:lstStyle/>
                    <a:p>
                      <a:pPr algn="l"/>
                      <a:r>
                        <a:rPr lang="es-MX" sz="1600" dirty="0" smtClean="0"/>
                        <a:t>- SAG</a:t>
                      </a:r>
                      <a:r>
                        <a:rPr lang="es-MX" sz="1600" baseline="0" dirty="0" smtClean="0"/>
                        <a:t> hará seguimiento del requisito de secado para el mercado de México.</a:t>
                      </a:r>
                      <a:endParaRPr lang="es-CL" sz="1600" dirty="0"/>
                    </a:p>
                  </a:txBody>
                  <a:tcPr/>
                </a:tc>
                <a:tc>
                  <a:txBody>
                    <a:bodyPr/>
                    <a:lstStyle/>
                    <a:p>
                      <a:pPr algn="just"/>
                      <a:r>
                        <a:rPr lang="es-MX" sz="1600" dirty="0" smtClean="0"/>
                        <a:t>- Se remitió a CORMA y PYMEMAD el segundo borrador del proyecto de norma mexicana, el</a:t>
                      </a:r>
                      <a:r>
                        <a:rPr lang="es-MX" sz="1600" baseline="0" dirty="0" smtClean="0"/>
                        <a:t> cual</a:t>
                      </a:r>
                      <a:r>
                        <a:rPr lang="es-MX" sz="1600" dirty="0" smtClean="0"/>
                        <a:t> </a:t>
                      </a:r>
                      <a:r>
                        <a:rPr lang="es-MX" sz="1600" baseline="0" dirty="0" smtClean="0"/>
                        <a:t>regula la importación de maderas aserradas.</a:t>
                      </a:r>
                      <a:endParaRPr lang="es-MX" sz="1600" dirty="0" smtClean="0"/>
                    </a:p>
                    <a:p>
                      <a:pPr algn="l"/>
                      <a:endParaRPr lang="es-MX" sz="1600" dirty="0" smtClean="0"/>
                    </a:p>
                    <a:p>
                      <a:pPr algn="just">
                        <a:buFontTx/>
                        <a:buChar char="-"/>
                      </a:pPr>
                      <a:r>
                        <a:rPr lang="es-MX" sz="1600" dirty="0" smtClean="0"/>
                        <a:t> Se sostuvo una reunión el 28 </a:t>
                      </a:r>
                      <a:r>
                        <a:rPr lang="es-MX" sz="1600" smtClean="0"/>
                        <a:t>de octubre </a:t>
                      </a:r>
                      <a:r>
                        <a:rPr lang="es-MX" sz="1600" dirty="0" smtClean="0"/>
                        <a:t>entre SAG</a:t>
                      </a:r>
                      <a:r>
                        <a:rPr lang="es-MX" sz="1600" baseline="0" dirty="0" smtClean="0"/>
                        <a:t> y </a:t>
                      </a:r>
                      <a:r>
                        <a:rPr lang="es-MX" sz="1600" dirty="0" smtClean="0"/>
                        <a:t>CORMA para analizar el</a:t>
                      </a:r>
                      <a:r>
                        <a:rPr lang="es-MX" sz="1600" baseline="0" dirty="0" smtClean="0"/>
                        <a:t> proyecto de norma mexicana. </a:t>
                      </a:r>
                    </a:p>
                  </a:txBody>
                  <a:tcPr/>
                </a:tc>
                <a:tc>
                  <a:txBody>
                    <a:bodyPr/>
                    <a:lstStyle/>
                    <a:p>
                      <a:pPr algn="ctr"/>
                      <a:r>
                        <a:rPr lang="es-MX" sz="1600" dirty="0" smtClean="0"/>
                        <a:t>-</a:t>
                      </a:r>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CL" sz="1600" dirty="0"/>
                    </a:p>
                  </a:txBody>
                  <a:tcPr/>
                </a:tc>
                <a:tc>
                  <a:txBody>
                    <a:bodyPr/>
                    <a:lstStyle/>
                    <a:p>
                      <a:pPr algn="l"/>
                      <a:r>
                        <a:rPr lang="es-MX" sz="1600" dirty="0" smtClean="0">
                          <a:solidFill>
                            <a:schemeClr val="tx1"/>
                          </a:solidFill>
                        </a:rPr>
                        <a:t>- La Agregaduría Agrícola señala que el proyecto de modificación no ha sido publicado. Sin embargo, el 3 de noviembre se reunirán la asociación de importadores</a:t>
                      </a:r>
                      <a:r>
                        <a:rPr lang="es-MX" sz="1600" baseline="0" dirty="0" smtClean="0">
                          <a:solidFill>
                            <a:schemeClr val="tx1"/>
                          </a:solidFill>
                        </a:rPr>
                        <a:t> y la Consejería agrícola con la autoridad fitosanitaria para consultar el estatus del proyecto. </a:t>
                      </a:r>
                      <a:r>
                        <a:rPr lang="es-MX" sz="1600" dirty="0" smtClean="0">
                          <a:solidFill>
                            <a:schemeClr val="tx1"/>
                          </a:solidFill>
                        </a:rPr>
                        <a:t>  </a:t>
                      </a:r>
                    </a:p>
                    <a:p>
                      <a:pPr algn="l"/>
                      <a:endParaRPr lang="es-MX" sz="1600" dirty="0" smtClean="0"/>
                    </a:p>
                    <a:p>
                      <a:pPr algn="l"/>
                      <a:r>
                        <a:rPr lang="es-MX" sz="1600" dirty="0" smtClean="0"/>
                        <a:t>- PYMEMAD no se</a:t>
                      </a:r>
                      <a:r>
                        <a:rPr lang="es-MX" sz="1600" baseline="0" dirty="0" smtClean="0"/>
                        <a:t> ha pronunciado al respecto.</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019887983"/>
              </p:ext>
            </p:extLst>
          </p:nvPr>
        </p:nvGraphicFramePr>
        <p:xfrm>
          <a:off x="357158" y="980727"/>
          <a:ext cx="8568952" cy="5328593"/>
        </p:xfrm>
        <a:graphic>
          <a:graphicData uri="http://schemas.openxmlformats.org/drawingml/2006/table">
            <a:tbl>
              <a:tblPr firstRow="1" bandRow="1">
                <a:tableStyleId>{5C22544A-7EE6-4342-B048-85BDC9FD1C3A}</a:tableStyleId>
              </a:tblPr>
              <a:tblGrid>
                <a:gridCol w="642942"/>
                <a:gridCol w="1987877"/>
                <a:gridCol w="2254987"/>
                <a:gridCol w="1972242"/>
                <a:gridCol w="1710904"/>
              </a:tblGrid>
              <a:tr h="47237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250132">
                <a:tc rowSpan="2">
                  <a:txBody>
                    <a:bodyPr/>
                    <a:lstStyle/>
                    <a:p>
                      <a:pPr algn="ctr"/>
                      <a:r>
                        <a:rPr lang="es-CL" sz="1600" b="1" dirty="0" smtClean="0"/>
                        <a:t>F.5  (N°</a:t>
                      </a:r>
                      <a:r>
                        <a:rPr lang="es-CL" sz="1600" b="1" baseline="0" dirty="0" smtClean="0"/>
                        <a:t> 45) Certificado de exportación de astillas</a:t>
                      </a:r>
                      <a:endParaRPr lang="es-CL" sz="1600" b="1" dirty="0"/>
                    </a:p>
                  </a:txBody>
                  <a:tcPr vert="vert270"/>
                </a:tc>
                <a:tc>
                  <a:txBody>
                    <a:bodyPr/>
                    <a:lstStyle/>
                    <a:p>
                      <a:pPr algn="l"/>
                      <a:r>
                        <a:rPr lang="es-MX" sz="1600" dirty="0" smtClean="0"/>
                        <a:t>Revisar procedimiento de inspección de astillas pulpables</a:t>
                      </a:r>
                      <a:r>
                        <a:rPr lang="es-MX" sz="1600" baseline="0" dirty="0" smtClean="0"/>
                        <a:t> con destino a Japón.</a:t>
                      </a:r>
                      <a:endParaRPr lang="es-CL" sz="1600" dirty="0"/>
                    </a:p>
                  </a:txBody>
                  <a:tcPr/>
                </a:tc>
                <a:tc>
                  <a:txBody>
                    <a:bodyPr/>
                    <a:lstStyle/>
                    <a:p>
                      <a:pPr algn="just"/>
                      <a:r>
                        <a:rPr lang="es-MX" sz="1600" dirty="0" smtClean="0"/>
                        <a:t>- Se realizó una primera reunión el día 19</a:t>
                      </a:r>
                      <a:r>
                        <a:rPr lang="es-MX" sz="1600" baseline="0" dirty="0" smtClean="0"/>
                        <a:t> de octubre</a:t>
                      </a:r>
                      <a:r>
                        <a:rPr lang="es-MX" sz="1600" dirty="0" smtClean="0"/>
                        <a:t> SAG</a:t>
                      </a:r>
                      <a:r>
                        <a:rPr lang="es-MX" sz="1600" baseline="0" dirty="0" smtClean="0"/>
                        <a:t>/</a:t>
                      </a:r>
                      <a:r>
                        <a:rPr lang="es-MX" sz="1600" dirty="0" smtClean="0"/>
                        <a:t>CORMA</a:t>
                      </a:r>
                      <a:r>
                        <a:rPr lang="es-MX" sz="1600" baseline="0" dirty="0" smtClean="0"/>
                        <a:t>, en dependencias de </a:t>
                      </a:r>
                      <a:r>
                        <a:rPr lang="es-MX" sz="1600" dirty="0" smtClean="0"/>
                        <a:t>Puerto de Coronel,</a:t>
                      </a:r>
                      <a:r>
                        <a:rPr lang="es-MX" sz="1600" baseline="0" dirty="0" smtClean="0"/>
                        <a:t> para analizar el procedimiento de inspección de astillas.</a:t>
                      </a:r>
                      <a:endParaRPr lang="es-CL" sz="1600" dirty="0"/>
                    </a:p>
                  </a:txBody>
                  <a:tcPr/>
                </a:tc>
                <a:tc>
                  <a:txBody>
                    <a:bodyPr/>
                    <a:lstStyle/>
                    <a:p>
                      <a:pPr algn="l"/>
                      <a:endParaRPr lang="es-MX" sz="1600" dirty="0" smtClean="0"/>
                    </a:p>
                    <a:p>
                      <a:pPr algn="l"/>
                      <a:endParaRPr lang="es-MX" sz="1600" dirty="0" smtClean="0"/>
                    </a:p>
                    <a:p>
                      <a:pPr algn="ctr"/>
                      <a:r>
                        <a:rPr lang="es-MX" sz="1600" dirty="0" smtClean="0"/>
                        <a:t>-</a:t>
                      </a:r>
                    </a:p>
                  </a:txBody>
                  <a:tcPr/>
                </a:tc>
                <a:tc>
                  <a:txBody>
                    <a:bodyPr/>
                    <a:lstStyle/>
                    <a:p>
                      <a:pPr algn="l"/>
                      <a:r>
                        <a:rPr lang="es-MX" sz="1600" dirty="0" smtClean="0"/>
                        <a:t>- A partir de esta reunión se elaborara</a:t>
                      </a:r>
                      <a:r>
                        <a:rPr lang="es-MX" sz="1600" baseline="0" dirty="0" smtClean="0"/>
                        <a:t> un procedimiento, el cual será enviado a CORMA para su análisis y también a DIPLADES para realizar un estudio de tarifas.</a:t>
                      </a:r>
                      <a:endParaRPr lang="es-CL" sz="1600" dirty="0"/>
                    </a:p>
                  </a:txBody>
                  <a:tcPr/>
                </a:tc>
              </a:tr>
              <a:tr h="1606084">
                <a:tc vMerge="1">
                  <a:txBody>
                    <a:bodyPr/>
                    <a:lstStyle/>
                    <a:p>
                      <a:pPr algn="ctr"/>
                      <a:endParaRPr lang="es-CL" sz="1600" dirty="0"/>
                    </a:p>
                  </a:txBody>
                  <a:tcPr/>
                </a:tc>
                <a:tc>
                  <a:txBody>
                    <a:bodyPr/>
                    <a:lstStyle/>
                    <a:p>
                      <a:pPr algn="l"/>
                      <a:r>
                        <a:rPr lang="es-CL" sz="1600" dirty="0" smtClean="0"/>
                        <a:t>CORMA enviará</a:t>
                      </a:r>
                      <a:r>
                        <a:rPr lang="es-CL" sz="1600" baseline="0" dirty="0" smtClean="0"/>
                        <a:t> un documento con un análisis jurídico sobre el tema.</a:t>
                      </a:r>
                      <a:endParaRPr lang="es-CL" sz="1600" dirty="0"/>
                    </a:p>
                  </a:txBody>
                  <a:tcPr/>
                </a:tc>
                <a:tc>
                  <a:txBody>
                    <a:bodyPr/>
                    <a:lstStyle/>
                    <a:p>
                      <a:pPr algn="l"/>
                      <a:r>
                        <a:rPr lang="es-MX" sz="1600" dirty="0" smtClean="0"/>
                        <a:t>- Se remitió la información a la División Jurídica del SAG.</a:t>
                      </a:r>
                      <a:endParaRPr lang="es-CL" sz="1600" dirty="0"/>
                    </a:p>
                  </a:txBody>
                  <a:tcPr/>
                </a:tc>
                <a:tc>
                  <a:txBody>
                    <a:bodyPr/>
                    <a:lstStyle/>
                    <a:p>
                      <a:pPr algn="l"/>
                      <a:endParaRPr lang="es-CL" sz="1600" dirty="0"/>
                    </a:p>
                  </a:txBody>
                  <a:tcPr/>
                </a:tc>
                <a:tc>
                  <a:txBody>
                    <a:bodyPr/>
                    <a:lstStyle/>
                    <a:p>
                      <a:pPr algn="l"/>
                      <a:r>
                        <a:rPr lang="es-CL" sz="1600" dirty="0" smtClean="0"/>
                        <a:t>- Se está a la espera del pronunciamiento de la División</a:t>
                      </a:r>
                      <a:r>
                        <a:rPr lang="es-CL" sz="1600" baseline="0" dirty="0" smtClean="0"/>
                        <a:t> Jurídica</a:t>
                      </a:r>
                      <a:r>
                        <a:rPr lang="es-CL" sz="1600" dirty="0" smtClean="0"/>
                        <a:t>. </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959840861"/>
              </p:ext>
            </p:extLst>
          </p:nvPr>
        </p:nvGraphicFramePr>
        <p:xfrm>
          <a:off x="285720" y="1643050"/>
          <a:ext cx="8568952" cy="4810286"/>
        </p:xfrm>
        <a:graphic>
          <a:graphicData uri="http://schemas.openxmlformats.org/drawingml/2006/table">
            <a:tbl>
              <a:tblPr firstRow="1" bandRow="1">
                <a:tableStyleId>{5C22544A-7EE6-4342-B048-85BDC9FD1C3A}</a:tableStyleId>
              </a:tblPr>
              <a:tblGrid>
                <a:gridCol w="1000132"/>
                <a:gridCol w="1857388"/>
                <a:gridCol w="2028286"/>
                <a:gridCol w="1560714"/>
                <a:gridCol w="2122432"/>
              </a:tblGrid>
              <a:tr h="561022">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249264">
                <a:tc>
                  <a:txBody>
                    <a:bodyPr/>
                    <a:lstStyle/>
                    <a:p>
                      <a:pPr algn="ctr"/>
                      <a:r>
                        <a:rPr lang="es-CL" sz="1600" b="1" dirty="0" smtClean="0"/>
                        <a:t>F.6  (N°</a:t>
                      </a:r>
                      <a:r>
                        <a:rPr lang="es-CL" sz="1600" b="1" baseline="0" dirty="0" smtClean="0"/>
                        <a:t> 44) Manual de plaguicidas para actividades forestales</a:t>
                      </a:r>
                      <a:endParaRPr lang="es-CL" sz="1600" b="1" dirty="0"/>
                    </a:p>
                  </a:txBody>
                  <a:tcPr vert="vert270"/>
                </a:tc>
                <a:tc>
                  <a:txBody>
                    <a:bodyPr/>
                    <a:lstStyle/>
                    <a:p>
                      <a:pPr algn="l"/>
                      <a:r>
                        <a:rPr lang="es-MX" sz="1600" dirty="0" smtClean="0"/>
                        <a:t>Realizar reunión SAG/CORMA/Asociaciones gremiales de plaguicidas</a:t>
                      </a:r>
                      <a:endParaRPr lang="es-CL" sz="1600" dirty="0"/>
                    </a:p>
                  </a:txBody>
                  <a:tcPr/>
                </a:tc>
                <a:tc>
                  <a:txBody>
                    <a:bodyPr/>
                    <a:lstStyle/>
                    <a:p>
                      <a:pPr algn="just"/>
                      <a:r>
                        <a:rPr lang="es-MX" sz="1600" dirty="0" smtClean="0"/>
                        <a:t>- Se realizó una primera reunión con los gremios el 13 de octubre, para evaluar la factibilidad de elaborar </a:t>
                      </a:r>
                      <a:r>
                        <a:rPr lang="es-MX" sz="1600" baseline="0" dirty="0" smtClean="0"/>
                        <a:t>un manual de plaguicidas para el sector forestal.</a:t>
                      </a:r>
                      <a:endParaRPr lang="es-CL" sz="1600" dirty="0"/>
                    </a:p>
                  </a:txBody>
                  <a:tcPr/>
                </a:tc>
                <a:tc>
                  <a:txBody>
                    <a:bodyPr/>
                    <a:lstStyle/>
                    <a:p>
                      <a:pPr algn="ctr"/>
                      <a:endParaRPr lang="es-CL" sz="1600" dirty="0" smtClean="0"/>
                    </a:p>
                    <a:p>
                      <a:pPr algn="ctr"/>
                      <a:endParaRPr lang="es-CL" sz="1600" dirty="0" smtClean="0"/>
                    </a:p>
                    <a:p>
                      <a:pPr algn="ctr"/>
                      <a:endParaRPr lang="es-CL" sz="1600" dirty="0" smtClean="0"/>
                    </a:p>
                    <a:p>
                      <a:pPr algn="ctr"/>
                      <a:r>
                        <a:rPr lang="es-CL" sz="1600" dirty="0" smtClean="0"/>
                        <a:t>-</a:t>
                      </a:r>
                      <a:endParaRPr lang="es-CL" sz="1600" dirty="0"/>
                    </a:p>
                  </a:txBody>
                  <a:tcPr/>
                </a:tc>
                <a:tc>
                  <a:txBody>
                    <a:bodyPr/>
                    <a:lstStyle/>
                    <a:p>
                      <a:pPr algn="just"/>
                      <a:r>
                        <a:rPr lang="es-CL" sz="1600" dirty="0" smtClean="0"/>
                        <a:t>- Las asociaciones de plaguicidas señalaron</a:t>
                      </a:r>
                      <a:r>
                        <a:rPr lang="es-CL" sz="1600" baseline="0" dirty="0" smtClean="0"/>
                        <a:t> que están dispuestas a seguir trabajando en este tema. Sin embargo, es necesario que CORMA realice un levantamiento con las observaciones que tienen los usuarios de plaguicidas de uso forestal. </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043020549"/>
              </p:ext>
            </p:extLst>
          </p:nvPr>
        </p:nvGraphicFramePr>
        <p:xfrm>
          <a:off x="251520" y="188640"/>
          <a:ext cx="8712968" cy="6219081"/>
        </p:xfrm>
        <a:graphic>
          <a:graphicData uri="http://schemas.openxmlformats.org/drawingml/2006/table">
            <a:tbl>
              <a:tblPr firstRow="1" bandRow="1">
                <a:tableStyleId>{5C22544A-7EE6-4342-B048-85BDC9FD1C3A}</a:tableStyleId>
              </a:tblPr>
              <a:tblGrid>
                <a:gridCol w="944302"/>
                <a:gridCol w="2388961"/>
                <a:gridCol w="1844565"/>
                <a:gridCol w="1624403"/>
                <a:gridCol w="1910737"/>
              </a:tblGrid>
              <a:tr h="323882">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737184">
                <a:tc rowSpan="2">
                  <a:txBody>
                    <a:bodyPr/>
                    <a:lstStyle/>
                    <a:p>
                      <a:pPr algn="ctr"/>
                      <a:r>
                        <a:rPr lang="es-CL" sz="1600" b="1" dirty="0" smtClean="0"/>
                        <a:t>F 15: Plan binacional SENASA/SAG para el control del gorgojo del pino </a:t>
                      </a:r>
                      <a:r>
                        <a:rPr lang="es-CL" sz="1600" b="1" i="1" dirty="0" smtClean="0"/>
                        <a:t>– </a:t>
                      </a:r>
                      <a:r>
                        <a:rPr lang="es-CL" sz="1600" b="1" i="1" dirty="0" err="1" smtClean="0"/>
                        <a:t>Pissodes</a:t>
                      </a:r>
                      <a:r>
                        <a:rPr lang="es-CL" sz="1600" b="1" i="1" dirty="0" smtClean="0"/>
                        <a:t> </a:t>
                      </a:r>
                      <a:r>
                        <a:rPr lang="es-CL" sz="1600" b="1" i="1" dirty="0" err="1" smtClean="0"/>
                        <a:t>castaneus</a:t>
                      </a:r>
                      <a:endParaRPr lang="es-CL" sz="1600" b="1" i="1" dirty="0"/>
                    </a:p>
                  </a:txBody>
                  <a:tcPr vert="vert270"/>
                </a:tc>
                <a:tc>
                  <a:txBody>
                    <a:bodyPr/>
                    <a:lstStyle/>
                    <a:p>
                      <a:pPr algn="l"/>
                      <a:r>
                        <a:rPr lang="es-MX" sz="1600" dirty="0" smtClean="0"/>
                        <a:t>Trabajar</a:t>
                      </a:r>
                      <a:r>
                        <a:rPr lang="es-MX" sz="1600" baseline="0" dirty="0" smtClean="0"/>
                        <a:t> en la difusión de la información sobre la plaga en controles fronterizos</a:t>
                      </a:r>
                      <a:endParaRPr lang="es-CL" sz="1600" dirty="0"/>
                    </a:p>
                  </a:txBody>
                  <a:tcPr/>
                </a:tc>
                <a:tc>
                  <a:txBody>
                    <a:bodyPr/>
                    <a:lstStyle/>
                    <a:p>
                      <a:pPr algn="l"/>
                      <a:r>
                        <a:rPr lang="es-MX" sz="1600" dirty="0" smtClean="0"/>
                        <a:t>Se está</a:t>
                      </a:r>
                      <a:r>
                        <a:rPr lang="es-MX" sz="1600" baseline="0" dirty="0" smtClean="0"/>
                        <a:t> diseñando el material de divulgación, el cual estará listo durante el 2011.</a:t>
                      </a:r>
                      <a:endParaRPr lang="es-CL" sz="1600" dirty="0"/>
                    </a:p>
                  </a:txBody>
                  <a:tcPr/>
                </a:tc>
                <a:tc>
                  <a:txBody>
                    <a:bodyPr/>
                    <a:lstStyle/>
                    <a:p>
                      <a:pPr algn="ctr"/>
                      <a:r>
                        <a:rPr lang="es-CL" sz="1600" dirty="0" smtClean="0"/>
                        <a:t>-</a:t>
                      </a:r>
                      <a:endParaRPr lang="es-CL" sz="1600" dirty="0"/>
                    </a:p>
                  </a:txBody>
                  <a:tcPr/>
                </a:tc>
                <a:tc>
                  <a:txBody>
                    <a:bodyPr/>
                    <a:lstStyle/>
                    <a:p>
                      <a:pPr algn="ctr"/>
                      <a:r>
                        <a:rPr lang="es-MX" sz="1600" dirty="0" smtClean="0"/>
                        <a:t>-</a:t>
                      </a:r>
                      <a:endParaRPr lang="es-CL" sz="1600" dirty="0"/>
                    </a:p>
                  </a:txBody>
                  <a:tcPr/>
                </a:tc>
              </a:tr>
              <a:tr h="1972734">
                <a:tc vMerge="1">
                  <a:txBody>
                    <a:bodyPr/>
                    <a:lstStyle/>
                    <a:p>
                      <a:pPr algn="ctr"/>
                      <a:endParaRPr lang="es-CL" sz="1600" dirty="0"/>
                    </a:p>
                  </a:txBody>
                  <a:tcPr/>
                </a:tc>
                <a:tc>
                  <a:txBody>
                    <a:bodyPr/>
                    <a:lstStyle/>
                    <a:p>
                      <a:pPr algn="l"/>
                      <a:endParaRPr lang="es-CL" sz="1600" i="0" u="none" dirty="0" smtClean="0"/>
                    </a:p>
                    <a:p>
                      <a:pPr algn="l"/>
                      <a:r>
                        <a:rPr lang="es-CL" sz="1600" i="0" u="none" dirty="0" smtClean="0"/>
                        <a:t>Propiciar el desarrollo e implementación de un plan binacional de control biológico de la plaga, que posibilite disminuir su riesgo en Chile</a:t>
                      </a:r>
                    </a:p>
                    <a:p>
                      <a:pPr algn="l"/>
                      <a:endParaRPr lang="es-CL" sz="1600" i="0" u="none" dirty="0"/>
                    </a:p>
                  </a:txBody>
                  <a:tcPr/>
                </a:tc>
                <a:tc>
                  <a:txBody>
                    <a:bodyPr/>
                    <a:lstStyle/>
                    <a:p>
                      <a:pPr algn="ctr"/>
                      <a:endParaRPr lang="es-CL" sz="1600" dirty="0" smtClean="0"/>
                    </a:p>
                    <a:p>
                      <a:pPr algn="just"/>
                      <a:r>
                        <a:rPr lang="es-CL" sz="1600" dirty="0" smtClean="0"/>
                        <a:t>Se remitió el borrador de plan a CORMA para</a:t>
                      </a:r>
                      <a:r>
                        <a:rPr lang="es-CL" sz="1600" baseline="0" dirty="0" smtClean="0"/>
                        <a:t> su análisis.</a:t>
                      </a:r>
                      <a:endParaRPr lang="es-CL" sz="1600" dirty="0"/>
                    </a:p>
                  </a:txBody>
                  <a:tcPr/>
                </a:tc>
                <a:tc>
                  <a:txBody>
                    <a:bodyPr/>
                    <a:lstStyle/>
                    <a:p>
                      <a:pPr algn="ctr"/>
                      <a:endParaRPr lang="es-CL" sz="1600" dirty="0" smtClean="0"/>
                    </a:p>
                    <a:p>
                      <a:pPr algn="ctr"/>
                      <a:r>
                        <a:rPr lang="es-CL" sz="1600" dirty="0" smtClean="0"/>
                        <a:t>-</a:t>
                      </a:r>
                      <a:endParaRPr lang="es-CL" sz="1600" dirty="0"/>
                    </a:p>
                  </a:txBody>
                  <a:tcPr/>
                </a:tc>
                <a:tc>
                  <a:txBody>
                    <a:bodyPr/>
                    <a:lstStyle/>
                    <a:p>
                      <a:pPr algn="ctr"/>
                      <a:endParaRPr lang="es-CL" sz="1600" dirty="0" smtClean="0"/>
                    </a:p>
                    <a:p>
                      <a:pPr algn="just"/>
                      <a:r>
                        <a:rPr lang="es-CL" sz="1600" dirty="0" smtClean="0"/>
                        <a:t>Se</a:t>
                      </a:r>
                      <a:r>
                        <a:rPr lang="es-CL" sz="1600" baseline="0" dirty="0" smtClean="0"/>
                        <a:t> está a la espera de los comentarios de CORMA al documento borrador enviado.</a:t>
                      </a:r>
                      <a:endParaRPr lang="es-CL" sz="1600" dirty="0"/>
                    </a:p>
                  </a:txBody>
                  <a:tcPr/>
                </a:tc>
              </a:tr>
              <a:tr h="2104457">
                <a:tc>
                  <a:txBody>
                    <a:bodyPr/>
                    <a:lstStyle/>
                    <a:p>
                      <a:pPr algn="ctr"/>
                      <a:endParaRPr lang="es-CL" sz="1600" b="1" i="1" dirty="0"/>
                    </a:p>
                  </a:txBody>
                  <a:tcPr vert="vert270"/>
                </a:tc>
                <a:tc>
                  <a:txBody>
                    <a:bodyPr/>
                    <a:lstStyle/>
                    <a:p>
                      <a:pPr algn="l"/>
                      <a:endParaRPr lang="es-CL" sz="1600" dirty="0" smtClean="0"/>
                    </a:p>
                    <a:p>
                      <a:pPr algn="l"/>
                      <a:r>
                        <a:rPr lang="es-CL" sz="1600" dirty="0" smtClean="0"/>
                        <a:t>Disponer en Chile del controlador biológico antes que la plaga ingrese al país</a:t>
                      </a:r>
                      <a:endParaRPr lang="es-CL" sz="1600" dirty="0"/>
                    </a:p>
                  </a:txBody>
                  <a:tcPr/>
                </a:tc>
                <a:tc>
                  <a:txBody>
                    <a:bodyPr/>
                    <a:lstStyle/>
                    <a:p>
                      <a:pPr algn="ctr"/>
                      <a:endParaRPr lang="es-CL" sz="1600" dirty="0" smtClean="0"/>
                    </a:p>
                    <a:p>
                      <a:pPr algn="just"/>
                      <a:r>
                        <a:rPr lang="es-CL" sz="1600" dirty="0" smtClean="0"/>
                        <a:t>Se realizó el primer contacto con un</a:t>
                      </a:r>
                      <a:r>
                        <a:rPr lang="es-CL" sz="1600" baseline="0" dirty="0" smtClean="0"/>
                        <a:t> especialista que trabaja con biocontroladores propuestos para la plaga.</a:t>
                      </a:r>
                      <a:endParaRPr lang="es-CL" sz="1600" dirty="0"/>
                    </a:p>
                  </a:txBody>
                  <a:tcPr/>
                </a:tc>
                <a:tc>
                  <a:txBody>
                    <a:bodyPr/>
                    <a:lstStyle/>
                    <a:p>
                      <a:pPr algn="ctr"/>
                      <a:endParaRPr lang="es-CL" sz="1600" dirty="0" smtClean="0"/>
                    </a:p>
                    <a:p>
                      <a:pPr algn="ctr"/>
                      <a:r>
                        <a:rPr lang="es-CL" sz="1600" dirty="0" smtClean="0"/>
                        <a:t>-</a:t>
                      </a:r>
                      <a:endParaRPr lang="es-CL" sz="1600" dirty="0"/>
                    </a:p>
                  </a:txBody>
                  <a:tcPr/>
                </a:tc>
                <a:tc>
                  <a:txBody>
                    <a:bodyPr/>
                    <a:lstStyle/>
                    <a:p>
                      <a:pPr algn="ctr"/>
                      <a:endParaRPr lang="es-CL" sz="1600" dirty="0" smtClean="0"/>
                    </a:p>
                    <a:p>
                      <a:pPr algn="ctr"/>
                      <a:r>
                        <a:rPr lang="es-CL" sz="1600" dirty="0" smtClean="0"/>
                        <a:t>-</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996</TotalTime>
  <Words>1109</Words>
  <Application>Microsoft Office PowerPoint</Application>
  <PresentationFormat>Presentación en pantalla (4:3)</PresentationFormat>
  <Paragraphs>192</Paragraphs>
  <Slides>12</Slides>
  <Notes>2</Notes>
  <HiddenSlides>0</HiddenSlides>
  <MMClips>0</MMClips>
  <ScaleCrop>false</ScaleCrop>
  <HeadingPairs>
    <vt:vector size="4" baseType="variant">
      <vt:variant>
        <vt:lpstr>Tema</vt:lpstr>
      </vt:variant>
      <vt:variant>
        <vt:i4>3</vt:i4>
      </vt:variant>
      <vt:variant>
        <vt:lpstr>Títulos de diapositiva</vt:lpstr>
      </vt:variant>
      <vt:variant>
        <vt:i4>12</vt:i4>
      </vt:variant>
    </vt:vector>
  </HeadingPairs>
  <TitlesOfParts>
    <vt:vector size="15" baseType="lpstr">
      <vt:lpstr>Tema de Office</vt:lpstr>
      <vt:lpstr>Office Theme</vt:lpstr>
      <vt:lpstr>Diseño predeterminado</vt:lpstr>
      <vt:lpstr>Impulso Competitivo Servicio Agrícola y Ganadero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Impulso Competitivo Servicio Agrícola y Ganadero</dc:title>
  <dc:creator>Nicolas Andrés Guerra Rojas</dc:creator>
  <cp:lastModifiedBy>Nicolas Jose Cristi Le-Fort</cp:lastModifiedBy>
  <cp:revision>59</cp:revision>
  <dcterms:created xsi:type="dcterms:W3CDTF">2011-10-03T18:18:06Z</dcterms:created>
  <dcterms:modified xsi:type="dcterms:W3CDTF">2011-12-02T17:55:57Z</dcterms:modified>
</cp:coreProperties>
</file>