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65" r:id="rId3"/>
    <p:sldId id="266" r:id="rId4"/>
    <p:sldId id="267" r:id="rId5"/>
    <p:sldId id="270" r:id="rId6"/>
    <p:sldId id="269" r:id="rId7"/>
    <p:sldId id="274" r:id="rId8"/>
    <p:sldId id="273" r:id="rId9"/>
    <p:sldId id="272" r:id="rId10"/>
    <p:sldId id="271" r:id="rId11"/>
    <p:sldId id="276" r:id="rId12"/>
    <p:sldId id="277" r:id="rId13"/>
    <p:sldId id="278" r:id="rId14"/>
    <p:sldId id="279" r:id="rId15"/>
    <p:sldId id="280" r:id="rId16"/>
    <p:sldId id="268" r:id="rId17"/>
    <p:sldId id="275" r:id="rId1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55087A-05DB-4B60-8E2F-79DCD2EA003D}" type="datetimeFigureOut">
              <a:rPr lang="es-CL" smtClean="0"/>
              <a:pPr/>
              <a:t>05-10-2011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DDA349-249E-418C-BC3D-5357B97AAFD9}" type="slidenum">
              <a:rPr lang="es-CL" smtClean="0"/>
              <a:pPr/>
              <a:t>‹Nº›</a:t>
            </a:fld>
            <a:endParaRPr lang="es-CL"/>
          </a:p>
        </p:txBody>
      </p:sp>
    </p:spTree>
    <p:extLst>
      <p:ext uri="{BB962C8B-B14F-4D97-AF65-F5344CB8AC3E}">
        <p14:creationId xmlns:p14="http://schemas.microsoft.com/office/powerpoint/2010/main" val="2736771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 6 Certificación de madera verde: Depende de las </a:t>
            </a:r>
            <a:r>
              <a:rPr lang="es-CL" dirty="0" err="1" smtClean="0">
                <a:ea typeface="ヒラギノ角ゴ Pro W3"/>
                <a:cs typeface="ヒラギノ角ゴ Pro W3"/>
              </a:rPr>
              <a:t>ONPF’s</a:t>
            </a:r>
            <a:r>
              <a:rPr lang="es-CL" dirty="0" smtClean="0">
                <a:ea typeface="ヒラギノ角ゴ Pro W3"/>
                <a:cs typeface="ヒラギノ角ゴ Pro W3"/>
              </a:rPr>
              <a:t> de los mercados de destino.</a:t>
            </a:r>
          </a:p>
          <a:p>
            <a:pPr>
              <a:buFont typeface="Arial" charset="0"/>
              <a:buChar char="•"/>
            </a:pPr>
            <a:r>
              <a:rPr lang="es-CL" dirty="0" smtClean="0">
                <a:ea typeface="ヒラギノ角ゴ Pro W3"/>
                <a:cs typeface="ヒラギノ角ゴ Pro W3"/>
              </a:rPr>
              <a:t>7 Mercado de Fumigación: Depende del mercado y MINSAL.</a:t>
            </a:r>
          </a:p>
          <a:p>
            <a:pPr>
              <a:buFont typeface="Arial" charset="0"/>
              <a:buChar char="•"/>
            </a:pPr>
            <a:r>
              <a:rPr lang="es-MX" dirty="0" smtClean="0">
                <a:ea typeface="ヒラギノ角ゴ Pro W3"/>
                <a:cs typeface="ヒラギノ角ゴ Pro W3"/>
              </a:rPr>
              <a:t>**:</a:t>
            </a:r>
            <a:r>
              <a:rPr lang="es-MX" baseline="0" dirty="0" smtClean="0">
                <a:ea typeface="ヒラギノ角ゴ Pro W3"/>
                <a:cs typeface="ヒラギノ角ゴ Pro W3"/>
              </a:rPr>
              <a:t> Medidas complementarias acordadas en la Mesa.</a:t>
            </a:r>
            <a:endParaRPr lang="es-CL" dirty="0" smtClean="0">
              <a:ea typeface="ヒラギノ角ゴ Pro W3"/>
              <a:cs typeface="ヒラギノ角ゴ Pro W3"/>
            </a:endParaRPr>
          </a:p>
        </p:txBody>
      </p:sp>
      <p:sp>
        <p:nvSpPr>
          <p:cNvPr id="5939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BAA0086C-76AF-41A9-991B-5E37AAFF6058}" type="slidenum">
              <a:rPr lang="en-US" smtClean="0">
                <a:latin typeface="Calibri" pitchFamily="34" charset="0"/>
              </a:rPr>
              <a:pPr eaLnBrk="1" hangingPunct="1"/>
              <a:t>2</a:t>
            </a:fld>
            <a:endParaRPr 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83982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700392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1086471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10/5/2011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431689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10/5/2011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7225936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10/5/2011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170437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10/5/2011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31995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3898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8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181428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52273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286444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607556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272672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smtClean="0"/>
              <a:pPr/>
              <a:t>05-10-2011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7AF4CA14-C328-46CA-BDD1-59BB23DB34D5}" type="slidenum">
              <a:rPr lang="es-CL" smtClean="0"/>
              <a:pPr/>
              <a:t>‹Nº›</a:t>
            </a:fld>
            <a:endParaRPr lang="es-CL"/>
          </a:p>
        </p:txBody>
      </p:sp>
    </p:spTree>
    <p:extLst>
      <p:ext uri="{BB962C8B-B14F-4D97-AF65-F5344CB8AC3E}">
        <p14:creationId xmlns:p14="http://schemas.microsoft.com/office/powerpoint/2010/main" val="3841364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smtClean="0"/>
              <a:pPr/>
              <a:t>05-10-2011</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smtClean="0"/>
              <a:pPr/>
              <a:t>‹Nº›</a:t>
            </a:fld>
            <a:endParaRPr lang="es-CL"/>
          </a:p>
        </p:txBody>
      </p:sp>
    </p:spTree>
    <p:extLst>
      <p:ext uri="{BB962C8B-B14F-4D97-AF65-F5344CB8AC3E}">
        <p14:creationId xmlns:p14="http://schemas.microsoft.com/office/powerpoint/2010/main" val="308657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215773199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Forestal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3704119408"/>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9"/>
          <p:cNvSpPr txBox="1">
            <a:spLocks noGrp="1"/>
          </p:cNvSpPr>
          <p:nvPr/>
        </p:nvSpPr>
        <p:spPr bwMode="auto">
          <a:xfrm>
            <a:off x="6183313" y="6527800"/>
            <a:ext cx="2133600" cy="193675"/>
          </a:xfrm>
          <a:prstGeom prst="rect">
            <a:avLst/>
          </a:prstGeom>
          <a:noFill/>
          <a:ln w="9525">
            <a:noFill/>
            <a:miter lim="800000"/>
            <a:headEnd/>
            <a:tailEnd/>
          </a:ln>
        </p:spPr>
        <p:txBody>
          <a:bodyPr anchor="ctr"/>
          <a:lstStyle/>
          <a:p>
            <a:pPr algn="r"/>
            <a:fld id="{1ED145BB-7552-45AD-950E-BC9BE57E7F1A}" type="slidenum">
              <a:rPr lang="en-US" sz="1000">
                <a:solidFill>
                  <a:srgbClr val="898989"/>
                </a:solidFill>
                <a:latin typeface="Verdana" pitchFamily="34" charset="0"/>
              </a:rPr>
              <a:pPr algn="r"/>
              <a:t>10</a:t>
            </a:fld>
            <a:endParaRPr lang="en-US" sz="1000">
              <a:solidFill>
                <a:srgbClr val="898989"/>
              </a:solidFill>
              <a:latin typeface="Verdana" pitchFamily="34" charset="0"/>
            </a:endParaRPr>
          </a:p>
        </p:txBody>
      </p:sp>
      <p:sp>
        <p:nvSpPr>
          <p:cNvPr id="40963" name="Title 7"/>
          <p:cNvSpPr>
            <a:spLocks/>
          </p:cNvSpPr>
          <p:nvPr/>
        </p:nvSpPr>
        <p:spPr bwMode="auto">
          <a:xfrm>
            <a:off x="-357188" y="0"/>
            <a:ext cx="8386763" cy="539750"/>
          </a:xfrm>
          <a:prstGeom prst="rect">
            <a:avLst/>
          </a:prstGeom>
          <a:noFill/>
          <a:ln w="9525">
            <a:noFill/>
            <a:miter lim="800000"/>
            <a:headEnd/>
            <a:tailEnd/>
          </a:ln>
        </p:spPr>
        <p:txBody>
          <a:bodyPr/>
          <a:lstStyle/>
          <a:p>
            <a:pPr algn="ctr"/>
            <a:endParaRPr lang="es-MX" sz="2000" b="1">
              <a:solidFill>
                <a:srgbClr val="006CB7"/>
              </a:solidFill>
              <a:latin typeface="Verdana" pitchFamily="34" charset="0"/>
            </a:endParaRPr>
          </a:p>
          <a:p>
            <a:pPr algn="ctr"/>
            <a:endParaRPr lang="es-ES_tradnl" sz="2000" b="1">
              <a:solidFill>
                <a:srgbClr val="006CB7"/>
              </a:solidFill>
              <a:latin typeface="Verdana" pitchFamily="34" charset="0"/>
            </a:endParaRPr>
          </a:p>
        </p:txBody>
      </p:sp>
      <p:sp>
        <p:nvSpPr>
          <p:cNvPr id="40964" name="Content Placeholder 8"/>
          <p:cNvSpPr>
            <a:spLocks/>
          </p:cNvSpPr>
          <p:nvPr/>
        </p:nvSpPr>
        <p:spPr bwMode="auto">
          <a:xfrm>
            <a:off x="538163" y="1196975"/>
            <a:ext cx="7921625" cy="4606925"/>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pPr>
            <a:endParaRPr lang="es-CL" sz="2000">
              <a:solidFill>
                <a:srgbClr val="595959"/>
              </a:solidFill>
              <a:latin typeface="Calibri" pitchFamily="34" charset="0"/>
            </a:endParaRPr>
          </a:p>
        </p:txBody>
      </p:sp>
      <p:sp>
        <p:nvSpPr>
          <p:cNvPr id="40965" name="7 Rectángulo"/>
          <p:cNvSpPr>
            <a:spLocks noChangeArrowheads="1"/>
          </p:cNvSpPr>
          <p:nvPr/>
        </p:nvSpPr>
        <p:spPr bwMode="auto">
          <a:xfrm>
            <a:off x="447675" y="1000125"/>
            <a:ext cx="7993063" cy="3170238"/>
          </a:xfrm>
          <a:prstGeom prst="rect">
            <a:avLst/>
          </a:prstGeom>
          <a:noFill/>
          <a:ln w="9525">
            <a:noFill/>
            <a:miter lim="800000"/>
            <a:headEnd/>
            <a:tailEnd/>
          </a:ln>
        </p:spPr>
        <p:txBody>
          <a:bodyPr>
            <a:spAutoFit/>
          </a:bodyPr>
          <a:lstStyle/>
          <a:p>
            <a:pPr marL="342900" indent="-342900" algn="just" eaLnBrk="0" hangingPunct="0">
              <a:spcBef>
                <a:spcPct val="20000"/>
              </a:spcBef>
            </a:pPr>
            <a:r>
              <a:rPr lang="es-MX" sz="2000" b="1" dirty="0">
                <a:solidFill>
                  <a:srgbClr val="595959"/>
                </a:solidFill>
                <a:latin typeface="Calibri" pitchFamily="34" charset="0"/>
              </a:rPr>
              <a:t>1.- Antecedentes generales:</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Estado de situación de la plaga: Plaga cuarentenaria ausente.</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Hospederos: Coníferas del género </a:t>
            </a:r>
            <a:r>
              <a:rPr lang="es-MX" sz="2000" i="1" dirty="0" err="1">
                <a:solidFill>
                  <a:srgbClr val="595959"/>
                </a:solidFill>
                <a:latin typeface="Calibri" pitchFamily="34" charset="0"/>
              </a:rPr>
              <a:t>Pinus</a:t>
            </a:r>
            <a:r>
              <a:rPr lang="es-MX" sz="2000" i="1" dirty="0">
                <a:solidFill>
                  <a:srgbClr val="595959"/>
                </a:solidFill>
                <a:latin typeface="Calibri" pitchFamily="34" charset="0"/>
              </a:rPr>
              <a:t> </a:t>
            </a:r>
            <a:r>
              <a:rPr lang="es-MX" sz="2000" dirty="0">
                <a:solidFill>
                  <a:srgbClr val="595959"/>
                </a:solidFill>
                <a:latin typeface="Calibri" pitchFamily="34" charset="0"/>
              </a:rPr>
              <a:t>(en Chile hay </a:t>
            </a:r>
            <a:r>
              <a:rPr lang="es-MX" sz="2000" dirty="0" smtClean="0">
                <a:solidFill>
                  <a:srgbClr val="595959"/>
                </a:solidFill>
                <a:latin typeface="Calibri" pitchFamily="34" charset="0"/>
              </a:rPr>
              <a:t>2.1 millones </a:t>
            </a:r>
            <a:r>
              <a:rPr lang="es-MX" sz="2000" dirty="0">
                <a:solidFill>
                  <a:srgbClr val="595959"/>
                </a:solidFill>
                <a:latin typeface="Calibri" pitchFamily="34" charset="0"/>
              </a:rPr>
              <a:t>de plantaciones de </a:t>
            </a:r>
            <a:r>
              <a:rPr lang="es-MX" sz="2000" i="1" dirty="0" err="1">
                <a:solidFill>
                  <a:srgbClr val="595959"/>
                </a:solidFill>
                <a:latin typeface="Calibri" pitchFamily="34" charset="0"/>
              </a:rPr>
              <a:t>Pinus</a:t>
            </a:r>
            <a:r>
              <a:rPr lang="es-MX" sz="2000" i="1" dirty="0">
                <a:solidFill>
                  <a:srgbClr val="595959"/>
                </a:solidFill>
                <a:latin typeface="Calibri" pitchFamily="34" charset="0"/>
              </a:rPr>
              <a:t> radiata</a:t>
            </a:r>
            <a:r>
              <a:rPr lang="es-MX" sz="2000" dirty="0">
                <a:solidFill>
                  <a:srgbClr val="595959"/>
                </a:solidFill>
                <a:latin typeface="Calibri" pitchFamily="34" charset="0"/>
              </a:rPr>
              <a:t>, y el sector forestal exporta anualmente US$  </a:t>
            </a:r>
            <a:r>
              <a:rPr lang="es-MX" sz="2000" dirty="0" smtClean="0">
                <a:solidFill>
                  <a:srgbClr val="595959"/>
                </a:solidFill>
                <a:latin typeface="Calibri" pitchFamily="34" charset="0"/>
              </a:rPr>
              <a:t>4.500 millones en </a:t>
            </a:r>
            <a:r>
              <a:rPr lang="es-MX" sz="2000" dirty="0">
                <a:solidFill>
                  <a:srgbClr val="595959"/>
                </a:solidFill>
                <a:latin typeface="Calibri" pitchFamily="34" charset="0"/>
              </a:rPr>
              <a:t>productos forestales.</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Daños: Barrenador subcortical en plantas jóvenes y adultas.</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Posible vector del agente causal del cancro resinoso del pino </a:t>
            </a:r>
            <a:r>
              <a:rPr lang="es-MX" sz="2000" i="1" dirty="0">
                <a:solidFill>
                  <a:srgbClr val="595959"/>
                </a:solidFill>
                <a:latin typeface="Calibri" pitchFamily="34" charset="0"/>
              </a:rPr>
              <a:t>Fusarium</a:t>
            </a:r>
            <a:r>
              <a:rPr lang="es-MX" sz="2000" dirty="0">
                <a:solidFill>
                  <a:srgbClr val="595959"/>
                </a:solidFill>
                <a:latin typeface="Calibri" pitchFamily="34" charset="0"/>
              </a:rPr>
              <a:t> </a:t>
            </a:r>
            <a:r>
              <a:rPr lang="es-MX" sz="2000" i="1" dirty="0" err="1">
                <a:solidFill>
                  <a:srgbClr val="595959"/>
                </a:solidFill>
                <a:latin typeface="Calibri" pitchFamily="34" charset="0"/>
              </a:rPr>
              <a:t>circinatum</a:t>
            </a:r>
            <a:r>
              <a:rPr lang="es-MX" sz="2000" dirty="0">
                <a:solidFill>
                  <a:srgbClr val="595959"/>
                </a:solidFill>
                <a:latin typeface="Calibri" pitchFamily="34" charset="0"/>
              </a:rPr>
              <a:t>, por las </a:t>
            </a:r>
            <a:r>
              <a:rPr lang="es-MX" sz="2000" dirty="0" err="1">
                <a:solidFill>
                  <a:srgbClr val="595959"/>
                </a:solidFill>
                <a:latin typeface="Calibri" pitchFamily="34" charset="0"/>
              </a:rPr>
              <a:t>microheridas</a:t>
            </a:r>
            <a:r>
              <a:rPr lang="es-MX" sz="2000" dirty="0">
                <a:solidFill>
                  <a:srgbClr val="595959"/>
                </a:solidFill>
                <a:latin typeface="Calibri" pitchFamily="34" charset="0"/>
              </a:rPr>
              <a:t> de follaje y/o daños en plantas jóvenes.</a:t>
            </a:r>
          </a:p>
          <a:p>
            <a:pPr marL="342900" indent="-342900" algn="just" eaLnBrk="0" hangingPunct="0">
              <a:spcBef>
                <a:spcPct val="20000"/>
              </a:spcBef>
              <a:buFont typeface="Arial" charset="0"/>
              <a:buChar char="•"/>
            </a:pPr>
            <a:endParaRPr lang="es-MX" sz="2000" dirty="0">
              <a:solidFill>
                <a:srgbClr val="595959"/>
              </a:solidFill>
              <a:latin typeface="Calibri" pitchFamily="34" charset="0"/>
            </a:endParaRPr>
          </a:p>
        </p:txBody>
      </p:sp>
      <p:pic>
        <p:nvPicPr>
          <p:cNvPr id="40966" name="Picture 10" descr="http://extras.springer.com/2004/978-1-4020-2240-1/pictures/Pissodes%20castaneus%20adult.jpg"/>
          <p:cNvPicPr>
            <a:picLocks noChangeAspect="1" noChangeArrowheads="1"/>
          </p:cNvPicPr>
          <p:nvPr/>
        </p:nvPicPr>
        <p:blipFill>
          <a:blip r:embed="rId2" cstate="print"/>
          <a:srcRect/>
          <a:stretch>
            <a:fillRect/>
          </a:stretch>
        </p:blipFill>
        <p:spPr bwMode="auto">
          <a:xfrm>
            <a:off x="214313" y="3919538"/>
            <a:ext cx="4229100" cy="2938462"/>
          </a:xfrm>
          <a:prstGeom prst="rect">
            <a:avLst/>
          </a:prstGeom>
          <a:noFill/>
          <a:ln w="9525">
            <a:noFill/>
            <a:miter lim="800000"/>
            <a:headEnd/>
            <a:tailEnd/>
          </a:ln>
        </p:spPr>
      </p:pic>
      <p:pic>
        <p:nvPicPr>
          <p:cNvPr id="40967" name="Picture 8" descr="http://img9.imageshack.us/img9/7115/problemasporpissodesnot.jpg"/>
          <p:cNvPicPr>
            <a:picLocks noChangeAspect="1" noChangeArrowheads="1"/>
          </p:cNvPicPr>
          <p:nvPr/>
        </p:nvPicPr>
        <p:blipFill>
          <a:blip r:embed="rId3"/>
          <a:srcRect/>
          <a:stretch>
            <a:fillRect/>
          </a:stretch>
        </p:blipFill>
        <p:spPr bwMode="auto">
          <a:xfrm>
            <a:off x="4714875" y="3919538"/>
            <a:ext cx="3933825" cy="2944812"/>
          </a:xfrm>
          <a:prstGeom prst="rect">
            <a:avLst/>
          </a:prstGeom>
          <a:noFill/>
          <a:ln w="9525">
            <a:noFill/>
            <a:miter lim="800000"/>
            <a:headEnd/>
            <a:tailEnd/>
          </a:ln>
        </p:spPr>
      </p:pic>
      <p:sp>
        <p:nvSpPr>
          <p:cNvPr id="40968" name="7 Rectángulo"/>
          <p:cNvSpPr>
            <a:spLocks noChangeArrowheads="1"/>
          </p:cNvSpPr>
          <p:nvPr/>
        </p:nvSpPr>
        <p:spPr bwMode="auto">
          <a:xfrm>
            <a:off x="0" y="-14288"/>
            <a:ext cx="9144000" cy="923330"/>
          </a:xfrm>
          <a:prstGeom prst="rect">
            <a:avLst/>
          </a:prstGeom>
          <a:noFill/>
          <a:ln w="9525">
            <a:noFill/>
            <a:miter lim="800000"/>
            <a:headEnd/>
            <a:tailEnd/>
          </a:ln>
        </p:spPr>
        <p:txBody>
          <a:bodyPr wrap="square">
            <a:spAutoFit/>
          </a:bodyPr>
          <a:lstStyle/>
          <a:p>
            <a:pPr algn="ctr"/>
            <a:r>
              <a:rPr lang="es-CL" b="1" dirty="0" smtClean="0">
                <a:solidFill>
                  <a:srgbClr val="006CB7"/>
                </a:solidFill>
                <a:latin typeface="Verdana" pitchFamily="34" charset="0"/>
              </a:rPr>
              <a:t>F.7: PLAN </a:t>
            </a:r>
            <a:r>
              <a:rPr lang="es-CL" b="1" dirty="0">
                <a:solidFill>
                  <a:srgbClr val="006CB7"/>
                </a:solidFill>
                <a:latin typeface="Verdana" pitchFamily="34" charset="0"/>
              </a:rPr>
              <a:t>DE CONTINGENCIA BINACIONAL SENASA/SAG PARA </a:t>
            </a:r>
            <a:r>
              <a:rPr lang="es-CL" b="1" dirty="0" smtClean="0">
                <a:solidFill>
                  <a:srgbClr val="006CB7"/>
                </a:solidFill>
                <a:latin typeface="Verdana" pitchFamily="34" charset="0"/>
              </a:rPr>
              <a:t>LA VIGILANCIA Y CONTROL </a:t>
            </a:r>
            <a:r>
              <a:rPr lang="es-CL" b="1" dirty="0">
                <a:solidFill>
                  <a:srgbClr val="006CB7"/>
                </a:solidFill>
                <a:latin typeface="Verdana" pitchFamily="34" charset="0"/>
              </a:rPr>
              <a:t>DEL GORGOJO DE LA CORTEZA DEL PINO – </a:t>
            </a:r>
            <a:r>
              <a:rPr lang="es-CL" b="1" i="1" dirty="0" err="1">
                <a:solidFill>
                  <a:srgbClr val="006CB7"/>
                </a:solidFill>
                <a:latin typeface="Verdana" pitchFamily="34" charset="0"/>
              </a:rPr>
              <a:t>Pissodes</a:t>
            </a:r>
            <a:r>
              <a:rPr lang="es-CL" b="1" i="1" dirty="0">
                <a:solidFill>
                  <a:srgbClr val="006CB7"/>
                </a:solidFill>
                <a:latin typeface="Verdana" pitchFamily="34" charset="0"/>
              </a:rPr>
              <a:t> </a:t>
            </a:r>
            <a:r>
              <a:rPr lang="es-CL" b="1" i="1" dirty="0" err="1">
                <a:solidFill>
                  <a:srgbClr val="006CB7"/>
                </a:solidFill>
                <a:latin typeface="Verdana" pitchFamily="34" charset="0"/>
              </a:rPr>
              <a:t>castaneus</a:t>
            </a:r>
            <a:r>
              <a:rPr lang="es-CL" b="1" i="1" dirty="0">
                <a:solidFill>
                  <a:srgbClr val="006CB7"/>
                </a:solidFill>
                <a:latin typeface="Verdana" pitchFamily="34" charset="0"/>
              </a:rPr>
              <a:t> </a:t>
            </a:r>
            <a:r>
              <a:rPr lang="es-CL" b="1" dirty="0">
                <a:solidFill>
                  <a:srgbClr val="006CB7"/>
                </a:solidFill>
                <a:latin typeface="Verdana" pitchFamily="34" charset="0"/>
              </a:rPr>
              <a:t>(</a:t>
            </a:r>
            <a:r>
              <a:rPr lang="es-CL" b="1" dirty="0" err="1">
                <a:solidFill>
                  <a:srgbClr val="006CB7"/>
                </a:solidFill>
                <a:latin typeface="Verdana" pitchFamily="34" charset="0"/>
              </a:rPr>
              <a:t>Coleoptera</a:t>
            </a:r>
            <a:r>
              <a:rPr lang="es-CL" b="1" dirty="0">
                <a:solidFill>
                  <a:srgbClr val="006CB7"/>
                </a:solidFill>
                <a:latin typeface="Verdana" pitchFamily="34" charset="0"/>
              </a:rPr>
              <a:t>: Curculionidae</a:t>
            </a:r>
            <a:r>
              <a:rPr lang="es-CL" b="1" dirty="0" smtClean="0">
                <a:solidFill>
                  <a:srgbClr val="006CB7"/>
                </a:solidFill>
                <a:latin typeface="Verdana" pitchFamily="34" charset="0"/>
              </a:rPr>
              <a:t>).</a:t>
            </a:r>
            <a:endParaRPr lang="es-CL" b="1" dirty="0">
              <a:solidFill>
                <a:srgbClr val="006CB7"/>
              </a:solidFill>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9"/>
          <p:cNvSpPr txBox="1">
            <a:spLocks noGrp="1"/>
          </p:cNvSpPr>
          <p:nvPr/>
        </p:nvSpPr>
        <p:spPr bwMode="auto">
          <a:xfrm>
            <a:off x="6183313" y="6527800"/>
            <a:ext cx="2133600" cy="193675"/>
          </a:xfrm>
          <a:prstGeom prst="rect">
            <a:avLst/>
          </a:prstGeom>
          <a:noFill/>
          <a:ln w="9525">
            <a:noFill/>
            <a:miter lim="800000"/>
            <a:headEnd/>
            <a:tailEnd/>
          </a:ln>
        </p:spPr>
        <p:txBody>
          <a:bodyPr anchor="ctr"/>
          <a:lstStyle/>
          <a:p>
            <a:pPr algn="r"/>
            <a:fld id="{741D2165-0830-48C9-BEAD-7DE8B66DAD72}" type="slidenum">
              <a:rPr lang="en-US" sz="1000">
                <a:solidFill>
                  <a:srgbClr val="898989"/>
                </a:solidFill>
                <a:latin typeface="Verdana" pitchFamily="34" charset="0"/>
              </a:rPr>
              <a:pPr algn="r"/>
              <a:t>11</a:t>
            </a:fld>
            <a:endParaRPr lang="en-US" sz="1000">
              <a:solidFill>
                <a:srgbClr val="898989"/>
              </a:solidFill>
              <a:latin typeface="Verdana" pitchFamily="34" charset="0"/>
            </a:endParaRPr>
          </a:p>
        </p:txBody>
      </p:sp>
      <p:sp>
        <p:nvSpPr>
          <p:cNvPr id="41987" name="Title 7"/>
          <p:cNvSpPr>
            <a:spLocks/>
          </p:cNvSpPr>
          <p:nvPr/>
        </p:nvSpPr>
        <p:spPr bwMode="auto">
          <a:xfrm>
            <a:off x="73025" y="387350"/>
            <a:ext cx="8386763" cy="539750"/>
          </a:xfrm>
          <a:prstGeom prst="rect">
            <a:avLst/>
          </a:prstGeom>
          <a:noFill/>
          <a:ln w="9525">
            <a:noFill/>
            <a:miter lim="800000"/>
            <a:headEnd/>
            <a:tailEnd/>
          </a:ln>
        </p:spPr>
        <p:txBody>
          <a:bodyPr/>
          <a:lstStyle/>
          <a:p>
            <a:pPr algn="ctr"/>
            <a:endParaRPr lang="es-MX" sz="2000" b="1">
              <a:solidFill>
                <a:srgbClr val="006CB7"/>
              </a:solidFill>
              <a:latin typeface="Verdana" pitchFamily="34" charset="0"/>
            </a:endParaRPr>
          </a:p>
          <a:p>
            <a:pPr algn="ctr"/>
            <a:endParaRPr lang="es-ES_tradnl" sz="2000" b="1">
              <a:solidFill>
                <a:srgbClr val="006CB7"/>
              </a:solidFill>
              <a:latin typeface="Verdana" pitchFamily="34" charset="0"/>
            </a:endParaRPr>
          </a:p>
        </p:txBody>
      </p:sp>
      <p:sp>
        <p:nvSpPr>
          <p:cNvPr id="41988" name="Content Placeholder 8"/>
          <p:cNvSpPr>
            <a:spLocks/>
          </p:cNvSpPr>
          <p:nvPr/>
        </p:nvSpPr>
        <p:spPr bwMode="auto">
          <a:xfrm>
            <a:off x="538163" y="1196975"/>
            <a:ext cx="7921625" cy="4606925"/>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pPr>
            <a:endParaRPr lang="es-CL" sz="2000">
              <a:solidFill>
                <a:srgbClr val="595959"/>
              </a:solidFill>
              <a:latin typeface="Calibri" pitchFamily="34" charset="0"/>
            </a:endParaRPr>
          </a:p>
        </p:txBody>
      </p:sp>
      <p:sp>
        <p:nvSpPr>
          <p:cNvPr id="41989" name="7 Rectángulo"/>
          <p:cNvSpPr>
            <a:spLocks noChangeArrowheads="1"/>
          </p:cNvSpPr>
          <p:nvPr/>
        </p:nvSpPr>
        <p:spPr bwMode="auto">
          <a:xfrm>
            <a:off x="466725" y="2071688"/>
            <a:ext cx="7993063" cy="2678112"/>
          </a:xfrm>
          <a:prstGeom prst="rect">
            <a:avLst/>
          </a:prstGeom>
          <a:noFill/>
          <a:ln w="9525">
            <a:noFill/>
            <a:miter lim="800000"/>
            <a:headEnd/>
            <a:tailEnd/>
          </a:ln>
        </p:spPr>
        <p:txBody>
          <a:bodyPr>
            <a:spAutoFit/>
          </a:bodyPr>
          <a:lstStyle/>
          <a:p>
            <a:pPr marL="342900" indent="-342900" algn="just" eaLnBrk="0" hangingPunct="0">
              <a:spcBef>
                <a:spcPct val="20000"/>
              </a:spcBef>
              <a:buFont typeface="Arial" charset="0"/>
              <a:buChar char="•"/>
            </a:pPr>
            <a:r>
              <a:rPr lang="es-MX" sz="2000" dirty="0">
                <a:solidFill>
                  <a:srgbClr val="595959"/>
                </a:solidFill>
                <a:latin typeface="Calibri" pitchFamily="34" charset="0"/>
              </a:rPr>
              <a:t>Estatus de la identificación: Especie identificada como </a:t>
            </a:r>
            <a:r>
              <a:rPr lang="es-MX" sz="2000" i="1" dirty="0" err="1">
                <a:solidFill>
                  <a:srgbClr val="595959"/>
                </a:solidFill>
                <a:latin typeface="Calibri" pitchFamily="34" charset="0"/>
              </a:rPr>
              <a:t>Pissodes</a:t>
            </a:r>
            <a:r>
              <a:rPr lang="es-MX" sz="2000" dirty="0">
                <a:solidFill>
                  <a:srgbClr val="595959"/>
                </a:solidFill>
                <a:latin typeface="Calibri" pitchFamily="34" charset="0"/>
              </a:rPr>
              <a:t> </a:t>
            </a:r>
            <a:r>
              <a:rPr lang="es-MX" sz="2000" i="1" dirty="0" err="1">
                <a:solidFill>
                  <a:srgbClr val="595959"/>
                </a:solidFill>
                <a:latin typeface="Calibri" pitchFamily="34" charset="0"/>
              </a:rPr>
              <a:t>castaneus</a:t>
            </a:r>
            <a:r>
              <a:rPr lang="es-MX" sz="2000" dirty="0">
                <a:solidFill>
                  <a:srgbClr val="595959"/>
                </a:solidFill>
                <a:latin typeface="Calibri" pitchFamily="34" charset="0"/>
              </a:rPr>
              <a:t>, pero según la CABI se </a:t>
            </a:r>
            <a:r>
              <a:rPr lang="es-MX" sz="2000" dirty="0" smtClean="0">
                <a:solidFill>
                  <a:srgbClr val="595959"/>
                </a:solidFill>
                <a:latin typeface="Calibri" pitchFamily="34" charset="0"/>
              </a:rPr>
              <a:t>trataría </a:t>
            </a:r>
            <a:r>
              <a:rPr lang="es-MX" sz="2000" dirty="0">
                <a:solidFill>
                  <a:srgbClr val="595959"/>
                </a:solidFill>
                <a:latin typeface="Calibri" pitchFamily="34" charset="0"/>
              </a:rPr>
              <a:t>de un error de identificación, correspondiendo a </a:t>
            </a:r>
            <a:r>
              <a:rPr lang="es-MX" sz="2000" i="1" dirty="0" err="1">
                <a:solidFill>
                  <a:srgbClr val="595959"/>
                </a:solidFill>
                <a:latin typeface="Calibri" pitchFamily="34" charset="0"/>
              </a:rPr>
              <a:t>Pissodes</a:t>
            </a:r>
            <a:r>
              <a:rPr lang="es-MX" sz="2000" i="1" dirty="0">
                <a:solidFill>
                  <a:srgbClr val="595959"/>
                </a:solidFill>
                <a:latin typeface="Calibri" pitchFamily="34" charset="0"/>
              </a:rPr>
              <a:t> </a:t>
            </a:r>
            <a:r>
              <a:rPr lang="es-MX" sz="2000" i="1" dirty="0" err="1">
                <a:solidFill>
                  <a:srgbClr val="595959"/>
                </a:solidFill>
                <a:latin typeface="Calibri" pitchFamily="34" charset="0"/>
              </a:rPr>
              <a:t>radiatae</a:t>
            </a:r>
            <a:r>
              <a:rPr lang="es-MX" sz="2000" dirty="0">
                <a:solidFill>
                  <a:srgbClr val="595959"/>
                </a:solidFill>
                <a:latin typeface="Calibri" pitchFamily="34" charset="0"/>
              </a:rPr>
              <a:t>, especie endémica de América del Norte natural del </a:t>
            </a:r>
            <a:r>
              <a:rPr lang="es-MX" sz="2000" i="1" dirty="0" err="1">
                <a:solidFill>
                  <a:srgbClr val="595959"/>
                </a:solidFill>
                <a:latin typeface="Calibri" pitchFamily="34" charset="0"/>
              </a:rPr>
              <a:t>Pinus</a:t>
            </a:r>
            <a:r>
              <a:rPr lang="es-MX" sz="2000" i="1" dirty="0">
                <a:solidFill>
                  <a:srgbClr val="595959"/>
                </a:solidFill>
                <a:latin typeface="Calibri" pitchFamily="34" charset="0"/>
              </a:rPr>
              <a:t> radiata</a:t>
            </a:r>
            <a:r>
              <a:rPr lang="es-MX" sz="2000" dirty="0">
                <a:solidFill>
                  <a:srgbClr val="595959"/>
                </a:solidFill>
                <a:latin typeface="Calibri" pitchFamily="34" charset="0"/>
              </a:rPr>
              <a:t>.</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Estado de la plaga en América del Sur: Presente en Brasil, Uruguay y Argentina, en este último país causando en los últimos años daños de consideración en la Patagonia, en rodales atacados por </a:t>
            </a:r>
            <a:r>
              <a:rPr lang="es-MX" sz="2000" i="1" dirty="0" err="1">
                <a:solidFill>
                  <a:srgbClr val="595959"/>
                </a:solidFill>
                <a:latin typeface="Calibri" pitchFamily="34" charset="0"/>
              </a:rPr>
              <a:t>Sirex</a:t>
            </a:r>
            <a:r>
              <a:rPr lang="es-MX" sz="2000" i="1" dirty="0">
                <a:solidFill>
                  <a:srgbClr val="595959"/>
                </a:solidFill>
                <a:latin typeface="Calibri" pitchFamily="34" charset="0"/>
              </a:rPr>
              <a:t> </a:t>
            </a:r>
            <a:r>
              <a:rPr lang="es-MX" sz="2000" i="1" dirty="0" err="1">
                <a:solidFill>
                  <a:srgbClr val="595959"/>
                </a:solidFill>
                <a:latin typeface="Calibri" pitchFamily="34" charset="0"/>
              </a:rPr>
              <a:t>noctilio</a:t>
            </a:r>
            <a:r>
              <a:rPr lang="es-MX" sz="2000" dirty="0">
                <a:solidFill>
                  <a:srgbClr val="595959"/>
                </a:solidFill>
                <a:latin typeface="Calibri" pitchFamily="34" charset="0"/>
              </a:rPr>
              <a:t>.</a:t>
            </a:r>
          </a:p>
          <a:p>
            <a:pPr marL="342900" indent="-342900" algn="just" eaLnBrk="0" hangingPunct="0">
              <a:spcBef>
                <a:spcPct val="20000"/>
              </a:spcBef>
              <a:buFont typeface="Arial" charset="0"/>
              <a:buChar char="•"/>
            </a:pPr>
            <a:endParaRPr lang="es-MX" sz="2000" dirty="0">
              <a:solidFill>
                <a:srgbClr val="595959"/>
              </a:solidFill>
              <a:latin typeface="Calibri" pitchFamily="34" charset="0"/>
            </a:endParaRPr>
          </a:p>
        </p:txBody>
      </p:sp>
      <p:sp>
        <p:nvSpPr>
          <p:cNvPr id="41990" name="5 Rectángulo"/>
          <p:cNvSpPr>
            <a:spLocks noChangeArrowheads="1"/>
          </p:cNvSpPr>
          <p:nvPr/>
        </p:nvSpPr>
        <p:spPr bwMode="auto">
          <a:xfrm>
            <a:off x="0" y="428604"/>
            <a:ext cx="9144000" cy="923925"/>
          </a:xfrm>
          <a:prstGeom prst="rect">
            <a:avLst/>
          </a:prstGeom>
          <a:noFill/>
          <a:ln w="9525">
            <a:noFill/>
            <a:miter lim="800000"/>
            <a:headEnd/>
            <a:tailEnd/>
          </a:ln>
        </p:spPr>
        <p:txBody>
          <a:bodyPr wrap="square">
            <a:spAutoFit/>
          </a:bodyPr>
          <a:lstStyle/>
          <a:p>
            <a:pPr algn="ctr"/>
            <a:r>
              <a:rPr lang="es-CL" b="1" dirty="0" smtClean="0">
                <a:solidFill>
                  <a:srgbClr val="006CB7"/>
                </a:solidFill>
                <a:latin typeface="Verdana" pitchFamily="34" charset="0"/>
              </a:rPr>
              <a:t>F.7: PLAN </a:t>
            </a:r>
            <a:r>
              <a:rPr lang="es-CL" b="1" dirty="0">
                <a:solidFill>
                  <a:srgbClr val="006CB7"/>
                </a:solidFill>
                <a:latin typeface="Verdana" pitchFamily="34" charset="0"/>
              </a:rPr>
              <a:t>DE CONTINGENCIA BINACIONAL SENASA/SAG PARA </a:t>
            </a:r>
            <a:r>
              <a:rPr lang="es-CL" b="1" dirty="0" smtClean="0">
                <a:solidFill>
                  <a:srgbClr val="006CB7"/>
                </a:solidFill>
                <a:latin typeface="Verdana" pitchFamily="34" charset="0"/>
              </a:rPr>
              <a:t>LA VIGILANCIA Y CONTROL </a:t>
            </a:r>
            <a:r>
              <a:rPr lang="es-CL" b="1" dirty="0">
                <a:solidFill>
                  <a:srgbClr val="006CB7"/>
                </a:solidFill>
                <a:latin typeface="Verdana" pitchFamily="34" charset="0"/>
              </a:rPr>
              <a:t>DEL GORGOJO DE LA CORTEZA DEL PINO – </a:t>
            </a:r>
            <a:r>
              <a:rPr lang="es-CL" b="1" i="1" dirty="0" err="1">
                <a:solidFill>
                  <a:srgbClr val="006CB7"/>
                </a:solidFill>
                <a:latin typeface="Verdana" pitchFamily="34" charset="0"/>
              </a:rPr>
              <a:t>Pissodes</a:t>
            </a:r>
            <a:r>
              <a:rPr lang="es-CL" b="1" i="1" dirty="0">
                <a:solidFill>
                  <a:srgbClr val="006CB7"/>
                </a:solidFill>
                <a:latin typeface="Verdana" pitchFamily="34" charset="0"/>
              </a:rPr>
              <a:t> </a:t>
            </a:r>
            <a:r>
              <a:rPr lang="es-CL" b="1" i="1" dirty="0" err="1">
                <a:solidFill>
                  <a:srgbClr val="006CB7"/>
                </a:solidFill>
                <a:latin typeface="Verdana" pitchFamily="34" charset="0"/>
              </a:rPr>
              <a:t>castaneus</a:t>
            </a:r>
            <a:r>
              <a:rPr lang="es-CL" b="1" i="1" dirty="0">
                <a:solidFill>
                  <a:srgbClr val="006CB7"/>
                </a:solidFill>
                <a:latin typeface="Verdana" pitchFamily="34" charset="0"/>
              </a:rPr>
              <a:t> </a:t>
            </a:r>
            <a:r>
              <a:rPr lang="es-CL" b="1" dirty="0">
                <a:solidFill>
                  <a:srgbClr val="006CB7"/>
                </a:solidFill>
                <a:latin typeface="Verdana" pitchFamily="34" charset="0"/>
              </a:rPr>
              <a:t>(</a:t>
            </a:r>
            <a:r>
              <a:rPr lang="es-CL" b="1" dirty="0" err="1">
                <a:solidFill>
                  <a:srgbClr val="006CB7"/>
                </a:solidFill>
                <a:latin typeface="Verdana" pitchFamily="34" charset="0"/>
              </a:rPr>
              <a:t>Coleoptera</a:t>
            </a:r>
            <a:r>
              <a:rPr lang="es-CL" b="1" dirty="0">
                <a:solidFill>
                  <a:srgbClr val="006CB7"/>
                </a:solidFill>
                <a:latin typeface="Verdana" pitchFamily="34" charset="0"/>
              </a:rPr>
              <a:t>: Curculionidae).</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9"/>
          <p:cNvSpPr txBox="1">
            <a:spLocks noGrp="1"/>
          </p:cNvSpPr>
          <p:nvPr/>
        </p:nvSpPr>
        <p:spPr bwMode="auto">
          <a:xfrm>
            <a:off x="6183313" y="6527800"/>
            <a:ext cx="2133600" cy="193675"/>
          </a:xfrm>
          <a:prstGeom prst="rect">
            <a:avLst/>
          </a:prstGeom>
          <a:noFill/>
          <a:ln w="9525">
            <a:noFill/>
            <a:miter lim="800000"/>
            <a:headEnd/>
            <a:tailEnd/>
          </a:ln>
        </p:spPr>
        <p:txBody>
          <a:bodyPr anchor="ctr"/>
          <a:lstStyle/>
          <a:p>
            <a:pPr algn="r"/>
            <a:fld id="{80482401-C27D-44A8-8660-FBB755745F76}" type="slidenum">
              <a:rPr lang="en-US" sz="1000">
                <a:solidFill>
                  <a:srgbClr val="898989"/>
                </a:solidFill>
                <a:latin typeface="Verdana" pitchFamily="34" charset="0"/>
              </a:rPr>
              <a:pPr algn="r"/>
              <a:t>12</a:t>
            </a:fld>
            <a:endParaRPr lang="en-US" sz="1000">
              <a:solidFill>
                <a:srgbClr val="898989"/>
              </a:solidFill>
              <a:latin typeface="Verdana" pitchFamily="34" charset="0"/>
            </a:endParaRPr>
          </a:p>
        </p:txBody>
      </p:sp>
      <p:sp>
        <p:nvSpPr>
          <p:cNvPr id="43011" name="Title 7"/>
          <p:cNvSpPr>
            <a:spLocks/>
          </p:cNvSpPr>
          <p:nvPr/>
        </p:nvSpPr>
        <p:spPr bwMode="auto">
          <a:xfrm>
            <a:off x="0" y="387350"/>
            <a:ext cx="8531225" cy="539750"/>
          </a:xfrm>
          <a:prstGeom prst="rect">
            <a:avLst/>
          </a:prstGeom>
          <a:noFill/>
          <a:ln w="9525">
            <a:noFill/>
            <a:miter lim="800000"/>
            <a:headEnd/>
            <a:tailEnd/>
          </a:ln>
        </p:spPr>
        <p:txBody>
          <a:bodyPr/>
          <a:lstStyle/>
          <a:p>
            <a:pPr algn="ctr"/>
            <a:endParaRPr lang="es-ES_tradnl" sz="2000" b="1" i="1" dirty="0">
              <a:solidFill>
                <a:srgbClr val="006CB7"/>
              </a:solidFill>
              <a:latin typeface="Verdana" pitchFamily="34" charset="0"/>
            </a:endParaRPr>
          </a:p>
        </p:txBody>
      </p:sp>
      <p:sp>
        <p:nvSpPr>
          <p:cNvPr id="43012" name="Content Placeholder 8"/>
          <p:cNvSpPr>
            <a:spLocks/>
          </p:cNvSpPr>
          <p:nvPr/>
        </p:nvSpPr>
        <p:spPr bwMode="auto">
          <a:xfrm>
            <a:off x="538163" y="1196975"/>
            <a:ext cx="7921625" cy="4606925"/>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pPr>
            <a:endParaRPr lang="es-CL" sz="2000">
              <a:solidFill>
                <a:srgbClr val="595959"/>
              </a:solidFill>
              <a:latin typeface="Calibri" pitchFamily="34" charset="0"/>
            </a:endParaRPr>
          </a:p>
        </p:txBody>
      </p:sp>
      <p:sp>
        <p:nvSpPr>
          <p:cNvPr id="43013" name="7 Rectángulo"/>
          <p:cNvSpPr>
            <a:spLocks noChangeArrowheads="1"/>
          </p:cNvSpPr>
          <p:nvPr/>
        </p:nvSpPr>
        <p:spPr bwMode="auto">
          <a:xfrm>
            <a:off x="538163" y="1196975"/>
            <a:ext cx="7993062" cy="4954588"/>
          </a:xfrm>
          <a:prstGeom prst="rect">
            <a:avLst/>
          </a:prstGeom>
          <a:noFill/>
          <a:ln w="9525">
            <a:noFill/>
            <a:miter lim="800000"/>
            <a:headEnd/>
            <a:tailEnd/>
          </a:ln>
        </p:spPr>
        <p:txBody>
          <a:bodyPr>
            <a:spAutoFit/>
          </a:bodyPr>
          <a:lstStyle/>
          <a:p>
            <a:pPr marL="342900" indent="-342900" algn="just" eaLnBrk="0" hangingPunct="0">
              <a:spcBef>
                <a:spcPct val="20000"/>
              </a:spcBef>
              <a:buFont typeface="Arial" charset="0"/>
              <a:buChar char="•"/>
            </a:pPr>
            <a:endParaRPr lang="es-MX" sz="2000" dirty="0">
              <a:solidFill>
                <a:srgbClr val="595959"/>
              </a:solidFill>
              <a:latin typeface="Calibri" pitchFamily="34" charset="0"/>
            </a:endParaRPr>
          </a:p>
          <a:p>
            <a:pPr marL="342900" indent="-342900" algn="just" eaLnBrk="0" hangingPunct="0">
              <a:spcBef>
                <a:spcPct val="20000"/>
              </a:spcBef>
            </a:pPr>
            <a:r>
              <a:rPr lang="es-MX" sz="2000" b="1" dirty="0">
                <a:solidFill>
                  <a:srgbClr val="595959"/>
                </a:solidFill>
                <a:latin typeface="Calibri" pitchFamily="34" charset="0"/>
              </a:rPr>
              <a:t>2.- Objetivo del Plan</a:t>
            </a:r>
            <a:endParaRPr lang="es-MX" sz="2000" dirty="0">
              <a:solidFill>
                <a:srgbClr val="595959"/>
              </a:solidFill>
              <a:latin typeface="Calibri" pitchFamily="34" charset="0"/>
            </a:endParaRPr>
          </a:p>
          <a:p>
            <a:pPr marL="342900" indent="-342900" algn="just" eaLnBrk="0" hangingPunct="0">
              <a:spcBef>
                <a:spcPct val="20000"/>
              </a:spcBef>
            </a:pPr>
            <a:r>
              <a:rPr lang="es-MX" sz="2000" dirty="0">
                <a:solidFill>
                  <a:srgbClr val="595959"/>
                </a:solidFill>
                <a:latin typeface="Calibri" pitchFamily="34" charset="0"/>
              </a:rPr>
              <a:t> Detectar y controlar a través de supresión con control biológico los brotes de </a:t>
            </a:r>
            <a:r>
              <a:rPr lang="es-MX" sz="2000" i="1" dirty="0" err="1">
                <a:solidFill>
                  <a:srgbClr val="595959"/>
                </a:solidFill>
                <a:latin typeface="Calibri" pitchFamily="34" charset="0"/>
              </a:rPr>
              <a:t>Pissodes</a:t>
            </a:r>
            <a:r>
              <a:rPr lang="es-MX" sz="2000" i="1" dirty="0">
                <a:solidFill>
                  <a:srgbClr val="595959"/>
                </a:solidFill>
                <a:latin typeface="Calibri" pitchFamily="34" charset="0"/>
              </a:rPr>
              <a:t> </a:t>
            </a:r>
            <a:r>
              <a:rPr lang="es-MX" sz="2000" i="1" dirty="0" err="1">
                <a:solidFill>
                  <a:srgbClr val="595959"/>
                </a:solidFill>
                <a:latin typeface="Calibri" pitchFamily="34" charset="0"/>
              </a:rPr>
              <a:t>castaneus</a:t>
            </a:r>
            <a:r>
              <a:rPr lang="es-MX" sz="2000" i="1" dirty="0">
                <a:solidFill>
                  <a:srgbClr val="595959"/>
                </a:solidFill>
                <a:latin typeface="Calibri" pitchFamily="34" charset="0"/>
              </a:rPr>
              <a:t> </a:t>
            </a:r>
            <a:r>
              <a:rPr lang="es-MX" sz="2000" dirty="0">
                <a:solidFill>
                  <a:srgbClr val="595959"/>
                </a:solidFill>
                <a:latin typeface="Calibri" pitchFamily="34" charset="0"/>
              </a:rPr>
              <a:t>de la Patagonia de Argentina y en áreas de riesgo de Chile.</a:t>
            </a:r>
          </a:p>
          <a:p>
            <a:pPr marL="342900" indent="-342900" algn="just" eaLnBrk="0" hangingPunct="0">
              <a:spcBef>
                <a:spcPct val="20000"/>
              </a:spcBef>
            </a:pPr>
            <a:endParaRPr lang="es-MX" sz="2000" dirty="0">
              <a:solidFill>
                <a:srgbClr val="595959"/>
              </a:solidFill>
              <a:latin typeface="Calibri" pitchFamily="34" charset="0"/>
            </a:endParaRPr>
          </a:p>
          <a:p>
            <a:pPr marL="342900" indent="-342900" algn="just" eaLnBrk="0" hangingPunct="0">
              <a:spcBef>
                <a:spcPct val="20000"/>
              </a:spcBef>
            </a:pPr>
            <a:r>
              <a:rPr lang="es-MX" sz="2000" b="1" dirty="0">
                <a:solidFill>
                  <a:srgbClr val="595959"/>
                </a:solidFill>
                <a:latin typeface="Calibri" pitchFamily="34" charset="0"/>
              </a:rPr>
              <a:t>3.- Acciones</a:t>
            </a:r>
          </a:p>
          <a:p>
            <a:pPr marL="342900" indent="-342900" algn="just" eaLnBrk="0" hangingPunct="0">
              <a:spcBef>
                <a:spcPct val="20000"/>
              </a:spcBef>
            </a:pPr>
            <a:r>
              <a:rPr lang="es-MX" sz="2000" dirty="0">
                <a:solidFill>
                  <a:srgbClr val="595959"/>
                </a:solidFill>
                <a:latin typeface="Calibri" pitchFamily="34" charset="0"/>
              </a:rPr>
              <a:t>3.1 </a:t>
            </a:r>
            <a:r>
              <a:rPr lang="es-MX" sz="2000" u="sng" dirty="0">
                <a:solidFill>
                  <a:srgbClr val="595959"/>
                </a:solidFill>
                <a:latin typeface="Calibri" pitchFamily="34" charset="0"/>
              </a:rPr>
              <a:t>Vigilancia</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Recopilación de información científica nacional e internacional.</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Encuestas fitosanitarias en Patagonia de Argentina para la detección de brotes recientes de </a:t>
            </a:r>
            <a:r>
              <a:rPr lang="es-MX" sz="2000" i="1" dirty="0" err="1" smtClean="0">
                <a:solidFill>
                  <a:srgbClr val="595959"/>
                </a:solidFill>
                <a:latin typeface="Calibri" pitchFamily="34" charset="0"/>
              </a:rPr>
              <a:t>P.castaneus</a:t>
            </a:r>
            <a:r>
              <a:rPr lang="es-MX" sz="2000" dirty="0" smtClean="0">
                <a:solidFill>
                  <a:srgbClr val="595959"/>
                </a:solidFill>
                <a:latin typeface="Calibri" pitchFamily="34" charset="0"/>
              </a:rPr>
              <a:t>.</a:t>
            </a:r>
            <a:endParaRPr lang="es-MX" sz="2000" dirty="0">
              <a:solidFill>
                <a:srgbClr val="595959"/>
              </a:solidFill>
              <a:latin typeface="Calibri" pitchFamily="34" charset="0"/>
            </a:endParaRPr>
          </a:p>
          <a:p>
            <a:pPr marL="342900" indent="-342900" algn="just" eaLnBrk="0" hangingPunct="0">
              <a:spcBef>
                <a:spcPct val="20000"/>
              </a:spcBef>
              <a:buFont typeface="Arial" charset="0"/>
              <a:buChar char="•"/>
            </a:pPr>
            <a:r>
              <a:rPr lang="es-MX" sz="2000" dirty="0">
                <a:solidFill>
                  <a:srgbClr val="595959"/>
                </a:solidFill>
                <a:latin typeface="Calibri" pitchFamily="34" charset="0"/>
              </a:rPr>
              <a:t>Implementación de detección precoz en áreas de riesgo de Chile (</a:t>
            </a:r>
            <a:r>
              <a:rPr lang="es-MX" sz="2000" i="1" dirty="0" err="1">
                <a:solidFill>
                  <a:srgbClr val="595959"/>
                </a:solidFill>
                <a:latin typeface="Calibri" pitchFamily="34" charset="0"/>
              </a:rPr>
              <a:t>P.castaneus</a:t>
            </a:r>
            <a:r>
              <a:rPr lang="es-MX" sz="2000" dirty="0">
                <a:solidFill>
                  <a:srgbClr val="595959"/>
                </a:solidFill>
                <a:latin typeface="Calibri" pitchFamily="34" charset="0"/>
              </a:rPr>
              <a:t>) y Argentina  (árboles cebo).</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Monitoreo a través de red de detección y evaluación de </a:t>
            </a:r>
            <a:r>
              <a:rPr lang="es-MX" sz="2000" i="1" dirty="0" err="1">
                <a:solidFill>
                  <a:srgbClr val="595959"/>
                </a:solidFill>
                <a:latin typeface="Calibri" pitchFamily="34" charset="0"/>
              </a:rPr>
              <a:t>Sirex</a:t>
            </a:r>
            <a:r>
              <a:rPr lang="es-MX" sz="2000" i="1" dirty="0">
                <a:solidFill>
                  <a:srgbClr val="595959"/>
                </a:solidFill>
                <a:latin typeface="Calibri" pitchFamily="34" charset="0"/>
              </a:rPr>
              <a:t> </a:t>
            </a:r>
            <a:r>
              <a:rPr lang="es-MX" sz="2000" i="1" dirty="0" err="1">
                <a:solidFill>
                  <a:srgbClr val="595959"/>
                </a:solidFill>
                <a:latin typeface="Calibri" pitchFamily="34" charset="0"/>
              </a:rPr>
              <a:t>noctilio</a:t>
            </a:r>
            <a:r>
              <a:rPr lang="es-MX" sz="2000" dirty="0">
                <a:solidFill>
                  <a:srgbClr val="595959"/>
                </a:solidFill>
                <a:latin typeface="Calibri" pitchFamily="34" charset="0"/>
              </a:rPr>
              <a:t>.</a:t>
            </a:r>
          </a:p>
        </p:txBody>
      </p:sp>
      <p:sp>
        <p:nvSpPr>
          <p:cNvPr id="6" name="5 Rectángulo"/>
          <p:cNvSpPr/>
          <p:nvPr/>
        </p:nvSpPr>
        <p:spPr>
          <a:xfrm>
            <a:off x="0" y="357166"/>
            <a:ext cx="9144000" cy="923330"/>
          </a:xfrm>
          <a:prstGeom prst="rect">
            <a:avLst/>
          </a:prstGeom>
        </p:spPr>
        <p:txBody>
          <a:bodyPr wrap="square">
            <a:spAutoFit/>
          </a:bodyPr>
          <a:lstStyle/>
          <a:p>
            <a:pPr algn="ctr"/>
            <a:r>
              <a:rPr lang="es-CL" b="1" dirty="0" smtClean="0">
                <a:solidFill>
                  <a:srgbClr val="006CB7"/>
                </a:solidFill>
                <a:latin typeface="Verdana" pitchFamily="34" charset="0"/>
              </a:rPr>
              <a:t>F.7: PLAN DE CONTINGENCIA BINACIONAL SENASA/SAG PARA LA VIGILANCIA Y CONTROL DEL GORGOJO DE LA CORTEZA DEL PINO – </a:t>
            </a:r>
            <a:r>
              <a:rPr lang="es-CL" b="1" i="1" dirty="0" err="1" smtClean="0">
                <a:solidFill>
                  <a:srgbClr val="006CB7"/>
                </a:solidFill>
                <a:latin typeface="Verdana" pitchFamily="34" charset="0"/>
              </a:rPr>
              <a:t>Pissodes</a:t>
            </a:r>
            <a:r>
              <a:rPr lang="es-CL" b="1" i="1" dirty="0" smtClean="0">
                <a:solidFill>
                  <a:srgbClr val="006CB7"/>
                </a:solidFill>
                <a:latin typeface="Verdana" pitchFamily="34" charset="0"/>
              </a:rPr>
              <a:t> </a:t>
            </a:r>
            <a:r>
              <a:rPr lang="es-CL" b="1" i="1" dirty="0" err="1" smtClean="0">
                <a:solidFill>
                  <a:srgbClr val="006CB7"/>
                </a:solidFill>
                <a:latin typeface="Verdana" pitchFamily="34" charset="0"/>
              </a:rPr>
              <a:t>castaneus</a:t>
            </a:r>
            <a:r>
              <a:rPr lang="es-CL" b="1" i="1" dirty="0" smtClean="0">
                <a:solidFill>
                  <a:srgbClr val="006CB7"/>
                </a:solidFill>
                <a:latin typeface="Verdana" pitchFamily="34" charset="0"/>
              </a:rPr>
              <a:t> </a:t>
            </a:r>
            <a:r>
              <a:rPr lang="es-CL" b="1" dirty="0" smtClean="0">
                <a:solidFill>
                  <a:srgbClr val="006CB7"/>
                </a:solidFill>
                <a:latin typeface="Verdana" pitchFamily="34" charset="0"/>
              </a:rPr>
              <a:t>(</a:t>
            </a:r>
            <a:r>
              <a:rPr lang="es-CL" b="1" dirty="0" err="1" smtClean="0">
                <a:solidFill>
                  <a:srgbClr val="006CB7"/>
                </a:solidFill>
                <a:latin typeface="Verdana" pitchFamily="34" charset="0"/>
              </a:rPr>
              <a:t>Coleoptera</a:t>
            </a:r>
            <a:r>
              <a:rPr lang="es-CL" b="1" dirty="0" smtClean="0">
                <a:solidFill>
                  <a:srgbClr val="006CB7"/>
                </a:solidFill>
                <a:latin typeface="Verdana" pitchFamily="34" charset="0"/>
              </a:rPr>
              <a:t>: Curculionidae).</a:t>
            </a:r>
            <a:endParaRPr lang="es-CL" b="1" dirty="0">
              <a:solidFill>
                <a:srgbClr val="006CB7"/>
              </a:solidFill>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9"/>
          <p:cNvSpPr txBox="1">
            <a:spLocks noGrp="1"/>
          </p:cNvSpPr>
          <p:nvPr/>
        </p:nvSpPr>
        <p:spPr bwMode="auto">
          <a:xfrm>
            <a:off x="6183313" y="6527800"/>
            <a:ext cx="2133600" cy="193675"/>
          </a:xfrm>
          <a:prstGeom prst="rect">
            <a:avLst/>
          </a:prstGeom>
          <a:noFill/>
          <a:ln w="9525">
            <a:noFill/>
            <a:miter lim="800000"/>
            <a:headEnd/>
            <a:tailEnd/>
          </a:ln>
        </p:spPr>
        <p:txBody>
          <a:bodyPr anchor="ctr"/>
          <a:lstStyle/>
          <a:p>
            <a:pPr algn="r"/>
            <a:fld id="{21C18674-E4C6-4F2F-85C5-FE3BF1062C22}" type="slidenum">
              <a:rPr lang="en-US" sz="1000">
                <a:solidFill>
                  <a:srgbClr val="898989"/>
                </a:solidFill>
                <a:latin typeface="Verdana" pitchFamily="34" charset="0"/>
              </a:rPr>
              <a:pPr algn="r"/>
              <a:t>13</a:t>
            </a:fld>
            <a:endParaRPr lang="en-US" sz="1000">
              <a:solidFill>
                <a:srgbClr val="898989"/>
              </a:solidFill>
              <a:latin typeface="Verdana" pitchFamily="34" charset="0"/>
            </a:endParaRPr>
          </a:p>
        </p:txBody>
      </p:sp>
      <p:sp>
        <p:nvSpPr>
          <p:cNvPr id="44035" name="Title 7"/>
          <p:cNvSpPr>
            <a:spLocks/>
          </p:cNvSpPr>
          <p:nvPr/>
        </p:nvSpPr>
        <p:spPr bwMode="auto">
          <a:xfrm>
            <a:off x="0" y="357166"/>
            <a:ext cx="9144000" cy="539750"/>
          </a:xfrm>
          <a:prstGeom prst="rect">
            <a:avLst/>
          </a:prstGeom>
          <a:noFill/>
          <a:ln w="9525">
            <a:noFill/>
            <a:miter lim="800000"/>
            <a:headEnd/>
            <a:tailEnd/>
          </a:ln>
        </p:spPr>
        <p:txBody>
          <a:bodyPr/>
          <a:lstStyle/>
          <a:p>
            <a:pPr algn="ctr"/>
            <a:r>
              <a:rPr lang="es-CL" b="1" dirty="0" smtClean="0">
                <a:solidFill>
                  <a:srgbClr val="006CB7"/>
                </a:solidFill>
                <a:latin typeface="Verdana" pitchFamily="34" charset="0"/>
              </a:rPr>
              <a:t>F.7: PLAN </a:t>
            </a:r>
            <a:r>
              <a:rPr lang="es-CL" b="1" dirty="0">
                <a:solidFill>
                  <a:srgbClr val="006CB7"/>
                </a:solidFill>
                <a:latin typeface="Verdana" pitchFamily="34" charset="0"/>
              </a:rPr>
              <a:t>DE CONTINGENCIA BINACIONAL SENASA/SAG PARA </a:t>
            </a:r>
            <a:r>
              <a:rPr lang="es-CL" b="1" dirty="0" smtClean="0">
                <a:solidFill>
                  <a:srgbClr val="006CB7"/>
                </a:solidFill>
                <a:latin typeface="Verdana" pitchFamily="34" charset="0"/>
              </a:rPr>
              <a:t>LA VIGILANCIA Y CONTROL </a:t>
            </a:r>
            <a:r>
              <a:rPr lang="es-CL" b="1" dirty="0">
                <a:solidFill>
                  <a:srgbClr val="006CB7"/>
                </a:solidFill>
                <a:latin typeface="Verdana" pitchFamily="34" charset="0"/>
              </a:rPr>
              <a:t>DEL GORGOJO DE LA CORTEZA DEL PINO – </a:t>
            </a:r>
            <a:r>
              <a:rPr lang="es-CL" b="1" i="1" dirty="0" err="1">
                <a:solidFill>
                  <a:srgbClr val="006CB7"/>
                </a:solidFill>
                <a:latin typeface="Verdana" pitchFamily="34" charset="0"/>
              </a:rPr>
              <a:t>Pissodes</a:t>
            </a:r>
            <a:r>
              <a:rPr lang="es-CL" b="1" i="1" dirty="0">
                <a:solidFill>
                  <a:srgbClr val="006CB7"/>
                </a:solidFill>
                <a:latin typeface="Verdana" pitchFamily="34" charset="0"/>
              </a:rPr>
              <a:t> </a:t>
            </a:r>
            <a:r>
              <a:rPr lang="es-CL" b="1" i="1" dirty="0" err="1" smtClean="0">
                <a:solidFill>
                  <a:srgbClr val="006CB7"/>
                </a:solidFill>
                <a:latin typeface="Verdana" pitchFamily="34" charset="0"/>
              </a:rPr>
              <a:t>castaneus</a:t>
            </a:r>
            <a:r>
              <a:rPr lang="es-CL" b="1" i="1" dirty="0" smtClean="0">
                <a:solidFill>
                  <a:srgbClr val="006CB7"/>
                </a:solidFill>
                <a:latin typeface="Verdana" pitchFamily="34" charset="0"/>
              </a:rPr>
              <a:t> </a:t>
            </a:r>
            <a:r>
              <a:rPr lang="es-CL" b="1" dirty="0" smtClean="0">
                <a:solidFill>
                  <a:srgbClr val="006CB7"/>
                </a:solidFill>
                <a:latin typeface="Verdana" pitchFamily="34" charset="0"/>
              </a:rPr>
              <a:t>(</a:t>
            </a:r>
            <a:r>
              <a:rPr lang="es-CL" b="1" dirty="0" err="1" smtClean="0">
                <a:solidFill>
                  <a:srgbClr val="006CB7"/>
                </a:solidFill>
                <a:latin typeface="Verdana" pitchFamily="34" charset="0"/>
              </a:rPr>
              <a:t>Coleoptera</a:t>
            </a:r>
            <a:r>
              <a:rPr lang="es-CL" b="1" dirty="0" smtClean="0">
                <a:solidFill>
                  <a:srgbClr val="006CB7"/>
                </a:solidFill>
                <a:latin typeface="Verdana" pitchFamily="34" charset="0"/>
              </a:rPr>
              <a:t>: Curculionidae).</a:t>
            </a:r>
            <a:endParaRPr lang="es-CL" b="1" dirty="0">
              <a:solidFill>
                <a:srgbClr val="006CB7"/>
              </a:solidFill>
              <a:latin typeface="Verdana" pitchFamily="34" charset="0"/>
            </a:endParaRPr>
          </a:p>
          <a:p>
            <a:pPr algn="ctr"/>
            <a:endParaRPr lang="es-ES_tradnl" sz="2000" b="1" i="1" dirty="0">
              <a:solidFill>
                <a:srgbClr val="006CB7"/>
              </a:solidFill>
              <a:latin typeface="Verdana" pitchFamily="34" charset="0"/>
            </a:endParaRPr>
          </a:p>
        </p:txBody>
      </p:sp>
      <p:sp>
        <p:nvSpPr>
          <p:cNvPr id="44036" name="Content Placeholder 8"/>
          <p:cNvSpPr>
            <a:spLocks/>
          </p:cNvSpPr>
          <p:nvPr/>
        </p:nvSpPr>
        <p:spPr bwMode="auto">
          <a:xfrm>
            <a:off x="538163" y="1196975"/>
            <a:ext cx="7921625" cy="4606925"/>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pPr>
            <a:endParaRPr lang="es-CL" sz="2000">
              <a:solidFill>
                <a:srgbClr val="595959"/>
              </a:solidFill>
              <a:latin typeface="Calibri" pitchFamily="34" charset="0"/>
            </a:endParaRPr>
          </a:p>
        </p:txBody>
      </p:sp>
      <p:sp>
        <p:nvSpPr>
          <p:cNvPr id="44037" name="7 Rectángulo"/>
          <p:cNvSpPr>
            <a:spLocks noChangeArrowheads="1"/>
          </p:cNvSpPr>
          <p:nvPr/>
        </p:nvSpPr>
        <p:spPr bwMode="auto">
          <a:xfrm>
            <a:off x="214313" y="928670"/>
            <a:ext cx="8929687" cy="3662363"/>
          </a:xfrm>
          <a:prstGeom prst="rect">
            <a:avLst/>
          </a:prstGeom>
          <a:noFill/>
          <a:ln w="9525">
            <a:noFill/>
            <a:miter lim="800000"/>
            <a:headEnd/>
            <a:tailEnd/>
          </a:ln>
        </p:spPr>
        <p:txBody>
          <a:bodyPr>
            <a:spAutoFit/>
          </a:bodyPr>
          <a:lstStyle/>
          <a:p>
            <a:pPr marL="342900" indent="-342900" algn="just" eaLnBrk="0" hangingPunct="0">
              <a:spcBef>
                <a:spcPct val="20000"/>
              </a:spcBef>
              <a:buFont typeface="Arial" charset="0"/>
              <a:buChar char="•"/>
            </a:pPr>
            <a:endParaRPr lang="es-MX" sz="2000" dirty="0">
              <a:solidFill>
                <a:srgbClr val="595959"/>
              </a:solidFill>
              <a:latin typeface="Calibri" pitchFamily="34" charset="0"/>
            </a:endParaRPr>
          </a:p>
          <a:p>
            <a:pPr marL="342900" indent="-342900" algn="just" eaLnBrk="0" hangingPunct="0">
              <a:spcBef>
                <a:spcPct val="20000"/>
              </a:spcBef>
            </a:pPr>
            <a:r>
              <a:rPr lang="es-MX" sz="2000" dirty="0">
                <a:solidFill>
                  <a:srgbClr val="595959"/>
                </a:solidFill>
                <a:latin typeface="Calibri" pitchFamily="34" charset="0"/>
              </a:rPr>
              <a:t>3.2  </a:t>
            </a:r>
            <a:r>
              <a:rPr lang="es-MX" sz="2000" u="sng" dirty="0">
                <a:solidFill>
                  <a:srgbClr val="595959"/>
                </a:solidFill>
                <a:latin typeface="Calibri" pitchFamily="34" charset="0"/>
              </a:rPr>
              <a:t>Control</a:t>
            </a:r>
          </a:p>
          <a:p>
            <a:pPr marL="342900" indent="-342900" algn="just" eaLnBrk="0" hangingPunct="0">
              <a:spcBef>
                <a:spcPct val="20000"/>
              </a:spcBef>
            </a:pPr>
            <a:r>
              <a:rPr lang="es-MX" sz="2000" dirty="0">
                <a:solidFill>
                  <a:srgbClr val="595959"/>
                </a:solidFill>
                <a:latin typeface="Calibri" pitchFamily="34" charset="0"/>
              </a:rPr>
              <a:t> Implementar programa de control biológico clásico mediante parasitoides específicos, a través de la evaluación e introducción de:</a:t>
            </a:r>
          </a:p>
          <a:p>
            <a:pPr marL="342900" indent="-342900" algn="just" eaLnBrk="0" hangingPunct="0">
              <a:spcBef>
                <a:spcPct val="20000"/>
              </a:spcBef>
            </a:pPr>
            <a:endParaRPr lang="es-MX" sz="2000" dirty="0">
              <a:solidFill>
                <a:srgbClr val="595959"/>
              </a:solidFill>
              <a:latin typeface="Calibri" pitchFamily="34" charset="0"/>
            </a:endParaRPr>
          </a:p>
          <a:p>
            <a:pPr marL="342900" indent="-342900" algn="just" eaLnBrk="0" hangingPunct="0">
              <a:spcBef>
                <a:spcPct val="20000"/>
              </a:spcBef>
              <a:buFont typeface="Arial" charset="0"/>
              <a:buChar char="•"/>
            </a:pPr>
            <a:r>
              <a:rPr lang="es-MX" sz="2000" dirty="0">
                <a:solidFill>
                  <a:srgbClr val="595959"/>
                </a:solidFill>
                <a:latin typeface="Calibri" pitchFamily="34" charset="0"/>
              </a:rPr>
              <a:t>	</a:t>
            </a:r>
            <a:r>
              <a:rPr lang="es-MX" sz="2000" i="1" dirty="0" err="1">
                <a:solidFill>
                  <a:srgbClr val="595959"/>
                </a:solidFill>
                <a:latin typeface="Calibri" pitchFamily="34" charset="0"/>
              </a:rPr>
              <a:t>Coleloides</a:t>
            </a:r>
            <a:r>
              <a:rPr lang="es-MX" sz="2000" i="1" dirty="0">
                <a:solidFill>
                  <a:srgbClr val="595959"/>
                </a:solidFill>
                <a:latin typeface="Calibri" pitchFamily="34" charset="0"/>
              </a:rPr>
              <a:t> </a:t>
            </a:r>
            <a:r>
              <a:rPr lang="es-MX" sz="2000" i="1" dirty="0" err="1">
                <a:solidFill>
                  <a:srgbClr val="595959"/>
                </a:solidFill>
                <a:latin typeface="Calibri" pitchFamily="34" charset="0"/>
              </a:rPr>
              <a:t>sordidator</a:t>
            </a:r>
            <a:r>
              <a:rPr lang="es-MX" sz="2000" i="1" dirty="0">
                <a:solidFill>
                  <a:srgbClr val="595959"/>
                </a:solidFill>
                <a:latin typeface="Calibri" pitchFamily="34" charset="0"/>
              </a:rPr>
              <a:t> </a:t>
            </a:r>
            <a:r>
              <a:rPr lang="es-MX" sz="2000" dirty="0">
                <a:solidFill>
                  <a:srgbClr val="595959"/>
                </a:solidFill>
                <a:latin typeface="Calibri" pitchFamily="34" charset="0"/>
              </a:rPr>
              <a:t>(</a:t>
            </a:r>
            <a:r>
              <a:rPr lang="es-MX" sz="2000" dirty="0" err="1">
                <a:solidFill>
                  <a:srgbClr val="595959"/>
                </a:solidFill>
                <a:latin typeface="Calibri" pitchFamily="34" charset="0"/>
              </a:rPr>
              <a:t>Hym.:Braconidae</a:t>
            </a:r>
            <a:r>
              <a:rPr lang="es-MX" sz="2000" dirty="0" smtClean="0">
                <a:solidFill>
                  <a:srgbClr val="595959"/>
                </a:solidFill>
                <a:latin typeface="Calibri" pitchFamily="34" charset="0"/>
              </a:rPr>
              <a:t>)</a:t>
            </a:r>
            <a:endParaRPr lang="es-MX" sz="2000" dirty="0">
              <a:solidFill>
                <a:srgbClr val="595959"/>
              </a:solidFill>
              <a:latin typeface="Calibri" pitchFamily="34" charset="0"/>
            </a:endParaRPr>
          </a:p>
          <a:p>
            <a:pPr marL="342900" indent="-342900" algn="just" eaLnBrk="0" hangingPunct="0">
              <a:spcBef>
                <a:spcPct val="20000"/>
              </a:spcBef>
              <a:buFont typeface="Arial" charset="0"/>
              <a:buChar char="•"/>
            </a:pPr>
            <a:r>
              <a:rPr lang="es-MX" sz="2000" dirty="0">
                <a:solidFill>
                  <a:srgbClr val="595959"/>
                </a:solidFill>
                <a:latin typeface="Calibri" pitchFamily="34" charset="0"/>
              </a:rPr>
              <a:t>	</a:t>
            </a:r>
            <a:r>
              <a:rPr lang="es-MX" sz="2000" i="1" dirty="0" err="1">
                <a:solidFill>
                  <a:srgbClr val="595959"/>
                </a:solidFill>
                <a:latin typeface="Calibri" pitchFamily="34" charset="0"/>
              </a:rPr>
              <a:t>Eubazus</a:t>
            </a:r>
            <a:r>
              <a:rPr lang="es-MX" sz="2000" i="1" dirty="0">
                <a:solidFill>
                  <a:srgbClr val="595959"/>
                </a:solidFill>
                <a:latin typeface="Calibri" pitchFamily="34" charset="0"/>
              </a:rPr>
              <a:t> </a:t>
            </a:r>
            <a:r>
              <a:rPr lang="es-MX" sz="2000" i="1" dirty="0" err="1">
                <a:solidFill>
                  <a:srgbClr val="595959"/>
                </a:solidFill>
                <a:latin typeface="Calibri" pitchFamily="34" charset="0"/>
              </a:rPr>
              <a:t>semirugosus</a:t>
            </a:r>
            <a:r>
              <a:rPr lang="es-MX" sz="2000" i="1" dirty="0">
                <a:solidFill>
                  <a:srgbClr val="595959"/>
                </a:solidFill>
                <a:latin typeface="Calibri" pitchFamily="34" charset="0"/>
              </a:rPr>
              <a:t> </a:t>
            </a:r>
            <a:r>
              <a:rPr lang="es-MX" sz="2000" dirty="0">
                <a:solidFill>
                  <a:srgbClr val="595959"/>
                </a:solidFill>
                <a:latin typeface="Calibri" pitchFamily="34" charset="0"/>
              </a:rPr>
              <a:t>(</a:t>
            </a:r>
            <a:r>
              <a:rPr lang="es-MX" sz="2000" dirty="0" err="1">
                <a:solidFill>
                  <a:srgbClr val="595959"/>
                </a:solidFill>
                <a:latin typeface="Calibri" pitchFamily="34" charset="0"/>
              </a:rPr>
              <a:t>Hym.:Braconidae</a:t>
            </a:r>
            <a:r>
              <a:rPr lang="es-MX" sz="2000" dirty="0" smtClean="0">
                <a:solidFill>
                  <a:srgbClr val="595959"/>
                </a:solidFill>
                <a:latin typeface="Calibri" pitchFamily="34" charset="0"/>
              </a:rPr>
              <a:t>)</a:t>
            </a:r>
            <a:endParaRPr lang="es-MX" sz="2000" dirty="0">
              <a:solidFill>
                <a:srgbClr val="595959"/>
              </a:solidFill>
              <a:latin typeface="Calibri" pitchFamily="34" charset="0"/>
            </a:endParaRPr>
          </a:p>
          <a:p>
            <a:pPr marL="342900" indent="-342900" algn="just" eaLnBrk="0" hangingPunct="0">
              <a:spcBef>
                <a:spcPct val="20000"/>
              </a:spcBef>
              <a:buFont typeface="Arial" charset="0"/>
              <a:buChar char="•"/>
            </a:pPr>
            <a:r>
              <a:rPr lang="es-MX" sz="2000" dirty="0">
                <a:solidFill>
                  <a:srgbClr val="595959"/>
                </a:solidFill>
                <a:latin typeface="Calibri" pitchFamily="34" charset="0"/>
              </a:rPr>
              <a:t>	Colecta de parasitoides.</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	Cuarentena de post-entrada en Chile (SAG/Lo Aguirre) y/o Argentina.</a:t>
            </a:r>
          </a:p>
          <a:p>
            <a:pPr marL="342900" indent="-342900" algn="just" eaLnBrk="0" hangingPunct="0">
              <a:spcBef>
                <a:spcPct val="20000"/>
              </a:spcBef>
              <a:buFont typeface="Arial" charset="0"/>
              <a:buChar char="•"/>
            </a:pPr>
            <a:r>
              <a:rPr lang="es-MX" sz="2000" dirty="0">
                <a:solidFill>
                  <a:srgbClr val="595959"/>
                </a:solidFill>
                <a:latin typeface="Calibri" pitchFamily="34" charset="0"/>
              </a:rPr>
              <a:t>	Liberación, repique y evaluación del control biológico.</a:t>
            </a:r>
          </a:p>
        </p:txBody>
      </p:sp>
      <p:pic>
        <p:nvPicPr>
          <p:cNvPr id="6" name="Picture 7" descr="http://content65.eol.org/content/2010/03/24/03/22259_580_360.jpg"/>
          <p:cNvPicPr>
            <a:picLocks noChangeAspect="1" noChangeArrowheads="1"/>
          </p:cNvPicPr>
          <p:nvPr/>
        </p:nvPicPr>
        <p:blipFill>
          <a:blip r:embed="rId2"/>
          <a:srcRect/>
          <a:stretch>
            <a:fillRect/>
          </a:stretch>
        </p:blipFill>
        <p:spPr bwMode="auto">
          <a:xfrm>
            <a:off x="3071802" y="4572008"/>
            <a:ext cx="2894482" cy="2071678"/>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9"/>
          <p:cNvSpPr txBox="1">
            <a:spLocks noGrp="1"/>
          </p:cNvSpPr>
          <p:nvPr/>
        </p:nvSpPr>
        <p:spPr bwMode="auto">
          <a:xfrm>
            <a:off x="6183313" y="6527800"/>
            <a:ext cx="2133600" cy="193675"/>
          </a:xfrm>
          <a:prstGeom prst="rect">
            <a:avLst/>
          </a:prstGeom>
          <a:noFill/>
          <a:ln w="9525">
            <a:noFill/>
            <a:miter lim="800000"/>
            <a:headEnd/>
            <a:tailEnd/>
          </a:ln>
        </p:spPr>
        <p:txBody>
          <a:bodyPr anchor="ctr"/>
          <a:lstStyle/>
          <a:p>
            <a:pPr algn="r"/>
            <a:fld id="{9AA28375-ACD4-4609-B86A-F5811C942386}" type="slidenum">
              <a:rPr lang="en-US" sz="1000">
                <a:solidFill>
                  <a:srgbClr val="898989"/>
                </a:solidFill>
                <a:latin typeface="Verdana" pitchFamily="34" charset="0"/>
              </a:rPr>
              <a:pPr algn="r"/>
              <a:t>14</a:t>
            </a:fld>
            <a:endParaRPr lang="en-US" sz="1000">
              <a:solidFill>
                <a:srgbClr val="898989"/>
              </a:solidFill>
              <a:latin typeface="Verdana" pitchFamily="34" charset="0"/>
            </a:endParaRPr>
          </a:p>
        </p:txBody>
      </p:sp>
      <p:sp>
        <p:nvSpPr>
          <p:cNvPr id="45059" name="Title 7"/>
          <p:cNvSpPr>
            <a:spLocks/>
          </p:cNvSpPr>
          <p:nvPr/>
        </p:nvSpPr>
        <p:spPr bwMode="auto">
          <a:xfrm>
            <a:off x="214313" y="387350"/>
            <a:ext cx="8029575" cy="539750"/>
          </a:xfrm>
          <a:prstGeom prst="rect">
            <a:avLst/>
          </a:prstGeom>
          <a:noFill/>
          <a:ln w="9525">
            <a:noFill/>
            <a:miter lim="800000"/>
            <a:headEnd/>
            <a:tailEnd/>
          </a:ln>
        </p:spPr>
        <p:txBody>
          <a:bodyPr/>
          <a:lstStyle/>
          <a:p>
            <a:pPr algn="ctr"/>
            <a:endParaRPr lang="es-ES_tradnl" sz="2000" b="1" i="1" dirty="0">
              <a:solidFill>
                <a:srgbClr val="006CB7"/>
              </a:solidFill>
              <a:latin typeface="Verdana" pitchFamily="34" charset="0"/>
            </a:endParaRPr>
          </a:p>
        </p:txBody>
      </p:sp>
      <p:sp>
        <p:nvSpPr>
          <p:cNvPr id="45060" name="Content Placeholder 8"/>
          <p:cNvSpPr>
            <a:spLocks/>
          </p:cNvSpPr>
          <p:nvPr/>
        </p:nvSpPr>
        <p:spPr bwMode="auto">
          <a:xfrm>
            <a:off x="538163" y="1196975"/>
            <a:ext cx="7921625" cy="4606925"/>
          </a:xfrm>
          <a:prstGeom prst="rect">
            <a:avLst/>
          </a:prstGeom>
          <a:noFill/>
          <a:ln w="9525">
            <a:noFill/>
            <a:miter lim="800000"/>
            <a:headEnd/>
            <a:tailEnd/>
          </a:ln>
        </p:spPr>
        <p:txBody>
          <a:bodyPr/>
          <a:lstStyle/>
          <a:p>
            <a:pPr marL="342900" indent="-342900" algn="just" eaLnBrk="0" hangingPunct="0">
              <a:spcBef>
                <a:spcPct val="20000"/>
              </a:spcBef>
              <a:buFont typeface="Arial" charset="0"/>
              <a:buChar char="•"/>
            </a:pPr>
            <a:endParaRPr lang="es-CL" sz="2000">
              <a:solidFill>
                <a:srgbClr val="595959"/>
              </a:solidFill>
              <a:latin typeface="Calibri" pitchFamily="34" charset="0"/>
            </a:endParaRPr>
          </a:p>
        </p:txBody>
      </p:sp>
      <p:sp>
        <p:nvSpPr>
          <p:cNvPr id="45061" name="7 Rectángulo"/>
          <p:cNvSpPr>
            <a:spLocks noChangeArrowheads="1"/>
          </p:cNvSpPr>
          <p:nvPr/>
        </p:nvSpPr>
        <p:spPr bwMode="auto">
          <a:xfrm>
            <a:off x="214313" y="1571625"/>
            <a:ext cx="8929687" cy="3724275"/>
          </a:xfrm>
          <a:prstGeom prst="rect">
            <a:avLst/>
          </a:prstGeom>
          <a:noFill/>
          <a:ln w="9525">
            <a:noFill/>
            <a:miter lim="800000"/>
            <a:headEnd/>
            <a:tailEnd/>
          </a:ln>
        </p:spPr>
        <p:txBody>
          <a:bodyPr>
            <a:spAutoFit/>
          </a:bodyPr>
          <a:lstStyle/>
          <a:p>
            <a:pPr marL="342900" indent="-342900" algn="just" eaLnBrk="0" hangingPunct="0">
              <a:spcBef>
                <a:spcPct val="20000"/>
              </a:spcBef>
              <a:buFont typeface="Arial" charset="0"/>
              <a:buChar char="•"/>
            </a:pPr>
            <a:endParaRPr lang="es-MX" sz="2000">
              <a:solidFill>
                <a:srgbClr val="595959"/>
              </a:solidFill>
              <a:latin typeface="Calibri" pitchFamily="34" charset="0"/>
            </a:endParaRPr>
          </a:p>
          <a:p>
            <a:pPr marL="342900" indent="-342900" algn="just" eaLnBrk="0" hangingPunct="0">
              <a:spcBef>
                <a:spcPct val="20000"/>
              </a:spcBef>
            </a:pPr>
            <a:r>
              <a:rPr lang="es-MX" sz="2000">
                <a:solidFill>
                  <a:srgbClr val="595959"/>
                </a:solidFill>
                <a:latin typeface="Calibri" pitchFamily="34" charset="0"/>
              </a:rPr>
              <a:t>3.3  </a:t>
            </a:r>
            <a:r>
              <a:rPr lang="es-MX" sz="2000" u="sng">
                <a:solidFill>
                  <a:srgbClr val="595959"/>
                </a:solidFill>
                <a:latin typeface="Calibri" pitchFamily="34" charset="0"/>
              </a:rPr>
              <a:t>Educación fitosanitaria</a:t>
            </a:r>
          </a:p>
          <a:p>
            <a:pPr marL="342900" indent="-342900" algn="just" eaLnBrk="0" hangingPunct="0">
              <a:spcBef>
                <a:spcPct val="20000"/>
              </a:spcBef>
            </a:pPr>
            <a:r>
              <a:rPr lang="es-MX" sz="2000">
                <a:solidFill>
                  <a:srgbClr val="595959"/>
                </a:solidFill>
                <a:latin typeface="Calibri" pitchFamily="34" charset="0"/>
              </a:rPr>
              <a:t>	Capacitación y entrenamiento técnico en vigilancia y control biológico.</a:t>
            </a:r>
          </a:p>
          <a:p>
            <a:pPr marL="342900" indent="-342900" algn="just" eaLnBrk="0" hangingPunct="0">
              <a:spcBef>
                <a:spcPct val="20000"/>
              </a:spcBef>
            </a:pPr>
            <a:r>
              <a:rPr lang="es-MX" sz="2000">
                <a:solidFill>
                  <a:srgbClr val="595959"/>
                </a:solidFill>
                <a:latin typeface="Calibri" pitchFamily="34" charset="0"/>
              </a:rPr>
              <a:t>	Capacitación y difusión hacia propietarios, técnicos y productores forestales.</a:t>
            </a:r>
          </a:p>
          <a:p>
            <a:pPr marL="342900" indent="-342900" algn="just" eaLnBrk="0" hangingPunct="0">
              <a:spcBef>
                <a:spcPct val="20000"/>
              </a:spcBef>
            </a:pPr>
            <a:endParaRPr lang="es-MX" sz="2000">
              <a:solidFill>
                <a:srgbClr val="595959"/>
              </a:solidFill>
              <a:latin typeface="Calibri" pitchFamily="34" charset="0"/>
            </a:endParaRPr>
          </a:p>
          <a:p>
            <a:pPr marL="342900" indent="-342900" algn="just" eaLnBrk="0" hangingPunct="0">
              <a:spcBef>
                <a:spcPct val="20000"/>
              </a:spcBef>
            </a:pPr>
            <a:r>
              <a:rPr lang="es-MX" sz="2000" b="1">
                <a:solidFill>
                  <a:srgbClr val="595959"/>
                </a:solidFill>
                <a:latin typeface="Calibri" pitchFamily="34" charset="0"/>
              </a:rPr>
              <a:t>4. Estructura organizativa.</a:t>
            </a:r>
          </a:p>
          <a:p>
            <a:pPr marL="342900" indent="-342900" algn="just" eaLnBrk="0" hangingPunct="0">
              <a:spcBef>
                <a:spcPct val="20000"/>
              </a:spcBef>
            </a:pPr>
            <a:r>
              <a:rPr lang="es-MX" sz="2000">
                <a:solidFill>
                  <a:srgbClr val="595959"/>
                </a:solidFill>
                <a:latin typeface="Calibri" pitchFamily="34" charset="0"/>
              </a:rPr>
              <a:t>	Comité Técnico Binacional SENASA/SAG</a:t>
            </a:r>
          </a:p>
          <a:p>
            <a:pPr marL="342900" indent="-342900" algn="just" eaLnBrk="0" hangingPunct="0">
              <a:spcBef>
                <a:spcPct val="20000"/>
              </a:spcBef>
            </a:pPr>
            <a:endParaRPr lang="es-MX" sz="2000">
              <a:solidFill>
                <a:srgbClr val="595959"/>
              </a:solidFill>
              <a:latin typeface="Calibri" pitchFamily="34" charset="0"/>
            </a:endParaRPr>
          </a:p>
          <a:p>
            <a:pPr marL="342900" indent="-342900" algn="just" eaLnBrk="0" hangingPunct="0">
              <a:spcBef>
                <a:spcPct val="20000"/>
              </a:spcBef>
            </a:pPr>
            <a:r>
              <a:rPr lang="es-MX" sz="2000" b="1">
                <a:solidFill>
                  <a:srgbClr val="595959"/>
                </a:solidFill>
                <a:latin typeface="Calibri" pitchFamily="34" charset="0"/>
              </a:rPr>
              <a:t>5. Cronograma de actividades.</a:t>
            </a:r>
          </a:p>
          <a:p>
            <a:pPr marL="342900" indent="-342900" algn="just" eaLnBrk="0" hangingPunct="0">
              <a:spcBef>
                <a:spcPct val="20000"/>
              </a:spcBef>
            </a:pPr>
            <a:r>
              <a:rPr lang="es-MX" sz="2000">
                <a:solidFill>
                  <a:srgbClr val="595959"/>
                </a:solidFill>
                <a:latin typeface="Calibri" pitchFamily="34" charset="0"/>
              </a:rPr>
              <a:t>	Plan a 3 años.	</a:t>
            </a:r>
          </a:p>
        </p:txBody>
      </p:sp>
      <p:sp>
        <p:nvSpPr>
          <p:cNvPr id="6" name="Title 7"/>
          <p:cNvSpPr>
            <a:spLocks/>
          </p:cNvSpPr>
          <p:nvPr/>
        </p:nvSpPr>
        <p:spPr bwMode="auto">
          <a:xfrm>
            <a:off x="0" y="357166"/>
            <a:ext cx="9144000" cy="539750"/>
          </a:xfrm>
          <a:prstGeom prst="rect">
            <a:avLst/>
          </a:prstGeom>
          <a:noFill/>
          <a:ln w="9525">
            <a:noFill/>
            <a:miter lim="800000"/>
            <a:headEnd/>
            <a:tailEnd/>
          </a:ln>
        </p:spPr>
        <p:txBody>
          <a:bodyPr/>
          <a:lstStyle/>
          <a:p>
            <a:pPr algn="ctr"/>
            <a:r>
              <a:rPr lang="es-CL" b="1" dirty="0" smtClean="0">
                <a:solidFill>
                  <a:srgbClr val="006CB7"/>
                </a:solidFill>
                <a:latin typeface="Verdana" pitchFamily="34" charset="0"/>
              </a:rPr>
              <a:t>F.7: PLAN </a:t>
            </a:r>
            <a:r>
              <a:rPr lang="es-CL" b="1" dirty="0">
                <a:solidFill>
                  <a:srgbClr val="006CB7"/>
                </a:solidFill>
                <a:latin typeface="Verdana" pitchFamily="34" charset="0"/>
              </a:rPr>
              <a:t>DE CONTINGENCIA BINACIONAL SENASA/SAG PARA </a:t>
            </a:r>
            <a:r>
              <a:rPr lang="es-CL" b="1" dirty="0" smtClean="0">
                <a:solidFill>
                  <a:srgbClr val="006CB7"/>
                </a:solidFill>
                <a:latin typeface="Verdana" pitchFamily="34" charset="0"/>
              </a:rPr>
              <a:t>LA VIGILANCIA Y CONTROL </a:t>
            </a:r>
            <a:r>
              <a:rPr lang="es-CL" b="1" dirty="0">
                <a:solidFill>
                  <a:srgbClr val="006CB7"/>
                </a:solidFill>
                <a:latin typeface="Verdana" pitchFamily="34" charset="0"/>
              </a:rPr>
              <a:t>DEL GORGOJO DE LA CORTEZA DEL PINO – </a:t>
            </a:r>
            <a:r>
              <a:rPr lang="es-CL" b="1" i="1" dirty="0" err="1">
                <a:solidFill>
                  <a:srgbClr val="006CB7"/>
                </a:solidFill>
                <a:latin typeface="Verdana" pitchFamily="34" charset="0"/>
              </a:rPr>
              <a:t>Pissodes</a:t>
            </a:r>
            <a:r>
              <a:rPr lang="es-CL" b="1" i="1" dirty="0">
                <a:solidFill>
                  <a:srgbClr val="006CB7"/>
                </a:solidFill>
                <a:latin typeface="Verdana" pitchFamily="34" charset="0"/>
              </a:rPr>
              <a:t> </a:t>
            </a:r>
            <a:r>
              <a:rPr lang="es-CL" b="1" i="1" dirty="0" err="1" smtClean="0">
                <a:solidFill>
                  <a:srgbClr val="006CB7"/>
                </a:solidFill>
                <a:latin typeface="Verdana" pitchFamily="34" charset="0"/>
              </a:rPr>
              <a:t>castaneus</a:t>
            </a:r>
            <a:r>
              <a:rPr lang="es-CL" b="1" i="1" dirty="0" smtClean="0">
                <a:solidFill>
                  <a:srgbClr val="006CB7"/>
                </a:solidFill>
                <a:latin typeface="Verdana" pitchFamily="34" charset="0"/>
              </a:rPr>
              <a:t> </a:t>
            </a:r>
            <a:r>
              <a:rPr lang="es-CL" b="1" dirty="0" smtClean="0">
                <a:solidFill>
                  <a:srgbClr val="006CB7"/>
                </a:solidFill>
                <a:latin typeface="Verdana" pitchFamily="34" charset="0"/>
              </a:rPr>
              <a:t>(</a:t>
            </a:r>
            <a:r>
              <a:rPr lang="es-CL" b="1" dirty="0" err="1" smtClean="0">
                <a:solidFill>
                  <a:srgbClr val="006CB7"/>
                </a:solidFill>
                <a:latin typeface="Verdana" pitchFamily="34" charset="0"/>
              </a:rPr>
              <a:t>Coleoptera</a:t>
            </a:r>
            <a:r>
              <a:rPr lang="es-CL" b="1" dirty="0" smtClean="0">
                <a:solidFill>
                  <a:srgbClr val="006CB7"/>
                </a:solidFill>
                <a:latin typeface="Verdana" pitchFamily="34" charset="0"/>
              </a:rPr>
              <a:t>: Curculionidae).</a:t>
            </a:r>
            <a:endParaRPr lang="es-CL" b="1" dirty="0">
              <a:solidFill>
                <a:srgbClr val="006CB7"/>
              </a:solidFill>
              <a:latin typeface="Verdana" pitchFamily="34" charset="0"/>
            </a:endParaRPr>
          </a:p>
          <a:p>
            <a:pPr algn="ctr"/>
            <a:endParaRPr lang="es-ES_tradnl" sz="2000" b="1" i="1" dirty="0">
              <a:solidFill>
                <a:srgbClr val="006CB7"/>
              </a:solidFill>
              <a:latin typeface="Verdana" pitchFamily="34" charset="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285720" y="1428736"/>
          <a:ext cx="8568952" cy="3551270"/>
        </p:xfrm>
        <a:graphic>
          <a:graphicData uri="http://schemas.openxmlformats.org/drawingml/2006/table">
            <a:tbl>
              <a:tblPr firstRow="1" bandRow="1">
                <a:tableStyleId>{5C22544A-7EE6-4342-B048-85BDC9FD1C3A}</a:tableStyleId>
              </a:tblPr>
              <a:tblGrid>
                <a:gridCol w="857256"/>
                <a:gridCol w="1773563"/>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2">
                  <a:txBody>
                    <a:bodyPr/>
                    <a:lstStyle/>
                    <a:p>
                      <a:pPr algn="ctr"/>
                      <a:r>
                        <a:rPr lang="es-CL" sz="1600" b="1" dirty="0" smtClean="0"/>
                        <a:t>F.8: Divulgación de información de </a:t>
                      </a:r>
                      <a:r>
                        <a:rPr lang="es-CL" sz="1600" b="1" baseline="0" dirty="0" smtClean="0"/>
                        <a:t> </a:t>
                      </a:r>
                      <a:r>
                        <a:rPr lang="es-CL" sz="1600" b="1" i="1" baseline="0" dirty="0" err="1" smtClean="0"/>
                        <a:t>Leptocybe</a:t>
                      </a:r>
                      <a:r>
                        <a:rPr lang="es-CL" sz="1600" b="1" i="1" baseline="0" dirty="0" smtClean="0"/>
                        <a:t> </a:t>
                      </a:r>
                      <a:r>
                        <a:rPr lang="es-CL" sz="1600" b="1" i="1" baseline="0" dirty="0" err="1" smtClean="0"/>
                        <a:t>invasa</a:t>
                      </a:r>
                      <a:endParaRPr lang="es-CL" sz="1600" b="1" i="1" dirty="0"/>
                    </a:p>
                  </a:txBody>
                  <a:tcPr vert="vert270"/>
                </a:tc>
                <a:tc>
                  <a:txBody>
                    <a:bodyPr/>
                    <a:lstStyle/>
                    <a:p>
                      <a:pPr algn="ctr"/>
                      <a:r>
                        <a:rPr lang="es-MX" sz="1600" dirty="0" smtClean="0"/>
                        <a:t>Distribución de cartilla sobre </a:t>
                      </a:r>
                      <a:r>
                        <a:rPr lang="es-MX" sz="1600" i="1" dirty="0" err="1" smtClean="0"/>
                        <a:t>Leptocybe</a:t>
                      </a:r>
                      <a:r>
                        <a:rPr lang="es-MX" sz="1600" i="1" dirty="0" smtClean="0"/>
                        <a:t> </a:t>
                      </a:r>
                      <a:r>
                        <a:rPr lang="es-MX" sz="1600" i="1" dirty="0" err="1" smtClean="0"/>
                        <a:t>invasa</a:t>
                      </a:r>
                      <a:r>
                        <a:rPr lang="es-MX" sz="1600" i="1" dirty="0" smtClean="0"/>
                        <a:t> </a:t>
                      </a:r>
                      <a:r>
                        <a:rPr lang="es-MX" sz="1600" dirty="0" smtClean="0"/>
                        <a:t>para promover su detección temprana</a:t>
                      </a:r>
                      <a:endParaRPr lang="es-CL" sz="1600" dirty="0"/>
                    </a:p>
                  </a:txBody>
                  <a:tcPr/>
                </a:tc>
                <a:tc>
                  <a:txBody>
                    <a:bodyPr/>
                    <a:lstStyle/>
                    <a:p>
                      <a:pPr algn="ctr"/>
                      <a:r>
                        <a:rPr lang="es-MX" sz="1600" dirty="0" smtClean="0"/>
                        <a:t>Se realizó distribución electrónica de Ficha técnica</a:t>
                      </a:r>
                      <a:r>
                        <a:rPr lang="es-MX" sz="1600" baseline="0" dirty="0" smtClean="0"/>
                        <a:t> N° 20: </a:t>
                      </a:r>
                      <a:r>
                        <a:rPr lang="es-MX" sz="1600" i="1" baseline="0" dirty="0" err="1" smtClean="0"/>
                        <a:t>Leptocybe</a:t>
                      </a:r>
                      <a:r>
                        <a:rPr lang="es-MX" sz="1600" i="1" baseline="0" dirty="0" smtClean="0"/>
                        <a:t> </a:t>
                      </a:r>
                      <a:r>
                        <a:rPr lang="es-MX" sz="1600" i="1" baseline="0" dirty="0" err="1" smtClean="0"/>
                        <a:t>invasa</a:t>
                      </a:r>
                      <a:r>
                        <a:rPr lang="es-MX" sz="1600" i="1" baseline="0" dirty="0" smtClean="0"/>
                        <a:t>  </a:t>
                      </a:r>
                      <a:r>
                        <a:rPr lang="es-MX" sz="1600" baseline="0" dirty="0" smtClean="0"/>
                        <a:t>a CORMA, PYMEMAD, Direcciones regionales del SAG y profesionales forestales</a:t>
                      </a:r>
                      <a:endParaRPr lang="es-CL" sz="1600" dirty="0"/>
                    </a:p>
                  </a:txBody>
                  <a:tcPr/>
                </a:tc>
                <a:tc>
                  <a:txBody>
                    <a:bodyPr/>
                    <a:lstStyle/>
                    <a:p>
                      <a:pPr algn="ctr"/>
                      <a:r>
                        <a:rPr lang="es-MX" sz="1600" dirty="0" smtClean="0"/>
                        <a:t>Distribución</a:t>
                      </a:r>
                      <a:r>
                        <a:rPr lang="es-MX" sz="1600" baseline="0" dirty="0" smtClean="0"/>
                        <a:t> de cartilla</a:t>
                      </a:r>
                      <a:endParaRPr lang="es-CL" sz="1600" dirty="0"/>
                    </a:p>
                  </a:txBody>
                  <a:tcPr/>
                </a:tc>
                <a:tc>
                  <a:txBody>
                    <a:bodyPr/>
                    <a:lstStyle/>
                    <a:p>
                      <a:pPr algn="just"/>
                      <a:r>
                        <a:rPr lang="es-MX" sz="1600" dirty="0" smtClean="0"/>
                        <a:t>Evaluar edición e instalación de afiche para controles fronterizos sobre la plaga.</a:t>
                      </a:r>
                    </a:p>
                    <a:p>
                      <a:pPr algn="just"/>
                      <a:endParaRPr lang="es-MX" sz="1600" dirty="0" smtClean="0"/>
                    </a:p>
                  </a:txBody>
                  <a:tcPr/>
                </a:tc>
              </a:tr>
              <a:tr h="135455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357158" y="1785926"/>
          <a:ext cx="8568952" cy="3307430"/>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2">
                  <a:txBody>
                    <a:bodyPr/>
                    <a:lstStyle/>
                    <a:p>
                      <a:pPr algn="ctr"/>
                      <a:r>
                        <a:rPr lang="es-CL" sz="1600" b="1" dirty="0" smtClean="0"/>
                        <a:t>F.9: Varios</a:t>
                      </a:r>
                      <a:endParaRPr lang="es-CL" sz="1600" b="1" dirty="0"/>
                    </a:p>
                  </a:txBody>
                  <a:tcPr vert="vert270"/>
                </a:tc>
                <a:tc>
                  <a:txBody>
                    <a:bodyPr/>
                    <a:lstStyle/>
                    <a:p>
                      <a:pPr algn="just"/>
                      <a:r>
                        <a:rPr lang="es-MX" sz="1600" dirty="0" smtClean="0"/>
                        <a:t>Realización de seminario SAG/CORMA sobre plagas forestales en  la Región de Los Ríos</a:t>
                      </a: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just"/>
                      <a:r>
                        <a:rPr lang="es-MX" sz="1600" dirty="0" smtClean="0"/>
                        <a:t>Fijar:</a:t>
                      </a:r>
                    </a:p>
                    <a:p>
                      <a:pPr algn="just">
                        <a:buFont typeface="Arial" pitchFamily="34" charset="0"/>
                        <a:buChar char="•"/>
                      </a:pPr>
                      <a:r>
                        <a:rPr lang="es-MX" sz="1600" dirty="0" smtClean="0"/>
                        <a:t>Fecha:</a:t>
                      </a:r>
                      <a:r>
                        <a:rPr lang="es-MX" sz="1600" baseline="0" dirty="0" smtClean="0"/>
                        <a:t> 7.Dic.2011</a:t>
                      </a:r>
                      <a:endParaRPr lang="es-MX" sz="1600" dirty="0" smtClean="0"/>
                    </a:p>
                    <a:p>
                      <a:pPr algn="just">
                        <a:buFont typeface="Arial" pitchFamily="34" charset="0"/>
                        <a:buChar char="•"/>
                      </a:pPr>
                      <a:r>
                        <a:rPr lang="es-MX" sz="1600" dirty="0" smtClean="0"/>
                        <a:t>Sede : Valdivia</a:t>
                      </a:r>
                    </a:p>
                    <a:p>
                      <a:pPr algn="just">
                        <a:buFont typeface="Arial" pitchFamily="34" charset="0"/>
                        <a:buChar char="•"/>
                      </a:pPr>
                      <a:r>
                        <a:rPr lang="es-MX" sz="1600" dirty="0" smtClean="0"/>
                        <a:t>Temario general </a:t>
                      </a:r>
                    </a:p>
                    <a:p>
                      <a:pPr algn="just">
                        <a:buFont typeface="Arial" pitchFamily="34" charset="0"/>
                        <a:buChar char="•"/>
                      </a:pPr>
                      <a:r>
                        <a:rPr lang="es-MX" sz="1600" dirty="0" smtClean="0"/>
                        <a:t>Organización</a:t>
                      </a:r>
                    </a:p>
                    <a:p>
                      <a:pPr algn="just">
                        <a:buFont typeface="Arial" pitchFamily="34" charset="0"/>
                        <a:buNone/>
                      </a:pPr>
                      <a:endParaRPr lang="es-MX" sz="1600" dirty="0" smtClean="0"/>
                    </a:p>
                  </a:txBody>
                  <a:tcPr/>
                </a:tc>
              </a:tr>
              <a:tr h="135455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p:cNvSpPr>
          <p:nvPr/>
        </p:nvSpPr>
        <p:spPr bwMode="auto">
          <a:xfrm>
            <a:off x="857224" y="214290"/>
            <a:ext cx="7488238"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s-ES_tradnl" sz="2400" b="1" dirty="0">
                <a:solidFill>
                  <a:srgbClr val="006CB7"/>
                </a:solidFill>
                <a:latin typeface="Verdana" pitchFamily="34" charset="0"/>
              </a:rPr>
              <a:t>MESA FORESTAL</a:t>
            </a:r>
          </a:p>
          <a:p>
            <a:pPr algn="ctr"/>
            <a:endParaRPr lang="es-ES_tradnl" sz="2000" b="1" dirty="0">
              <a:solidFill>
                <a:srgbClr val="006CB7"/>
              </a:solidFill>
              <a:latin typeface="Verdana" pitchFamily="34" charset="0"/>
            </a:endParaRPr>
          </a:p>
        </p:txBody>
      </p:sp>
      <p:pic>
        <p:nvPicPr>
          <p:cNvPr id="39939" name="1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15140" y="6127614"/>
            <a:ext cx="1777997" cy="730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Tabla"/>
          <p:cNvGraphicFramePr>
            <a:graphicFrameLocks noGrp="1"/>
          </p:cNvGraphicFramePr>
          <p:nvPr/>
        </p:nvGraphicFramePr>
        <p:xfrm>
          <a:off x="359024" y="785794"/>
          <a:ext cx="8784976" cy="5511723"/>
        </p:xfrm>
        <a:graphic>
          <a:graphicData uri="http://schemas.openxmlformats.org/drawingml/2006/table">
            <a:tbl>
              <a:tblPr>
                <a:tableStyleId>{5C22544A-7EE6-4342-B048-85BDC9FD1C3A}</a:tableStyleId>
              </a:tblPr>
              <a:tblGrid>
                <a:gridCol w="1080120"/>
                <a:gridCol w="7704856"/>
              </a:tblGrid>
              <a:tr h="361204">
                <a:tc>
                  <a:txBody>
                    <a:bodyPr/>
                    <a:lstStyle/>
                    <a:p>
                      <a:pPr algn="ctr" fontAlgn="b"/>
                      <a:r>
                        <a:rPr lang="es-CL" sz="2000" b="1" u="none" strike="noStrike" dirty="0">
                          <a:effectLst/>
                        </a:rPr>
                        <a:t>Estado</a:t>
                      </a:r>
                      <a:endParaRPr lang="es-CL" sz="20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2000" b="1" u="none" strike="noStrike" dirty="0" smtClean="0">
                          <a:effectLst/>
                        </a:rPr>
                        <a:t>MEDIDA</a:t>
                      </a:r>
                      <a:endParaRPr lang="es-CL" sz="2000" b="1"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rowSpan="6">
                  <a:txBody>
                    <a:bodyPr/>
                    <a:lstStyle/>
                    <a:p>
                      <a:pPr algn="ctr" fontAlgn="ctr"/>
                      <a:r>
                        <a:rPr lang="es-CL" sz="2000" b="1" u="none" strike="noStrike" dirty="0">
                          <a:effectLst/>
                        </a:rPr>
                        <a:t>Implementada</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rtl="0" fontAlgn="ctr"/>
                      <a:r>
                        <a:rPr lang="es-CL" sz="2000" u="none" strike="noStrike">
                          <a:effectLst/>
                        </a:rPr>
                        <a:t>Tramitación para uso de baño químico</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a:effectLst/>
                        </a:rPr>
                        <a:t>Papeleo en certificados de aplicación de proceso HT </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a:effectLst/>
                        </a:rPr>
                        <a:t>Inspección sólo en plantas y puertos </a:t>
                      </a:r>
                      <a:endParaRPr lang="es-CL" sz="2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a:effectLst/>
                        </a:rPr>
                        <a:t>Muestras Comerciales </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57616">
                <a:tc vMerge="1">
                  <a:txBody>
                    <a:bodyPr/>
                    <a:lstStyle/>
                    <a:p>
                      <a:endParaRPr lang="es-CL"/>
                    </a:p>
                  </a:txBody>
                  <a:tcPr/>
                </a:tc>
                <a:tc>
                  <a:txBody>
                    <a:bodyPr/>
                    <a:lstStyle/>
                    <a:p>
                      <a:pPr algn="ctr" rtl="0" fontAlgn="ctr"/>
                      <a:r>
                        <a:rPr lang="es-CL" sz="2000" u="none" strike="noStrike" dirty="0" smtClean="0">
                          <a:effectLst/>
                        </a:rPr>
                        <a:t>Certificado</a:t>
                      </a:r>
                      <a:r>
                        <a:rPr lang="es-CL" sz="2000" u="none" strike="noStrike" baseline="0" dirty="0" smtClean="0">
                          <a:effectLst/>
                        </a:rPr>
                        <a:t> de secado como requisito para hora de inspección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9608">
                <a:tc rowSpan="4">
                  <a:txBody>
                    <a:bodyPr/>
                    <a:lstStyle/>
                    <a:p>
                      <a:pPr algn="ctr" fontAlgn="ctr"/>
                      <a:r>
                        <a:rPr lang="es-CL" sz="2000" b="1" u="none" strike="noStrike" dirty="0">
                          <a:effectLst/>
                        </a:rPr>
                        <a:t>Mediano Plazo</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algn="ctr" rtl="0" fontAlgn="ctr"/>
                      <a:r>
                        <a:rPr lang="es-CL" sz="2000" u="none" strike="noStrike" dirty="0">
                          <a:effectLst/>
                        </a:rPr>
                        <a:t>Certificado de exportación para </a:t>
                      </a:r>
                      <a:r>
                        <a:rPr lang="es-CL" sz="2000" u="none" strike="noStrike" dirty="0" smtClean="0">
                          <a:effectLst/>
                        </a:rPr>
                        <a:t>astillas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CL" sz="2000" u="none" strike="noStrike" dirty="0">
                          <a:effectLst/>
                        </a:rPr>
                        <a:t>Certificación de madera verde</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L" sz="2000" u="none" strike="noStrike" dirty="0" smtClean="0">
                          <a:effectLst/>
                        </a:rPr>
                        <a:t>Certificación electrónica de exportación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vMerge="1">
                  <a:txBody>
                    <a:bodyPr/>
                    <a:lstStyle/>
                    <a:p>
                      <a:endParaRPr lang="es-CL"/>
                    </a:p>
                  </a:txBody>
                  <a:tcPr/>
                </a:tc>
                <a:tc>
                  <a:txBody>
                    <a:bodyPr/>
                    <a:lstStyle/>
                    <a:p>
                      <a:pPr algn="ctr" rtl="0" fontAlgn="ctr"/>
                      <a:r>
                        <a:rPr lang="es-MX" sz="2000" b="0" i="0" u="none" strike="noStrike" dirty="0" smtClean="0">
                          <a:solidFill>
                            <a:srgbClr val="000000"/>
                          </a:solidFill>
                          <a:effectLst/>
                          <a:latin typeface="Calibri"/>
                        </a:rPr>
                        <a:t>Proyecto ventanilla única de exportaciones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0000"/>
                      </a:schemeClr>
                    </a:solidFill>
                  </a:tcPr>
                </a:tc>
              </a:tr>
              <a:tr h="357616">
                <a:tc>
                  <a:txBody>
                    <a:bodyPr/>
                    <a:lstStyle/>
                    <a:p>
                      <a:pPr algn="ctr" fontAlgn="ctr"/>
                      <a:r>
                        <a:rPr lang="es-CL" sz="2000" b="1" u="none" strike="noStrike" dirty="0">
                          <a:effectLst/>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L" sz="2000" u="none" strike="noStrike" dirty="0">
                          <a:effectLst/>
                        </a:rPr>
                        <a:t>Mercado de fumigación</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616">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Manual de plaguicidas para actividades</a:t>
                      </a:r>
                      <a:r>
                        <a:rPr lang="es-MX" sz="2000" b="0" i="0" u="none" strike="noStrike" baseline="0" dirty="0" smtClean="0">
                          <a:solidFill>
                            <a:srgbClr val="000000"/>
                          </a:solidFill>
                          <a:effectLst/>
                          <a:latin typeface="Calibri"/>
                        </a:rPr>
                        <a:t> forestales</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87661">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Vigilancia y control del gorgojo del pino SENASA/SAG</a:t>
                      </a:r>
                      <a:endParaRPr lang="es-CL" sz="20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4757">
                <a:tc>
                  <a:txBody>
                    <a:bodyPr/>
                    <a:lstStyle/>
                    <a:p>
                      <a:pPr algn="ctr" fontAlgn="ctr"/>
                      <a:r>
                        <a:rPr lang="es-MX" sz="2000" b="1" i="0" u="none" strike="noStrike" dirty="0" smtClean="0">
                          <a:solidFill>
                            <a:srgbClr val="000000"/>
                          </a:solidFill>
                          <a:effectLst/>
                          <a:latin typeface="Calibri"/>
                        </a:rPr>
                        <a:t>**</a:t>
                      </a:r>
                      <a:endParaRPr lang="es-CL" sz="2000" b="1" i="0" u="none" strike="noStrike" dirty="0">
                        <a:solidFill>
                          <a:srgbClr val="000000"/>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MX" sz="2000" b="0" i="0" u="none" strike="noStrike" dirty="0" smtClean="0">
                          <a:solidFill>
                            <a:srgbClr val="000000"/>
                          </a:solidFill>
                          <a:effectLst/>
                          <a:latin typeface="Calibri"/>
                        </a:rPr>
                        <a:t>Difusión de información de </a:t>
                      </a:r>
                      <a:r>
                        <a:rPr lang="es-MX" sz="2000" b="0" i="1" u="none" strike="noStrike" dirty="0" err="1" smtClean="0">
                          <a:solidFill>
                            <a:srgbClr val="000000"/>
                          </a:solidFill>
                          <a:effectLst/>
                          <a:latin typeface="Calibri"/>
                        </a:rPr>
                        <a:t>Leptocybe</a:t>
                      </a:r>
                      <a:r>
                        <a:rPr lang="es-MX" sz="2000" b="0" i="1" u="none" strike="noStrike" dirty="0" smtClean="0">
                          <a:solidFill>
                            <a:srgbClr val="000000"/>
                          </a:solidFill>
                          <a:effectLst/>
                          <a:latin typeface="Calibri"/>
                        </a:rPr>
                        <a:t> </a:t>
                      </a:r>
                      <a:r>
                        <a:rPr lang="es-MX" sz="2000" b="0" i="1" u="none" strike="noStrike" dirty="0" err="1" smtClean="0">
                          <a:solidFill>
                            <a:srgbClr val="000000"/>
                          </a:solidFill>
                          <a:effectLst/>
                          <a:latin typeface="Calibri"/>
                        </a:rPr>
                        <a:t>invasa</a:t>
                      </a:r>
                      <a:endParaRPr lang="es-CL" sz="2000" b="0" i="1"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90096900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78733193"/>
              </p:ext>
            </p:extLst>
          </p:nvPr>
        </p:nvGraphicFramePr>
        <p:xfrm>
          <a:off x="357158" y="332655"/>
          <a:ext cx="8568952" cy="6120681"/>
        </p:xfrm>
        <a:graphic>
          <a:graphicData uri="http://schemas.openxmlformats.org/drawingml/2006/table">
            <a:tbl>
              <a:tblPr firstRow="1" bandRow="1">
                <a:tableStyleId>{5C22544A-7EE6-4342-B048-85BDC9FD1C3A}</a:tableStyleId>
              </a:tblPr>
              <a:tblGrid>
                <a:gridCol w="928694"/>
                <a:gridCol w="1702125"/>
                <a:gridCol w="2254987"/>
                <a:gridCol w="1803991"/>
                <a:gridCol w="1879155"/>
              </a:tblGrid>
              <a:tr h="737268">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876697">
                <a:tc rowSpan="2">
                  <a:txBody>
                    <a:bodyPr/>
                    <a:lstStyle/>
                    <a:p>
                      <a:pPr algn="ctr"/>
                      <a:r>
                        <a:rPr lang="es-CL" sz="1600" b="1" dirty="0" smtClean="0"/>
                        <a:t>F.1 (N°</a:t>
                      </a:r>
                      <a:r>
                        <a:rPr lang="es-CL" sz="1600" b="1" baseline="0" dirty="0" smtClean="0"/>
                        <a:t> 5)  SISTEMA ELECTRÓNICO DE CERTIFICACION DE EXPORTACION</a:t>
                      </a:r>
                      <a:endParaRPr lang="es-CL" sz="1600" b="1" dirty="0"/>
                    </a:p>
                  </a:txBody>
                  <a:tcPr vert="vert270"/>
                </a:tc>
                <a:tc>
                  <a:txBody>
                    <a:bodyPr/>
                    <a:lstStyle/>
                    <a:p>
                      <a:pPr algn="l"/>
                      <a:r>
                        <a:rPr lang="es-MX" sz="1600" dirty="0" smtClean="0"/>
                        <a:t>Coordinar</a:t>
                      </a:r>
                      <a:r>
                        <a:rPr lang="es-MX" sz="1600" baseline="0" dirty="0" smtClean="0"/>
                        <a:t> reunión SAG/CORMA, para dar a conocer el Sistema Integrado de exportaciones</a:t>
                      </a:r>
                      <a:endParaRPr lang="es-CL" sz="1600" dirty="0"/>
                    </a:p>
                  </a:txBody>
                  <a:tcPr/>
                </a:tc>
                <a:tc>
                  <a:txBody>
                    <a:bodyPr/>
                    <a:lstStyle/>
                    <a:p>
                      <a:pPr algn="ctr"/>
                      <a:endParaRPr lang="es-CL" sz="1600" dirty="0"/>
                    </a:p>
                  </a:txBody>
                  <a:tcPr/>
                </a:tc>
                <a:tc>
                  <a:txBody>
                    <a:bodyPr/>
                    <a:lstStyle/>
                    <a:p>
                      <a:pPr algn="ctr"/>
                      <a:endParaRPr lang="es-CL" sz="1600"/>
                    </a:p>
                  </a:txBody>
                  <a:tcPr/>
                </a:tc>
                <a:tc>
                  <a:txBody>
                    <a:bodyPr/>
                    <a:lstStyle/>
                    <a:p>
                      <a:pPr algn="ctr"/>
                      <a:r>
                        <a:rPr lang="es-MX" sz="1600" dirty="0" smtClean="0"/>
                        <a:t>Se debe fijar fecha y sede para la reunión </a:t>
                      </a:r>
                      <a:endParaRPr lang="es-CL" sz="1600" dirty="0"/>
                    </a:p>
                  </a:txBody>
                  <a:tcPr/>
                </a:tc>
              </a:tr>
              <a:tr h="2506716">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357158" y="142852"/>
          <a:ext cx="8568952" cy="6189597"/>
        </p:xfrm>
        <a:graphic>
          <a:graphicData uri="http://schemas.openxmlformats.org/drawingml/2006/table">
            <a:tbl>
              <a:tblPr firstRow="1" bandRow="1">
                <a:tableStyleId>{5C22544A-7EE6-4342-B048-85BDC9FD1C3A}</a:tableStyleId>
              </a:tblPr>
              <a:tblGrid>
                <a:gridCol w="450998"/>
                <a:gridCol w="2179821"/>
                <a:gridCol w="2254987"/>
                <a:gridCol w="1615052"/>
                <a:gridCol w="2068094"/>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2">
                  <a:txBody>
                    <a:bodyPr/>
                    <a:lstStyle/>
                    <a:p>
                      <a:pPr algn="ctr"/>
                      <a:r>
                        <a:rPr lang="es-CL" sz="1600" b="1" dirty="0" smtClean="0"/>
                        <a:t>F.2  (N° 49)</a:t>
                      </a:r>
                      <a:r>
                        <a:rPr lang="es-CL" sz="1600" b="1" baseline="0" dirty="0" smtClean="0"/>
                        <a:t> Certificación de madera verde</a:t>
                      </a:r>
                      <a:endParaRPr lang="es-CL" sz="1600" b="1" dirty="0"/>
                    </a:p>
                  </a:txBody>
                  <a:tcPr vert="vert270"/>
                </a:tc>
                <a:tc>
                  <a:txBody>
                    <a:bodyPr/>
                    <a:lstStyle/>
                    <a:p>
                      <a:pPr algn="l"/>
                      <a:r>
                        <a:rPr lang="es-MX" sz="1600" dirty="0" smtClean="0"/>
                        <a:t>CORMA</a:t>
                      </a:r>
                      <a:r>
                        <a:rPr lang="es-MX" sz="1600" baseline="0" dirty="0" smtClean="0"/>
                        <a:t> hará entrega de la información correspondiente a los mercados de interés prioritario para proponer cambio a la exigencia que se aplica a embalajes que transporten maderas certificadas.</a:t>
                      </a:r>
                      <a:endParaRPr lang="es-CL" sz="1600" dirty="0"/>
                    </a:p>
                  </a:txBody>
                  <a:tcPr/>
                </a:tc>
                <a:tc>
                  <a:txBody>
                    <a:bodyPr/>
                    <a:lstStyle/>
                    <a:p>
                      <a:pPr algn="just"/>
                      <a:r>
                        <a:rPr lang="es-MX" sz="1600" dirty="0" smtClean="0"/>
                        <a:t>CORMA informa el siguiente listado de países priorizados:</a:t>
                      </a:r>
                    </a:p>
                    <a:p>
                      <a:pPr algn="just"/>
                      <a:endParaRPr lang="es-MX" sz="1600" dirty="0" smtClean="0"/>
                    </a:p>
                    <a:p>
                      <a:pPr algn="l">
                        <a:buFont typeface="Arial" pitchFamily="34" charset="0"/>
                        <a:buChar char="•"/>
                      </a:pPr>
                      <a:r>
                        <a:rPr lang="es-MX" sz="1600" dirty="0" smtClean="0"/>
                        <a:t>Arabia Saudita</a:t>
                      </a:r>
                    </a:p>
                    <a:p>
                      <a:pPr algn="l">
                        <a:buFont typeface="Arial" pitchFamily="34" charset="0"/>
                        <a:buChar char="•"/>
                      </a:pPr>
                      <a:r>
                        <a:rPr lang="es-MX" sz="1600" dirty="0" smtClean="0"/>
                        <a:t>Kuwait</a:t>
                      </a:r>
                    </a:p>
                    <a:p>
                      <a:pPr algn="l">
                        <a:buFont typeface="Arial" pitchFamily="34" charset="0"/>
                        <a:buChar char="•"/>
                      </a:pPr>
                      <a:r>
                        <a:rPr lang="es-MX" sz="1600" dirty="0" smtClean="0"/>
                        <a:t>Qatar</a:t>
                      </a:r>
                    </a:p>
                    <a:p>
                      <a:pPr algn="l">
                        <a:buFont typeface="Arial" pitchFamily="34" charset="0"/>
                        <a:buChar char="•"/>
                      </a:pPr>
                      <a:r>
                        <a:rPr lang="es-MX" sz="1600" dirty="0" smtClean="0"/>
                        <a:t>México </a:t>
                      </a:r>
                    </a:p>
                    <a:p>
                      <a:pPr algn="l">
                        <a:buFont typeface="Arial" pitchFamily="34" charset="0"/>
                        <a:buChar char="•"/>
                      </a:pPr>
                      <a:r>
                        <a:rPr lang="es-MX" sz="1600" dirty="0" smtClean="0"/>
                        <a:t>EE.UU.</a:t>
                      </a:r>
                    </a:p>
                    <a:p>
                      <a:pPr algn="ctr"/>
                      <a:endParaRPr lang="es-CL" sz="1600" dirty="0"/>
                    </a:p>
                  </a:txBody>
                  <a:tcPr/>
                </a:tc>
                <a:tc>
                  <a:txBody>
                    <a:bodyPr/>
                    <a:lstStyle/>
                    <a:p>
                      <a:pPr algn="ctr"/>
                      <a:endParaRPr lang="es-CL" sz="1600" dirty="0"/>
                    </a:p>
                  </a:txBody>
                  <a:tcPr/>
                </a:tc>
                <a:tc>
                  <a:txBody>
                    <a:bodyPr/>
                    <a:lstStyle/>
                    <a:p>
                      <a:pPr algn="just"/>
                      <a:r>
                        <a:rPr lang="es-MX" sz="1600" dirty="0" smtClean="0"/>
                        <a:t>1.- CORMA informa</a:t>
                      </a:r>
                      <a:r>
                        <a:rPr lang="es-MX" sz="1600" baseline="0" dirty="0" smtClean="0"/>
                        <a:t> como segunda prioridad los países siguientes:</a:t>
                      </a:r>
                    </a:p>
                    <a:p>
                      <a:pPr algn="l">
                        <a:buFont typeface="Arial" pitchFamily="34" charset="0"/>
                        <a:buChar char="•"/>
                      </a:pPr>
                      <a:r>
                        <a:rPr lang="es-MX" sz="1600" baseline="0" dirty="0" smtClean="0"/>
                        <a:t>EU</a:t>
                      </a:r>
                    </a:p>
                    <a:p>
                      <a:pPr algn="l">
                        <a:buFont typeface="Arial" pitchFamily="34" charset="0"/>
                        <a:buChar char="•"/>
                      </a:pPr>
                      <a:r>
                        <a:rPr lang="es-MX" sz="1600" baseline="0" dirty="0" smtClean="0"/>
                        <a:t>China</a:t>
                      </a:r>
                    </a:p>
                    <a:p>
                      <a:pPr algn="l">
                        <a:buFont typeface="Arial" pitchFamily="34" charset="0"/>
                        <a:buChar char="•"/>
                      </a:pPr>
                      <a:r>
                        <a:rPr lang="es-MX" sz="1600" baseline="0" dirty="0" smtClean="0"/>
                        <a:t>Corea</a:t>
                      </a:r>
                    </a:p>
                    <a:p>
                      <a:pPr algn="l">
                        <a:buFont typeface="Arial" pitchFamily="34" charset="0"/>
                        <a:buChar char="•"/>
                      </a:pPr>
                      <a:r>
                        <a:rPr lang="es-MX" sz="1600" baseline="0" dirty="0" smtClean="0"/>
                        <a:t>Taiwán</a:t>
                      </a:r>
                    </a:p>
                    <a:p>
                      <a:pPr algn="l">
                        <a:buFont typeface="Arial" pitchFamily="34" charset="0"/>
                        <a:buChar char="•"/>
                      </a:pPr>
                      <a:r>
                        <a:rPr lang="es-MX" sz="1600" baseline="0" dirty="0" smtClean="0"/>
                        <a:t>Tailandia</a:t>
                      </a:r>
                    </a:p>
                    <a:p>
                      <a:pPr algn="l">
                        <a:buFont typeface="Arial" pitchFamily="34" charset="0"/>
                        <a:buChar char="•"/>
                      </a:pPr>
                      <a:r>
                        <a:rPr lang="es-MX" sz="1600" baseline="0" dirty="0" smtClean="0"/>
                        <a:t>Costa Rica</a:t>
                      </a:r>
                    </a:p>
                    <a:p>
                      <a:pPr algn="l">
                        <a:buFont typeface="Arial" pitchFamily="34" charset="0"/>
                        <a:buChar char="•"/>
                      </a:pPr>
                      <a:r>
                        <a:rPr lang="es-MX" sz="1600" baseline="0" dirty="0" smtClean="0"/>
                        <a:t>Guatemala</a:t>
                      </a:r>
                    </a:p>
                    <a:p>
                      <a:pPr algn="l">
                        <a:buFont typeface="Arial" pitchFamily="34" charset="0"/>
                        <a:buChar char="•"/>
                      </a:pPr>
                      <a:r>
                        <a:rPr lang="es-MX" sz="1600" baseline="0" dirty="0" smtClean="0"/>
                        <a:t>Perú </a:t>
                      </a:r>
                    </a:p>
                    <a:p>
                      <a:pPr algn="l">
                        <a:buFont typeface="Arial" pitchFamily="34" charset="0"/>
                        <a:buChar char="•"/>
                      </a:pPr>
                      <a:r>
                        <a:rPr lang="es-MX" sz="1600" baseline="0" dirty="0" smtClean="0"/>
                        <a:t>Australia</a:t>
                      </a:r>
                    </a:p>
                    <a:p>
                      <a:pPr algn="l">
                        <a:buFont typeface="Arial" pitchFamily="34" charset="0"/>
                        <a:buChar char="•"/>
                      </a:pPr>
                      <a:endParaRPr lang="es-MX" sz="1600" baseline="0" dirty="0" smtClean="0"/>
                    </a:p>
                    <a:p>
                      <a:pPr algn="l">
                        <a:buFont typeface="Arial" pitchFamily="34" charset="0"/>
                        <a:buNone/>
                      </a:pPr>
                      <a:r>
                        <a:rPr lang="es-MX" sz="1600" baseline="0" dirty="0" smtClean="0"/>
                        <a:t>2.- Se requiere conocer opinión de PYMEMAD al respecto</a:t>
                      </a:r>
                    </a:p>
                  </a:txBody>
                  <a:tcPr/>
                </a:tc>
              </a:tr>
              <a:tr h="1354553">
                <a:tc vMerge="1">
                  <a:txBody>
                    <a:bodyPr/>
                    <a:lstStyle/>
                    <a:p>
                      <a:pPr algn="ctr"/>
                      <a:endParaRPr lang="es-CL" sz="1600" dirty="0"/>
                    </a:p>
                  </a:txBody>
                  <a:tcPr/>
                </a:tc>
                <a:tc>
                  <a:txBody>
                    <a:bodyPr/>
                    <a:lstStyle/>
                    <a:p>
                      <a:pPr algn="l"/>
                      <a:r>
                        <a:rPr lang="es-MX" sz="1600" dirty="0" smtClean="0"/>
                        <a:t>Con la información anterior, el SAG realizará las consultas pertinentes a las otras </a:t>
                      </a:r>
                      <a:r>
                        <a:rPr lang="es-MX" sz="1600" dirty="0" err="1" smtClean="0"/>
                        <a:t>ONPFs</a:t>
                      </a:r>
                      <a:r>
                        <a:rPr lang="es-MX" sz="1600" baseline="0" dirty="0" smtClean="0"/>
                        <a:t> correspondientes.</a:t>
                      </a:r>
                      <a:endParaRPr lang="es-CL" sz="1600" dirty="0"/>
                    </a:p>
                  </a:txBody>
                  <a:tcPr/>
                </a:tc>
                <a:tc>
                  <a:txBody>
                    <a:bodyPr/>
                    <a:lstStyle/>
                    <a:p>
                      <a:pPr algn="ctr"/>
                      <a:endParaRPr lang="es-CL" sz="1600" dirty="0"/>
                    </a:p>
                  </a:txBody>
                  <a:tcPr/>
                </a:tc>
                <a:tc>
                  <a:txBody>
                    <a:bodyPr/>
                    <a:lstStyle/>
                    <a:p>
                      <a:pPr algn="just"/>
                      <a:r>
                        <a:rPr lang="es-MX" sz="1600" dirty="0" smtClean="0"/>
                        <a:t>En octubre se realizarán las consultas a las </a:t>
                      </a:r>
                      <a:r>
                        <a:rPr lang="es-MX" sz="1600" dirty="0" err="1" smtClean="0"/>
                        <a:t>ONPFs</a:t>
                      </a:r>
                      <a:r>
                        <a:rPr lang="es-MX" sz="1600" dirty="0" smtClean="0"/>
                        <a:t> de los países priorizados</a:t>
                      </a: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428596" y="1357298"/>
          <a:ext cx="8568952" cy="3551270"/>
        </p:xfrm>
        <a:graphic>
          <a:graphicData uri="http://schemas.openxmlformats.org/drawingml/2006/table">
            <a:tbl>
              <a:tblPr firstRow="1" bandRow="1">
                <a:tableStyleId>{5C22544A-7EE6-4342-B048-85BDC9FD1C3A}</a:tableStyleId>
              </a:tblPr>
              <a:tblGrid>
                <a:gridCol w="450998"/>
                <a:gridCol w="217982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2">
                  <a:txBody>
                    <a:bodyPr/>
                    <a:lstStyle/>
                    <a:p>
                      <a:pPr algn="ctr"/>
                      <a:r>
                        <a:rPr lang="es-CL" sz="1600" b="1" dirty="0" smtClean="0"/>
                        <a:t>F.3 (N°</a:t>
                      </a:r>
                      <a:r>
                        <a:rPr lang="es-CL" sz="1600" b="1" baseline="0" dirty="0" smtClean="0"/>
                        <a:t> 52) Mercado de fumigación</a:t>
                      </a:r>
                      <a:endParaRPr lang="es-CL" sz="1600" b="1" dirty="0"/>
                    </a:p>
                  </a:txBody>
                  <a:tcPr vert="vert270"/>
                </a:tc>
                <a:tc>
                  <a:txBody>
                    <a:bodyPr/>
                    <a:lstStyle/>
                    <a:p>
                      <a:pPr algn="l"/>
                      <a:r>
                        <a:rPr lang="es-MX" sz="1600" dirty="0" smtClean="0"/>
                        <a:t>Remitir a Direcciones Regionales del SAG de</a:t>
                      </a:r>
                      <a:r>
                        <a:rPr lang="es-MX" sz="1600" baseline="0" dirty="0" smtClean="0"/>
                        <a:t> la Región Metropolitana y de la Región de Los Lagos convenio firmado por el Director Regional SAG/</a:t>
                      </a:r>
                      <a:r>
                        <a:rPr lang="es-MX" sz="1600" baseline="0" dirty="0" err="1" smtClean="0"/>
                        <a:t>Bio</a:t>
                      </a:r>
                      <a:r>
                        <a:rPr lang="es-MX" sz="1600" baseline="0" dirty="0" smtClean="0"/>
                        <a:t> </a:t>
                      </a:r>
                      <a:r>
                        <a:rPr lang="es-MX" sz="1600" baseline="0" dirty="0" err="1" smtClean="0"/>
                        <a:t>Bio</a:t>
                      </a:r>
                      <a:endParaRPr lang="es-CL" sz="1600" dirty="0"/>
                    </a:p>
                  </a:txBody>
                  <a:tcPr/>
                </a:tc>
                <a:tc>
                  <a:txBody>
                    <a:bodyPr/>
                    <a:lstStyle/>
                    <a:p>
                      <a:pPr algn="l"/>
                      <a:r>
                        <a:rPr lang="es-MX" sz="1600" dirty="0" smtClean="0"/>
                        <a:t>Con fecha 5 de Oct.2011, se remitió el convenio señalado</a:t>
                      </a:r>
                    </a:p>
                    <a:p>
                      <a:pPr algn="ctr"/>
                      <a:endParaRPr lang="es-MX" sz="1600" dirty="0" smtClean="0"/>
                    </a:p>
                  </a:txBody>
                  <a:tcPr/>
                </a:tc>
                <a:tc>
                  <a:txBody>
                    <a:bodyPr/>
                    <a:lstStyle/>
                    <a:p>
                      <a:pPr algn="ctr"/>
                      <a:endParaRPr lang="es-CL" sz="1600" dirty="0"/>
                    </a:p>
                  </a:txBody>
                  <a:tcPr/>
                </a:tc>
                <a:tc>
                  <a:txBody>
                    <a:bodyPr/>
                    <a:lstStyle/>
                    <a:p>
                      <a:pPr algn="l"/>
                      <a:r>
                        <a:rPr lang="es-MX" sz="1600" dirty="0" smtClean="0"/>
                        <a:t>Saber si por parte de CORMA hay información adicional</a:t>
                      </a:r>
                      <a:r>
                        <a:rPr lang="es-MX" sz="1600" baseline="0" dirty="0" smtClean="0"/>
                        <a:t> </a:t>
                      </a:r>
                      <a:r>
                        <a:rPr lang="es-MX" sz="1600" dirty="0" smtClean="0"/>
                        <a:t>al respecto.</a:t>
                      </a:r>
                      <a:endParaRPr lang="es-CL" sz="1600" dirty="0"/>
                    </a:p>
                  </a:txBody>
                  <a:tcPr/>
                </a:tc>
              </a:tr>
              <a:tr h="1354553">
                <a:tc vMerge="1">
                  <a:txBody>
                    <a:bodyPr/>
                    <a:lstStyle/>
                    <a:p>
                      <a:pPr algn="ctr"/>
                      <a:endParaRPr lang="es-CL" sz="1600" dirty="0"/>
                    </a:p>
                  </a:txBody>
                  <a:tcPr/>
                </a:tc>
                <a:tc>
                  <a:txBody>
                    <a:bodyPr/>
                    <a:lstStyle/>
                    <a:p>
                      <a:pPr algn="ctr"/>
                      <a:endParaRPr lang="es-CL" sz="160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959840861"/>
              </p:ext>
            </p:extLst>
          </p:nvPr>
        </p:nvGraphicFramePr>
        <p:xfrm>
          <a:off x="357158" y="714356"/>
          <a:ext cx="8568952" cy="5458077"/>
        </p:xfrm>
        <a:graphic>
          <a:graphicData uri="http://schemas.openxmlformats.org/drawingml/2006/table">
            <a:tbl>
              <a:tblPr firstRow="1" bandRow="1">
                <a:tableStyleId>{5C22544A-7EE6-4342-B048-85BDC9FD1C3A}</a:tableStyleId>
              </a:tblPr>
              <a:tblGrid>
                <a:gridCol w="785818"/>
                <a:gridCol w="1845001"/>
                <a:gridCol w="2254987"/>
                <a:gridCol w="1803991"/>
                <a:gridCol w="1879155"/>
              </a:tblGrid>
              <a:tr h="398397">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1274873">
                <a:tc rowSpan="2">
                  <a:txBody>
                    <a:bodyPr/>
                    <a:lstStyle/>
                    <a:p>
                      <a:pPr algn="ctr"/>
                      <a:r>
                        <a:rPr lang="es-CL" sz="1600" b="1" dirty="0" smtClean="0"/>
                        <a:t>F.4  (N°</a:t>
                      </a:r>
                      <a:r>
                        <a:rPr lang="es-CL" sz="1600" b="1" baseline="0" dirty="0" smtClean="0"/>
                        <a:t>  50) Certificado de secado como requisito para hora inspección</a:t>
                      </a:r>
                      <a:endParaRPr lang="es-CL" sz="1600" b="1" dirty="0"/>
                    </a:p>
                  </a:txBody>
                  <a:tcPr vert="vert270"/>
                </a:tc>
                <a:tc>
                  <a:txBody>
                    <a:bodyPr/>
                    <a:lstStyle/>
                    <a:p>
                      <a:pPr algn="l"/>
                      <a:r>
                        <a:rPr lang="es-MX" sz="1600" dirty="0" smtClean="0"/>
                        <a:t>SAG</a:t>
                      </a:r>
                      <a:r>
                        <a:rPr lang="es-MX" sz="1600" baseline="0" dirty="0" smtClean="0"/>
                        <a:t> hará seguimiento del requisito de secado para el mercado de México</a:t>
                      </a:r>
                      <a:endParaRPr lang="es-CL" sz="1600" dirty="0"/>
                    </a:p>
                  </a:txBody>
                  <a:tcPr/>
                </a:tc>
                <a:tc>
                  <a:txBody>
                    <a:bodyPr/>
                    <a:lstStyle/>
                    <a:p>
                      <a:pPr algn="l"/>
                      <a:r>
                        <a:rPr lang="es-MX" sz="1600" dirty="0" smtClean="0"/>
                        <a:t>Por ahora</a:t>
                      </a:r>
                      <a:r>
                        <a:rPr lang="es-MX" sz="1600" baseline="0" dirty="0" smtClean="0"/>
                        <a:t> </a:t>
                      </a:r>
                      <a:r>
                        <a:rPr lang="es-MX" sz="1600" dirty="0" smtClean="0"/>
                        <a:t>México no ha puesto en consulta pública el borrador de NOM</a:t>
                      </a:r>
                    </a:p>
                    <a:p>
                      <a:pPr algn="l"/>
                      <a:endParaRPr lang="es-MX" sz="1600" dirty="0" smtClean="0"/>
                    </a:p>
                    <a:p>
                      <a:pPr algn="l"/>
                      <a:r>
                        <a:rPr lang="es-MX" sz="1600" dirty="0" smtClean="0"/>
                        <a:t>Se remitió un segundo borrador NOM que amplía el plazo entre el término del tratamiento térmico y el embarque.</a:t>
                      </a:r>
                      <a:endParaRPr lang="es-CL" sz="1600" dirty="0"/>
                    </a:p>
                  </a:txBody>
                  <a:tcPr/>
                </a:tc>
                <a:tc>
                  <a:txBody>
                    <a:bodyPr/>
                    <a:lstStyle/>
                    <a:p>
                      <a:pPr algn="l"/>
                      <a:r>
                        <a:rPr lang="es-MX" sz="1600" dirty="0" smtClean="0"/>
                        <a:t>Consulta pública de NOM para</a:t>
                      </a:r>
                      <a:r>
                        <a:rPr lang="es-MX" sz="1600" baseline="0" dirty="0" smtClean="0"/>
                        <a:t> importación de maderas</a:t>
                      </a:r>
                      <a:endParaRPr lang="es-CL" sz="1600" dirty="0"/>
                    </a:p>
                  </a:txBody>
                  <a:tcPr/>
                </a:tc>
                <a:tc>
                  <a:txBody>
                    <a:bodyPr/>
                    <a:lstStyle/>
                    <a:p>
                      <a:pPr algn="l"/>
                      <a:r>
                        <a:rPr lang="es-MX" sz="1600" dirty="0" smtClean="0"/>
                        <a:t>Según lo informado por la Agregaduría Agrícola de Chile en México, la consulta pública se pospondrá para finales del 2011 o inicios del 2012.</a:t>
                      </a:r>
                      <a:endParaRPr lang="es-CL" sz="1600" dirty="0"/>
                    </a:p>
                  </a:txBody>
                  <a:tcPr/>
                </a:tc>
              </a:tr>
              <a:tr h="1354553">
                <a:tc vMerge="1">
                  <a:txBody>
                    <a:bodyPr/>
                    <a:lstStyle/>
                    <a:p>
                      <a:pPr algn="ctr"/>
                      <a:endParaRPr lang="es-CL" sz="1600" dirty="0"/>
                    </a:p>
                  </a:txBody>
                  <a:tcPr/>
                </a:tc>
                <a:tc>
                  <a:txBody>
                    <a:bodyPr/>
                    <a:lstStyle/>
                    <a:p>
                      <a:pPr algn="l"/>
                      <a:r>
                        <a:rPr lang="es-MX" sz="1600" dirty="0" smtClean="0"/>
                        <a:t>Realizar seguimiento a otros países que pudieran tener restricciones al tiempo de finalización</a:t>
                      </a:r>
                      <a:r>
                        <a:rPr lang="es-MX" sz="1600" baseline="0" dirty="0" smtClean="0"/>
                        <a:t> del tratamiento de secado y el embarque de maderas</a:t>
                      </a:r>
                      <a:endParaRPr lang="es-CL" sz="1600" dirty="0"/>
                    </a:p>
                  </a:txBody>
                  <a:tcPr/>
                </a:tc>
                <a:tc>
                  <a:txBody>
                    <a:bodyPr/>
                    <a:lstStyle/>
                    <a:p>
                      <a:pPr algn="l"/>
                      <a:r>
                        <a:rPr lang="es-MX" sz="1600" dirty="0" smtClean="0"/>
                        <a:t>Se indagó con Australia, indicándose que actualmente no hay restricciones  al respecto por cambio de norma.</a:t>
                      </a:r>
                      <a:endParaRPr lang="es-CL" sz="1600" dirty="0"/>
                    </a:p>
                  </a:txBody>
                  <a:tcPr/>
                </a:tc>
                <a:tc>
                  <a:txBody>
                    <a:bodyPr/>
                    <a:lstStyle/>
                    <a:p>
                      <a:pPr algn="l"/>
                      <a:endParaRPr lang="es-CL" sz="1600" dirty="0"/>
                    </a:p>
                  </a:txBody>
                  <a:tcPr/>
                </a:tc>
                <a:tc>
                  <a:txBody>
                    <a:bodyPr/>
                    <a:lstStyle/>
                    <a:p>
                      <a:pPr algn="l"/>
                      <a:r>
                        <a:rPr lang="es-MX" sz="1600" dirty="0" smtClean="0"/>
                        <a:t>No se</a:t>
                      </a:r>
                      <a:r>
                        <a:rPr lang="es-MX" sz="1600" baseline="0" dirty="0" smtClean="0"/>
                        <a:t> observan restricciones al respecto por otros países.</a:t>
                      </a: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661490084"/>
              </p:ext>
            </p:extLst>
          </p:nvPr>
        </p:nvGraphicFramePr>
        <p:xfrm>
          <a:off x="357158" y="476672"/>
          <a:ext cx="8568952" cy="5904656"/>
        </p:xfrm>
        <a:graphic>
          <a:graphicData uri="http://schemas.openxmlformats.org/drawingml/2006/table">
            <a:tbl>
              <a:tblPr firstRow="1" bandRow="1">
                <a:tableStyleId>{5C22544A-7EE6-4342-B048-85BDC9FD1C3A}</a:tableStyleId>
              </a:tblPr>
              <a:tblGrid>
                <a:gridCol w="642942"/>
                <a:gridCol w="1987877"/>
                <a:gridCol w="2254987"/>
                <a:gridCol w="1972242"/>
                <a:gridCol w="1710904"/>
              </a:tblGrid>
              <a:tr h="662410">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990046">
                <a:tc rowSpan="2">
                  <a:txBody>
                    <a:bodyPr/>
                    <a:lstStyle/>
                    <a:p>
                      <a:pPr algn="ctr"/>
                      <a:r>
                        <a:rPr lang="es-CL" sz="1600" b="1" dirty="0" smtClean="0"/>
                        <a:t>F.5  (N°</a:t>
                      </a:r>
                      <a:r>
                        <a:rPr lang="es-CL" sz="1600" b="1" baseline="0" dirty="0" smtClean="0"/>
                        <a:t> 45) Certificado de exportación de astillas</a:t>
                      </a:r>
                      <a:endParaRPr lang="es-CL" sz="1600" b="1" dirty="0"/>
                    </a:p>
                  </a:txBody>
                  <a:tcPr vert="vert270"/>
                </a:tc>
                <a:tc>
                  <a:txBody>
                    <a:bodyPr/>
                    <a:lstStyle/>
                    <a:p>
                      <a:pPr algn="l"/>
                      <a:r>
                        <a:rPr lang="es-MX" sz="1600" dirty="0" smtClean="0"/>
                        <a:t>Revisar procedimiento de inspección de astillas </a:t>
                      </a:r>
                      <a:r>
                        <a:rPr lang="es-MX" sz="1600" dirty="0" err="1" smtClean="0"/>
                        <a:t>pulpables</a:t>
                      </a:r>
                      <a:r>
                        <a:rPr lang="es-MX" sz="1600" baseline="0" dirty="0" smtClean="0"/>
                        <a:t> con destino a Japón</a:t>
                      </a:r>
                      <a:endParaRPr lang="es-CL" sz="1600" dirty="0"/>
                    </a:p>
                  </a:txBody>
                  <a:tcPr/>
                </a:tc>
                <a:tc>
                  <a:txBody>
                    <a:bodyPr/>
                    <a:lstStyle/>
                    <a:p>
                      <a:pPr algn="l"/>
                      <a:r>
                        <a:rPr lang="es-MX" sz="1600" dirty="0" smtClean="0"/>
                        <a:t>Se coordinó una primera reunión SAG/CORMA para el 19 de Octubre (Puerto de Coronel)</a:t>
                      </a:r>
                      <a:endParaRPr lang="es-CL" sz="1600" dirty="0"/>
                    </a:p>
                  </a:txBody>
                  <a:tcPr/>
                </a:tc>
                <a:tc>
                  <a:txBody>
                    <a:bodyPr/>
                    <a:lstStyle/>
                    <a:p>
                      <a:pPr algn="l"/>
                      <a:r>
                        <a:rPr lang="es-MX" sz="1600" dirty="0" smtClean="0"/>
                        <a:t>Realización de primera reunión de trabajo (</a:t>
                      </a:r>
                      <a:r>
                        <a:rPr lang="es-MX" sz="1600" dirty="0" err="1" smtClean="0"/>
                        <a:t>Oct</a:t>
                      </a:r>
                      <a:r>
                        <a:rPr lang="es-MX" sz="1600" dirty="0" smtClean="0"/>
                        <a:t>/2011)</a:t>
                      </a:r>
                    </a:p>
                    <a:p>
                      <a:pPr algn="l"/>
                      <a:r>
                        <a:rPr lang="es-MX" sz="1600" dirty="0" smtClean="0"/>
                        <a:t>Elaboración de nuevo procedimiento de inspección (</a:t>
                      </a:r>
                      <a:r>
                        <a:rPr lang="es-MX" sz="1600" dirty="0" err="1" smtClean="0"/>
                        <a:t>Dic</a:t>
                      </a:r>
                      <a:r>
                        <a:rPr lang="es-MX" sz="1600" dirty="0" smtClean="0"/>
                        <a:t>/2011)</a:t>
                      </a:r>
                      <a:endParaRPr lang="es-CL" sz="1600" dirty="0"/>
                    </a:p>
                  </a:txBody>
                  <a:tcPr/>
                </a:tc>
                <a:tc>
                  <a:txBody>
                    <a:bodyPr/>
                    <a:lstStyle/>
                    <a:p>
                      <a:pPr algn="l"/>
                      <a:r>
                        <a:rPr lang="es-MX" sz="1600" dirty="0" smtClean="0"/>
                        <a:t>Con el instructivo</a:t>
                      </a:r>
                      <a:r>
                        <a:rPr lang="es-MX" sz="1600" baseline="0" dirty="0" smtClean="0"/>
                        <a:t> elaborado se podrá abordar el estudio de tarifas específicas para astillas </a:t>
                      </a:r>
                      <a:r>
                        <a:rPr lang="es-MX" sz="1600" baseline="0" dirty="0" err="1" smtClean="0"/>
                        <a:t>pulpables</a:t>
                      </a:r>
                      <a:r>
                        <a:rPr lang="es-MX" sz="1600" baseline="0" dirty="0" smtClean="0"/>
                        <a:t> a Japón</a:t>
                      </a:r>
                      <a:endParaRPr lang="es-CL" sz="1600" dirty="0"/>
                    </a:p>
                  </a:txBody>
                  <a:tcPr/>
                </a:tc>
              </a:tr>
              <a:tr h="2252200">
                <a:tc vMerge="1">
                  <a:txBody>
                    <a:bodyPr/>
                    <a:lstStyle/>
                    <a:p>
                      <a:pPr algn="ctr"/>
                      <a:endParaRPr lang="es-CL" sz="1600" dirty="0"/>
                    </a:p>
                  </a:txBody>
                  <a:tcPr/>
                </a:tc>
                <a:tc>
                  <a:txBody>
                    <a:bodyPr/>
                    <a:lstStyle/>
                    <a:p>
                      <a:pPr algn="l"/>
                      <a:endParaRPr lang="es-CL" sz="1600" dirty="0"/>
                    </a:p>
                  </a:txBody>
                  <a:tcPr/>
                </a:tc>
                <a:tc>
                  <a:txBody>
                    <a:bodyPr/>
                    <a:lstStyle/>
                    <a:p>
                      <a:pPr algn="l"/>
                      <a:r>
                        <a:rPr lang="es-MX" sz="1600" dirty="0" smtClean="0"/>
                        <a:t>Se remite consulta a División Jurídica del SAG</a:t>
                      </a:r>
                      <a:endParaRPr lang="es-CL" sz="1600" dirty="0"/>
                    </a:p>
                  </a:txBody>
                  <a:tcPr/>
                </a:tc>
                <a:tc>
                  <a:txBody>
                    <a:bodyPr/>
                    <a:lstStyle/>
                    <a:p>
                      <a:pPr algn="l"/>
                      <a:endParaRPr lang="es-CL" sz="1600" dirty="0"/>
                    </a:p>
                  </a:txBody>
                  <a:tcPr/>
                </a:tc>
                <a:tc>
                  <a:txBody>
                    <a:bodyPr/>
                    <a:lstStyle/>
                    <a:p>
                      <a:pPr algn="l"/>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790258533"/>
              </p:ext>
            </p:extLst>
          </p:nvPr>
        </p:nvGraphicFramePr>
        <p:xfrm>
          <a:off x="285720" y="404664"/>
          <a:ext cx="8568952" cy="6120680"/>
        </p:xfrm>
        <a:graphic>
          <a:graphicData uri="http://schemas.openxmlformats.org/drawingml/2006/table">
            <a:tbl>
              <a:tblPr firstRow="1" bandRow="1">
                <a:tableStyleId>{5C22544A-7EE6-4342-B048-85BDC9FD1C3A}</a:tableStyleId>
              </a:tblPr>
              <a:tblGrid>
                <a:gridCol w="1000132"/>
                <a:gridCol w="1857388"/>
                <a:gridCol w="2028286"/>
                <a:gridCol w="1803991"/>
                <a:gridCol w="1879155"/>
              </a:tblGrid>
              <a:tr h="805351">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2577129">
                <a:tc rowSpan="2">
                  <a:txBody>
                    <a:bodyPr/>
                    <a:lstStyle/>
                    <a:p>
                      <a:pPr algn="ctr"/>
                      <a:r>
                        <a:rPr lang="es-CL" sz="1600" b="1" dirty="0" smtClean="0"/>
                        <a:t>F.6  (N°</a:t>
                      </a:r>
                      <a:r>
                        <a:rPr lang="es-CL" sz="1600" b="1" baseline="0" dirty="0" smtClean="0"/>
                        <a:t> 44) Manual de plaguicidas para actividades forestales</a:t>
                      </a:r>
                      <a:endParaRPr lang="es-CL" sz="1600" b="1" dirty="0"/>
                    </a:p>
                  </a:txBody>
                  <a:tcPr vert="vert270"/>
                </a:tc>
                <a:tc>
                  <a:txBody>
                    <a:bodyPr/>
                    <a:lstStyle/>
                    <a:p>
                      <a:pPr algn="l"/>
                      <a:r>
                        <a:rPr lang="es-MX" sz="1600" dirty="0" smtClean="0"/>
                        <a:t>Realizar reunión SAG/CORMA/Asociaciones gremiales de plaguicidas</a:t>
                      </a:r>
                      <a:endParaRPr lang="es-CL" sz="1600" dirty="0"/>
                    </a:p>
                  </a:txBody>
                  <a:tcPr/>
                </a:tc>
                <a:tc>
                  <a:txBody>
                    <a:bodyPr/>
                    <a:lstStyle/>
                    <a:p>
                      <a:pPr algn="l"/>
                      <a:r>
                        <a:rPr lang="es-MX" sz="1600" dirty="0" smtClean="0"/>
                        <a:t>Hay una reunión programada para el 13.Oct.2011</a:t>
                      </a:r>
                      <a:endParaRPr lang="es-CL" sz="1600" dirty="0"/>
                    </a:p>
                  </a:txBody>
                  <a:tcPr/>
                </a:tc>
                <a:tc>
                  <a:txBody>
                    <a:bodyPr/>
                    <a:lstStyle/>
                    <a:p>
                      <a:pPr algn="l"/>
                      <a:r>
                        <a:rPr lang="es-MX" sz="1600" dirty="0" smtClean="0"/>
                        <a:t>Realización de reunión de coordinación CORMA/</a:t>
                      </a:r>
                      <a:r>
                        <a:rPr lang="es-MX" sz="1600" dirty="0" err="1" smtClean="0"/>
                        <a:t>AGPs</a:t>
                      </a:r>
                      <a:r>
                        <a:rPr lang="es-MX" sz="1600" dirty="0" smtClean="0"/>
                        <a:t>/SAG</a:t>
                      </a:r>
                      <a:endParaRPr lang="es-CL" sz="1600" dirty="0"/>
                    </a:p>
                  </a:txBody>
                  <a:tcPr/>
                </a:tc>
                <a:tc>
                  <a:txBody>
                    <a:bodyPr/>
                    <a:lstStyle/>
                    <a:p>
                      <a:pPr algn="ctr"/>
                      <a:endParaRPr lang="es-CL" sz="1600" dirty="0"/>
                    </a:p>
                  </a:txBody>
                  <a:tcPr/>
                </a:tc>
              </a:tr>
              <a:tr h="2738200">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2651871121"/>
              </p:ext>
            </p:extLst>
          </p:nvPr>
        </p:nvGraphicFramePr>
        <p:xfrm>
          <a:off x="107504" y="260648"/>
          <a:ext cx="8747168" cy="6480720"/>
        </p:xfrm>
        <a:graphic>
          <a:graphicData uri="http://schemas.openxmlformats.org/drawingml/2006/table">
            <a:tbl>
              <a:tblPr firstRow="1" bandRow="1">
                <a:tableStyleId>{5C22544A-7EE6-4342-B048-85BDC9FD1C3A}</a:tableStyleId>
              </a:tblPr>
              <a:tblGrid>
                <a:gridCol w="948009"/>
                <a:gridCol w="1737526"/>
                <a:gridCol w="2301886"/>
                <a:gridCol w="1841510"/>
                <a:gridCol w="1918237"/>
              </a:tblGrid>
              <a:tr h="669742">
                <a:tc>
                  <a:txBody>
                    <a:bodyPr/>
                    <a:lstStyle/>
                    <a:p>
                      <a:pPr algn="ctr"/>
                      <a:r>
                        <a:rPr lang="es-CL" sz="1600" dirty="0" smtClean="0"/>
                        <a:t>N°</a:t>
                      </a:r>
                      <a:endParaRPr lang="es-CL" sz="1600" dirty="0"/>
                    </a:p>
                  </a:txBody>
                  <a:tcPr>
                    <a:solidFill>
                      <a:srgbClr val="006CB7"/>
                    </a:solidFill>
                  </a:tcPr>
                </a:tc>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105172">
                <a:tc rowSpan="2">
                  <a:txBody>
                    <a:bodyPr/>
                    <a:lstStyle/>
                    <a:p>
                      <a:pPr algn="ctr"/>
                      <a:r>
                        <a:rPr lang="es-CL" sz="1700" b="1" dirty="0" smtClean="0"/>
                        <a:t>F7: Plan binacional SENASA/SAG para el control del gorgojo del pino </a:t>
                      </a:r>
                      <a:r>
                        <a:rPr lang="es-CL" sz="1700" b="1" i="1" dirty="0" smtClean="0"/>
                        <a:t>– </a:t>
                      </a:r>
                      <a:r>
                        <a:rPr lang="es-CL" sz="1700" b="1" i="1" dirty="0" err="1" smtClean="0"/>
                        <a:t>Pissodes</a:t>
                      </a:r>
                      <a:r>
                        <a:rPr lang="es-CL" sz="1700" b="1" i="1" dirty="0" smtClean="0"/>
                        <a:t> </a:t>
                      </a:r>
                      <a:r>
                        <a:rPr lang="es-CL" sz="1700" b="1" i="1" dirty="0" err="1" smtClean="0"/>
                        <a:t>castaneus</a:t>
                      </a:r>
                      <a:endParaRPr lang="es-CL" sz="1700" b="1" i="1" dirty="0"/>
                    </a:p>
                  </a:txBody>
                  <a:tcPr vert="vert270"/>
                </a:tc>
                <a:tc>
                  <a:txBody>
                    <a:bodyPr/>
                    <a:lstStyle/>
                    <a:p>
                      <a:pPr algn="l"/>
                      <a:r>
                        <a:rPr lang="es-MX" sz="1600" dirty="0" smtClean="0"/>
                        <a:t>Realizar presentación del borrador de proyecto en la mesa forestal  de IC</a:t>
                      </a:r>
                      <a:endParaRPr lang="es-CL" sz="1600" dirty="0"/>
                    </a:p>
                  </a:txBody>
                  <a:tcPr/>
                </a:tc>
                <a:tc>
                  <a:txBody>
                    <a:bodyPr/>
                    <a:lstStyle/>
                    <a:p>
                      <a:pPr algn="l"/>
                      <a:r>
                        <a:rPr lang="es-MX" sz="1600" dirty="0" smtClean="0"/>
                        <a:t>Se realizó reunión SAG/SENASA en </a:t>
                      </a:r>
                      <a:r>
                        <a:rPr lang="es-MX" sz="1600" dirty="0" err="1" smtClean="0"/>
                        <a:t>Esquel</a:t>
                      </a:r>
                      <a:r>
                        <a:rPr lang="es-MX" sz="1600" dirty="0" smtClean="0"/>
                        <a:t> para elaborar el borrador</a:t>
                      </a:r>
                      <a:r>
                        <a:rPr lang="es-MX" sz="1600" baseline="0" dirty="0" smtClean="0"/>
                        <a:t> del plan</a:t>
                      </a:r>
                      <a:endParaRPr lang="es-CL" sz="1600" dirty="0"/>
                    </a:p>
                  </a:txBody>
                  <a:tcPr/>
                </a:tc>
                <a:tc>
                  <a:txBody>
                    <a:bodyPr/>
                    <a:lstStyle/>
                    <a:p>
                      <a:pPr algn="l"/>
                      <a:endParaRPr lang="es-CL" sz="1600" dirty="0"/>
                    </a:p>
                  </a:txBody>
                  <a:tcPr/>
                </a:tc>
                <a:tc>
                  <a:txBody>
                    <a:bodyPr/>
                    <a:lstStyle/>
                    <a:p>
                      <a:pPr algn="l"/>
                      <a:r>
                        <a:rPr lang="es-MX" sz="1600" dirty="0" smtClean="0"/>
                        <a:t>Hacer entrega de borrador a empresas forestales para opiniones y comentarios</a:t>
                      </a:r>
                      <a:endParaRPr lang="es-CL" sz="1600" dirty="0"/>
                    </a:p>
                  </a:txBody>
                  <a:tcPr/>
                </a:tc>
              </a:tr>
              <a:tr h="2705806">
                <a:tc vMerge="1">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c>
                  <a:txBody>
                    <a:bodyPr/>
                    <a:lstStyle/>
                    <a:p>
                      <a:pPr algn="ctr"/>
                      <a:endParaRPr lang="es-CL" sz="1600" dirty="0"/>
                    </a:p>
                  </a:txBody>
                  <a:tcPr/>
                </a:tc>
              </a:tr>
            </a:tbl>
          </a:graphicData>
        </a:graphic>
      </p:graphicFrame>
    </p:spTree>
    <p:extLst>
      <p:ext uri="{BB962C8B-B14F-4D97-AF65-F5344CB8AC3E}">
        <p14:creationId xmlns:p14="http://schemas.microsoft.com/office/powerpoint/2010/main" val="2923951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1218</Words>
  <Application>Microsoft Office PowerPoint</Application>
  <PresentationFormat>Presentación en pantalla (4:3)</PresentationFormat>
  <Paragraphs>201</Paragraphs>
  <Slides>16</Slides>
  <Notes>2</Notes>
  <HiddenSlides>0</HiddenSlides>
  <MMClips>0</MMClips>
  <ScaleCrop>false</ScaleCrop>
  <HeadingPairs>
    <vt:vector size="4" baseType="variant">
      <vt:variant>
        <vt:lpstr>Tema</vt:lpstr>
      </vt:variant>
      <vt:variant>
        <vt:i4>2</vt:i4>
      </vt:variant>
      <vt:variant>
        <vt:lpstr>Títulos de diapositiva</vt:lpstr>
      </vt:variant>
      <vt:variant>
        <vt:i4>16</vt:i4>
      </vt:variant>
    </vt:vector>
  </HeadingPairs>
  <TitlesOfParts>
    <vt:vector size="18" baseType="lpstr">
      <vt:lpstr>Tema de Office</vt:lpstr>
      <vt:lpstr>Office Theme</vt:lpstr>
      <vt:lpstr>Impulso Competitivo Servicio Agrícola y Ganadero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Impulso Competitivo Servicio Agrícola y Ganadero</dc:title>
  <dc:creator>Nicolas Andrés Guerra Rojas</dc:creator>
  <cp:lastModifiedBy>Nicolas Andrés Guerra Rojas</cp:lastModifiedBy>
  <cp:revision>28</cp:revision>
  <dcterms:created xsi:type="dcterms:W3CDTF">2011-10-03T18:18:06Z</dcterms:created>
  <dcterms:modified xsi:type="dcterms:W3CDTF">2011-10-05T20:46:04Z</dcterms:modified>
</cp:coreProperties>
</file>