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7" r:id="rId3"/>
  </p:sldMasterIdLst>
  <p:notesMasterIdLst>
    <p:notesMasterId r:id="rId15"/>
  </p:notesMasterIdLst>
  <p:sldIdLst>
    <p:sldId id="268" r:id="rId4"/>
    <p:sldId id="269" r:id="rId5"/>
    <p:sldId id="259" r:id="rId6"/>
    <p:sldId id="270" r:id="rId7"/>
    <p:sldId id="271" r:id="rId8"/>
    <p:sldId id="272" r:id="rId9"/>
    <p:sldId id="260" r:id="rId10"/>
    <p:sldId id="261" r:id="rId11"/>
    <p:sldId id="262" r:id="rId12"/>
    <p:sldId id="264" r:id="rId13"/>
    <p:sldId id="267" r:id="rId14"/>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144"/>
    <a:srgbClr val="006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71" autoAdjust="0"/>
  </p:normalViewPr>
  <p:slideViewPr>
    <p:cSldViewPr>
      <p:cViewPr>
        <p:scale>
          <a:sx n="81" d="100"/>
          <a:sy n="81" d="100"/>
        </p:scale>
        <p:origin x="-822"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8B603F-8235-48B8-ADBE-48FAF2B130A0}" type="datetimeFigureOut">
              <a:rPr lang="es-CL" smtClean="0"/>
              <a:t>04-10-2011</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B989F7-8271-4819-A966-D36A11E92BB9}" type="slidenum">
              <a:rPr lang="es-CL" smtClean="0"/>
              <a:t>‹Nº›</a:t>
            </a:fld>
            <a:endParaRPr lang="es-CL"/>
          </a:p>
        </p:txBody>
      </p:sp>
    </p:spTree>
    <p:extLst>
      <p:ext uri="{BB962C8B-B14F-4D97-AF65-F5344CB8AC3E}">
        <p14:creationId xmlns:p14="http://schemas.microsoft.com/office/powerpoint/2010/main" val="1765438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dirty="0" smtClean="0">
                <a:ea typeface="ヒラギノ角ゴ Pro W3"/>
                <a:cs typeface="ヒラギノ角ゴ Pro W3"/>
              </a:rPr>
              <a:t>Medida 1: Se presentó el borrador de proyecto de ley que abordará el plan de modernización del SAG-MINAGRI. Esta medida depende del resultado de la medida 3.</a:t>
            </a:r>
          </a:p>
          <a:p>
            <a:r>
              <a:rPr lang="es-CL" dirty="0" smtClean="0">
                <a:ea typeface="ヒラギノ角ゴ Pro W3"/>
                <a:cs typeface="ヒラギノ角ゴ Pro W3"/>
              </a:rPr>
              <a:t>Medida 2:Propuesta enviada a Subsecretaría, se está a la espera de la respuesta.</a:t>
            </a:r>
          </a:p>
          <a:p>
            <a:r>
              <a:rPr lang="es-CL" dirty="0" smtClean="0">
                <a:ea typeface="ヒラギノ角ゴ Pro W3"/>
                <a:cs typeface="ヒラギノ角ゴ Pro W3"/>
              </a:rPr>
              <a:t>Medida 3:</a:t>
            </a:r>
            <a:r>
              <a:rPr lang="es-CL" dirty="0" smtClean="0">
                <a:solidFill>
                  <a:srgbClr val="000000"/>
                </a:solidFill>
                <a:ea typeface="ヒラギノ角ゴ Pro W3"/>
                <a:cs typeface="ヒラギノ角ゴ Pro W3"/>
              </a:rPr>
              <a:t>Se envió y aprobó la propuesta en Subsecretaría y una vez que se tenga la respuesta, se trabajará en un programa nacional coordinado por ACHIPIA.</a:t>
            </a:r>
          </a:p>
          <a:p>
            <a:r>
              <a:rPr lang="es-CL" dirty="0" smtClean="0">
                <a:solidFill>
                  <a:srgbClr val="000000"/>
                </a:solidFill>
                <a:ea typeface="ヒラギノ角ゴ Pro W3"/>
                <a:cs typeface="ヒラギノ角ゴ Pro W3"/>
              </a:rPr>
              <a:t>Medida 5: En proceso de Muestreo.</a:t>
            </a:r>
          </a:p>
          <a:p>
            <a:endParaRPr lang="es-CL" dirty="0" smtClean="0">
              <a:ea typeface="ヒラギノ角ゴ Pro W3"/>
              <a:cs typeface="ヒラギノ角ゴ Pro W3"/>
            </a:endParaRPr>
          </a:p>
          <a:p>
            <a:endParaRPr lang="es-CL" dirty="0" smtClean="0">
              <a:ea typeface="ヒラギノ角ゴ Pro W3"/>
              <a:cs typeface="ヒラギノ角ゴ Pro W3"/>
            </a:endParaRPr>
          </a:p>
        </p:txBody>
      </p:sp>
      <p:sp>
        <p:nvSpPr>
          <p:cNvPr id="6451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F868A49C-C48A-4A00-AC6E-8ED354DE74DD}" type="slidenum">
              <a:rPr lang="es-CL">
                <a:solidFill>
                  <a:prstClr val="black"/>
                </a:solidFill>
                <a:ea typeface="MS PGothic" pitchFamily="34" charset="-128"/>
              </a:rPr>
              <a:pPr eaLnBrk="1" hangingPunct="1"/>
              <a:t>2</a:t>
            </a:fld>
            <a:endParaRPr lang="es-CL">
              <a:solidFill>
                <a:prstClr val="black"/>
              </a:solidFill>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63C4976-B975-4B59-9CCC-64DCD45AC48C}" type="datetime1">
              <a:rPr lang="en-US">
                <a:solidFill>
                  <a:prstClr val="black"/>
                </a:solidFill>
                <a:ea typeface="ヒラギノ角ゴ Pro W3" charset="-128"/>
              </a:rPr>
              <a:pPr defTabSz="457200" fontAlgn="base">
                <a:spcBef>
                  <a:spcPct val="0"/>
                </a:spcBef>
                <a:spcAft>
                  <a:spcPct val="0"/>
                </a:spcAft>
                <a:defRPr/>
              </a:pPr>
              <a:t>10/4/2011</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E0A8B4DC-72AB-4652-B03C-A946C038FA60}" type="slidenum">
              <a:rPr lang="en-US"/>
              <a:pPr>
                <a:defRPr/>
              </a:pPr>
              <a:t>‹Nº›</a:t>
            </a:fld>
            <a:endParaRPr lang="en-US"/>
          </a:p>
        </p:txBody>
      </p:sp>
    </p:spTree>
    <p:extLst>
      <p:ext uri="{BB962C8B-B14F-4D97-AF65-F5344CB8AC3E}">
        <p14:creationId xmlns:p14="http://schemas.microsoft.com/office/powerpoint/2010/main" val="116599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AC5A8E1C-978C-4807-8EEA-7B04796848AD}" type="slidenum">
              <a:rPr lang="en-US"/>
              <a:pPr>
                <a:defRPr/>
              </a:pPr>
              <a:t>‹Nº›</a:t>
            </a:fld>
            <a:endParaRPr lang="en-US"/>
          </a:p>
        </p:txBody>
      </p:sp>
    </p:spTree>
    <p:extLst>
      <p:ext uri="{BB962C8B-B14F-4D97-AF65-F5344CB8AC3E}">
        <p14:creationId xmlns:p14="http://schemas.microsoft.com/office/powerpoint/2010/main" val="95646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3586E83F-E85A-4FDA-9A6D-7508828FAB8E}" type="slidenum">
              <a:rPr lang="en-US"/>
              <a:pPr>
                <a:defRPr/>
              </a:pPr>
              <a:t>‹Nº›</a:t>
            </a:fld>
            <a:endParaRPr lang="en-US"/>
          </a:p>
        </p:txBody>
      </p:sp>
    </p:spTree>
    <p:extLst>
      <p:ext uri="{BB962C8B-B14F-4D97-AF65-F5344CB8AC3E}">
        <p14:creationId xmlns:p14="http://schemas.microsoft.com/office/powerpoint/2010/main" val="3499200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10/4/2011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846762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10/4/2011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042491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10/4/2011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828203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10/4/2011</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602407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29620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758024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482612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98838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B5C7A638-175B-43D9-B643-51A833FBE6BA}" type="slidenum">
              <a:rPr lang="en-US"/>
              <a:pPr>
                <a:defRPr/>
              </a:pPr>
              <a:t>‹Nº›</a:t>
            </a:fld>
            <a:endParaRPr lang="en-US"/>
          </a:p>
        </p:txBody>
      </p:sp>
    </p:spTree>
    <p:extLst>
      <p:ext uri="{BB962C8B-B14F-4D97-AF65-F5344CB8AC3E}">
        <p14:creationId xmlns:p14="http://schemas.microsoft.com/office/powerpoint/2010/main" val="170048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L">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65813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L">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68564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L">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40027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316350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527276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159946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34647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438CF028-4C67-4356-8CDD-F8093E17C8FF}" type="datetime1">
              <a:rPr lang="en-US">
                <a:solidFill>
                  <a:prstClr val="black"/>
                </a:solidFill>
                <a:ea typeface="ヒラギノ角ゴ Pro W3" charset="-128"/>
              </a:rPr>
              <a:pPr defTabSz="457200" fontAlgn="base">
                <a:spcBef>
                  <a:spcPct val="0"/>
                </a:spcBef>
                <a:spcAft>
                  <a:spcPct val="0"/>
                </a:spcAft>
                <a:defRPr/>
              </a:pPr>
              <a:t>10/4/2011</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5D8504C7-7C5F-4280-AF6E-85C192A42F15}" type="slidenum">
              <a:rPr lang="en-US"/>
              <a:pPr>
                <a:defRPr/>
              </a:pPr>
              <a:t>‹Nº›</a:t>
            </a:fld>
            <a:endParaRPr lang="en-US"/>
          </a:p>
        </p:txBody>
      </p:sp>
    </p:spTree>
    <p:extLst>
      <p:ext uri="{BB962C8B-B14F-4D97-AF65-F5344CB8AC3E}">
        <p14:creationId xmlns:p14="http://schemas.microsoft.com/office/powerpoint/2010/main" val="1894917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968A952-EDF1-4775-919C-58D35ACF22AE}" type="datetime1">
              <a:rPr lang="en-US">
                <a:solidFill>
                  <a:prstClr val="black"/>
                </a:solidFill>
                <a:ea typeface="ヒラギノ角ゴ Pro W3" charset="-128"/>
              </a:rPr>
              <a:pPr defTabSz="457200" fontAlgn="base">
                <a:spcBef>
                  <a:spcPct val="0"/>
                </a:spcBef>
                <a:spcAft>
                  <a:spcPct val="0"/>
                </a:spcAft>
                <a:defRPr/>
              </a:pPr>
              <a:t>10/4/2011</a:t>
            </a:fld>
            <a:endParaRPr lang="en-US">
              <a:solidFill>
                <a:prstClr val="black"/>
              </a:solidFill>
              <a:ea typeface="ヒラギノ角ゴ Pro W3" charset="-128"/>
            </a:endParaRPr>
          </a:p>
        </p:txBody>
      </p:sp>
      <p:sp>
        <p:nvSpPr>
          <p:cNvPr id="6" name="Footer Placeholder 5"/>
          <p:cNvSpPr>
            <a:spLocks noGrp="1"/>
          </p:cNvSpPr>
          <p:nvPr>
            <p:ph type="ftr" sz="quarter" idx="11"/>
          </p:nvPr>
        </p:nvSpPr>
        <p:spPr/>
        <p:txBody>
          <a:bodyPr/>
          <a:lstStyle>
            <a:lvl1pPr>
              <a:defRPr/>
            </a:lvl1pPr>
          </a:lstStyle>
          <a:p>
            <a:pPr>
              <a:defRPr/>
            </a:pPr>
            <a:endParaRPr lang="es-AR"/>
          </a:p>
        </p:txBody>
      </p:sp>
      <p:sp>
        <p:nvSpPr>
          <p:cNvPr id="7" name="Slide Number Placeholder 6"/>
          <p:cNvSpPr>
            <a:spLocks noGrp="1"/>
          </p:cNvSpPr>
          <p:nvPr>
            <p:ph type="sldNum" sz="quarter" idx="12"/>
          </p:nvPr>
        </p:nvSpPr>
        <p:spPr/>
        <p:txBody>
          <a:bodyPr/>
          <a:lstStyle>
            <a:lvl1pPr>
              <a:defRPr/>
            </a:lvl1pPr>
          </a:lstStyle>
          <a:p>
            <a:pPr>
              <a:defRPr/>
            </a:pPr>
            <a:fld id="{4DC8695D-C30A-4ABF-A9CA-2B89012F2C1B}" type="slidenum">
              <a:rPr lang="en-US"/>
              <a:pPr>
                <a:defRPr/>
              </a:pPr>
              <a:t>‹Nº›</a:t>
            </a:fld>
            <a:endParaRPr lang="en-US"/>
          </a:p>
        </p:txBody>
      </p:sp>
    </p:spTree>
    <p:extLst>
      <p:ext uri="{BB962C8B-B14F-4D97-AF65-F5344CB8AC3E}">
        <p14:creationId xmlns:p14="http://schemas.microsoft.com/office/powerpoint/2010/main" val="203561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7AC4F1F-AFB5-46F7-B9C1-48876CD92731}" type="datetime1">
              <a:rPr lang="en-US">
                <a:solidFill>
                  <a:prstClr val="black"/>
                </a:solidFill>
                <a:ea typeface="ヒラギノ角ゴ Pro W3" charset="-128"/>
              </a:rPr>
              <a:pPr defTabSz="457200" fontAlgn="base">
                <a:spcBef>
                  <a:spcPct val="0"/>
                </a:spcBef>
                <a:spcAft>
                  <a:spcPct val="0"/>
                </a:spcAft>
                <a:defRPr/>
              </a:pPr>
              <a:t>10/4/2011</a:t>
            </a:fld>
            <a:endParaRPr lang="en-US">
              <a:solidFill>
                <a:prstClr val="black"/>
              </a:solidFill>
              <a:ea typeface="ヒラギノ角ゴ Pro W3" charset="-128"/>
            </a:endParaRPr>
          </a:p>
        </p:txBody>
      </p:sp>
      <p:sp>
        <p:nvSpPr>
          <p:cNvPr id="8" name="Footer Placeholder 7"/>
          <p:cNvSpPr>
            <a:spLocks noGrp="1"/>
          </p:cNvSpPr>
          <p:nvPr>
            <p:ph type="ftr" sz="quarter" idx="11"/>
          </p:nvPr>
        </p:nvSpPr>
        <p:spPr/>
        <p:txBody>
          <a:bodyPr/>
          <a:lstStyle>
            <a:lvl1pPr>
              <a:defRPr/>
            </a:lvl1pPr>
          </a:lstStyle>
          <a:p>
            <a:pPr>
              <a:defRPr/>
            </a:pPr>
            <a:endParaRPr lang="es-AR"/>
          </a:p>
        </p:txBody>
      </p:sp>
      <p:sp>
        <p:nvSpPr>
          <p:cNvPr id="9" name="Slide Number Placeholder 8"/>
          <p:cNvSpPr>
            <a:spLocks noGrp="1"/>
          </p:cNvSpPr>
          <p:nvPr>
            <p:ph type="sldNum" sz="quarter" idx="12"/>
          </p:nvPr>
        </p:nvSpPr>
        <p:spPr/>
        <p:txBody>
          <a:bodyPr/>
          <a:lstStyle>
            <a:lvl1pPr>
              <a:defRPr/>
            </a:lvl1pPr>
          </a:lstStyle>
          <a:p>
            <a:pPr>
              <a:defRPr/>
            </a:pPr>
            <a:fld id="{7DD7C1C7-7E6A-419A-8BF9-E22F162D2E2B}" type="slidenum">
              <a:rPr lang="en-US"/>
              <a:pPr>
                <a:defRPr/>
              </a:pPr>
              <a:t>‹Nº›</a:t>
            </a:fld>
            <a:endParaRPr lang="en-US"/>
          </a:p>
        </p:txBody>
      </p:sp>
    </p:spTree>
    <p:extLst>
      <p:ext uri="{BB962C8B-B14F-4D97-AF65-F5344CB8AC3E}">
        <p14:creationId xmlns:p14="http://schemas.microsoft.com/office/powerpoint/2010/main" val="205057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AR"/>
          </a:p>
        </p:txBody>
      </p:sp>
      <p:sp>
        <p:nvSpPr>
          <p:cNvPr id="4" name="Slide Number Placeholder 4"/>
          <p:cNvSpPr>
            <a:spLocks noGrp="1"/>
          </p:cNvSpPr>
          <p:nvPr>
            <p:ph type="sldNum" sz="quarter" idx="11"/>
          </p:nvPr>
        </p:nvSpPr>
        <p:spPr/>
        <p:txBody>
          <a:bodyPr/>
          <a:lstStyle>
            <a:lvl1pPr>
              <a:defRPr/>
            </a:lvl1pPr>
          </a:lstStyle>
          <a:p>
            <a:pPr>
              <a:defRPr/>
            </a:pPr>
            <a:fld id="{71C4C0DF-1D51-4871-9456-39ABABE51B2E}" type="slidenum">
              <a:rPr lang="en-US"/>
              <a:pPr>
                <a:defRPr/>
              </a:pPr>
              <a:t>‹Nº›</a:t>
            </a:fld>
            <a:endParaRPr lang="en-US"/>
          </a:p>
        </p:txBody>
      </p:sp>
    </p:spTree>
    <p:extLst>
      <p:ext uri="{BB962C8B-B14F-4D97-AF65-F5344CB8AC3E}">
        <p14:creationId xmlns:p14="http://schemas.microsoft.com/office/powerpoint/2010/main" val="315668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AR"/>
          </a:p>
        </p:txBody>
      </p:sp>
      <p:sp>
        <p:nvSpPr>
          <p:cNvPr id="3" name="Slide Number Placeholder 3"/>
          <p:cNvSpPr>
            <a:spLocks noGrp="1"/>
          </p:cNvSpPr>
          <p:nvPr>
            <p:ph type="sldNum" sz="quarter" idx="11"/>
          </p:nvPr>
        </p:nvSpPr>
        <p:spPr/>
        <p:txBody>
          <a:bodyPr/>
          <a:lstStyle>
            <a:lvl1pPr>
              <a:defRPr/>
            </a:lvl1pPr>
          </a:lstStyle>
          <a:p>
            <a:pPr>
              <a:defRPr/>
            </a:pPr>
            <a:fld id="{4F91431E-5567-4C6B-9414-0A55475F65CF}" type="slidenum">
              <a:rPr lang="en-US"/>
              <a:pPr>
                <a:defRPr/>
              </a:pPr>
              <a:t>‹Nº›</a:t>
            </a:fld>
            <a:endParaRPr lang="en-US"/>
          </a:p>
        </p:txBody>
      </p:sp>
    </p:spTree>
    <p:extLst>
      <p:ext uri="{BB962C8B-B14F-4D97-AF65-F5344CB8AC3E}">
        <p14:creationId xmlns:p14="http://schemas.microsoft.com/office/powerpoint/2010/main" val="323759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8C8AE175-F217-42FE-A617-AA8141E94EFC}" type="slidenum">
              <a:rPr lang="en-US"/>
              <a:pPr>
                <a:defRPr/>
              </a:pPr>
              <a:t>‹Nº›</a:t>
            </a:fld>
            <a:endParaRPr lang="en-US"/>
          </a:p>
        </p:txBody>
      </p:sp>
    </p:spTree>
    <p:extLst>
      <p:ext uri="{BB962C8B-B14F-4D97-AF65-F5344CB8AC3E}">
        <p14:creationId xmlns:p14="http://schemas.microsoft.com/office/powerpoint/2010/main" val="27768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CD03FD3B-DB65-4872-92DA-1B8AC3394568}" type="slidenum">
              <a:rPr lang="en-US"/>
              <a:pPr>
                <a:defRPr/>
              </a:pPr>
              <a:t>‹Nº›</a:t>
            </a:fld>
            <a:endParaRPr lang="en-US"/>
          </a:p>
        </p:txBody>
      </p:sp>
    </p:spTree>
    <p:extLst>
      <p:ext uri="{BB962C8B-B14F-4D97-AF65-F5344CB8AC3E}">
        <p14:creationId xmlns:p14="http://schemas.microsoft.com/office/powerpoint/2010/main" val="328483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defRPr>
            </a:lvl1pPr>
          </a:lstStyle>
          <a:p>
            <a:pPr defTabSz="457200" fontAlgn="base">
              <a:spcBef>
                <a:spcPct val="0"/>
              </a:spcBef>
              <a:spcAft>
                <a:spcPct val="0"/>
              </a:spcAft>
              <a:defRPr/>
            </a:pPr>
            <a:r>
              <a:rPr lang="es-ES_tradnl">
                <a:ea typeface="ヒラギノ角ゴ Pro W3" charset="-128"/>
              </a:rPr>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defRPr>
            </a:lvl1pPr>
          </a:lstStyle>
          <a:p>
            <a:pPr defTabSz="457200" fontAlgn="base">
              <a:spcBef>
                <a:spcPct val="0"/>
              </a:spcBef>
              <a:spcAft>
                <a:spcPct val="0"/>
              </a:spcAft>
              <a:defRPr/>
            </a:pPr>
            <a:fld id="{C8D532AA-CAF7-40B1-A5BF-05CB1FEEE0E2}" type="slidenum">
              <a:rPr lang="en-US">
                <a:ea typeface="ヒラギノ角ゴ Pro W3" charset="-128"/>
              </a:rPr>
              <a:pPr defTabSz="457200" fontAlgn="base">
                <a:spcBef>
                  <a:spcPct val="0"/>
                </a:spcBef>
                <a:spcAft>
                  <a:spcPct val="0"/>
                </a:spcAft>
                <a:defRPr/>
              </a:pPr>
              <a:t>‹Nº›</a:t>
            </a:fld>
            <a:endParaRPr lang="en-US">
              <a:ea typeface="ヒラギノ角ゴ Pro W3" charset="-128"/>
            </a:endParaRPr>
          </a:p>
        </p:txBody>
      </p:sp>
      <p:sp>
        <p:nvSpPr>
          <p:cNvPr id="2054" name="Rectangle 6"/>
          <p:cNvSpPr>
            <a:spLocks noChangeArrowheads="1"/>
          </p:cNvSpPr>
          <p:nvPr userDrawn="1"/>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5" name="Rectangle 7"/>
          <p:cNvSpPr>
            <a:spLocks noChangeArrowheads="1"/>
          </p:cNvSpPr>
          <p:nvPr userDrawn="1"/>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6" name="Rectangle 9"/>
          <p:cNvSpPr>
            <a:spLocks noChangeArrowheads="1"/>
          </p:cNvSpPr>
          <p:nvPr userDrawn="1"/>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7" name="Rectangle 10"/>
          <p:cNvSpPr>
            <a:spLocks noChangeArrowheads="1"/>
          </p:cNvSpPr>
          <p:nvPr userDrawn="1"/>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Tree>
    <p:extLst>
      <p:ext uri="{BB962C8B-B14F-4D97-AF65-F5344CB8AC3E}">
        <p14:creationId xmlns:p14="http://schemas.microsoft.com/office/powerpoint/2010/main" val="1454659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369001071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E34EA-2B5B-424A-B2C0-59ED7B91CAD2}" type="datetimeFigureOut">
              <a:rPr lang="es-CL">
                <a:solidFill>
                  <a:prstClr val="black">
                    <a:tint val="75000"/>
                  </a:prstClr>
                </a:solidFill>
              </a:rPr>
              <a:pPr/>
              <a:t>04-10-2011</a:t>
            </a:fld>
            <a:endParaRPr lang="es-CL">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0166027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452438" y="1412875"/>
            <a:ext cx="77724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457200" y="24003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Inocuidad Alimentaria </a:t>
            </a:r>
            <a:r>
              <a:rPr lang="es-ES_tradnl" sz="2400" smtClean="0">
                <a:solidFill>
                  <a:srgbClr val="FFFFFF"/>
                </a:solidFill>
                <a:latin typeface="Verdana" pitchFamily="34" charset="0"/>
                <a:ea typeface="ヒラギノ角ゴ Pro W3"/>
                <a:cs typeface="ヒラギノ角ゴ Pro W3"/>
                <a:sym typeface="Verdana" pitchFamily="34" charset="0"/>
              </a:rPr>
              <a:t>e Insumos</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n-US" sz="2400" dirty="0" smtClean="0">
              <a:solidFill>
                <a:srgbClr val="FFFFFF"/>
              </a:solidFill>
              <a:ea typeface="ヒラギノ角ゴ Pro W3"/>
              <a:cs typeface="ヒラギノ角ゴ Pro W3"/>
            </a:endParaRPr>
          </a:p>
        </p:txBody>
      </p:sp>
    </p:spTree>
    <p:extLst>
      <p:ext uri="{BB962C8B-B14F-4D97-AF65-F5344CB8AC3E}">
        <p14:creationId xmlns:p14="http://schemas.microsoft.com/office/powerpoint/2010/main" val="212279674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endParaRPr lang="es-CL"/>
          </a:p>
        </p:txBody>
      </p:sp>
      <p:graphicFrame>
        <p:nvGraphicFramePr>
          <p:cNvPr id="4" name="3 Tabla"/>
          <p:cNvGraphicFramePr>
            <a:graphicFrameLocks noGrp="1"/>
          </p:cNvGraphicFramePr>
          <p:nvPr>
            <p:extLst>
              <p:ext uri="{D42A27DB-BD31-4B8C-83A1-F6EECF244321}">
                <p14:modId xmlns:p14="http://schemas.microsoft.com/office/powerpoint/2010/main" val="2393253011"/>
              </p:ext>
            </p:extLst>
          </p:nvPr>
        </p:nvGraphicFramePr>
        <p:xfrm>
          <a:off x="323528" y="548680"/>
          <a:ext cx="8568952" cy="6019548"/>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341890">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752509">
                <a:tc rowSpan="4">
                  <a:txBody>
                    <a:bodyPr/>
                    <a:lstStyle/>
                    <a:p>
                      <a:pPr algn="ctr"/>
                      <a:r>
                        <a:rPr lang="es-CL" sz="1600" b="1" dirty="0" smtClean="0"/>
                        <a:t>N°</a:t>
                      </a:r>
                      <a:r>
                        <a:rPr lang="es-CL" sz="1600" b="1" baseline="0" dirty="0" smtClean="0"/>
                        <a:t> 5 Certificaciones Privadas (N°18)</a:t>
                      </a:r>
                      <a:endParaRPr lang="es-CL" sz="1600" b="1" dirty="0"/>
                    </a:p>
                  </a:txBody>
                  <a:tcPr vert="vert270"/>
                </a:tc>
                <a:tc>
                  <a:txBody>
                    <a:bodyPr/>
                    <a:lstStyle/>
                    <a:p>
                      <a:pPr algn="ctr"/>
                      <a:r>
                        <a:rPr lang="es-CL" sz="1600" dirty="0" smtClean="0"/>
                        <a:t>El SAG adquiere el compromiso de reconocer certificaciones</a:t>
                      </a:r>
                      <a:r>
                        <a:rPr lang="es-CL" sz="1600" baseline="0" dirty="0" smtClean="0"/>
                        <a:t> privadas en la medida que los tratados y convenios con terceros países así lo permitan </a:t>
                      </a:r>
                      <a:endParaRPr lang="es-CL" sz="1600" dirty="0"/>
                    </a:p>
                  </a:txBody>
                  <a:tcPr/>
                </a:tc>
                <a:tc>
                  <a:txBody>
                    <a:bodyPr/>
                    <a:lstStyle/>
                    <a:p>
                      <a:pPr algn="ctr"/>
                      <a:r>
                        <a:rPr lang="es-CL" sz="1600" dirty="0" smtClean="0"/>
                        <a:t>En espera de situaciones puntuales referidas</a:t>
                      </a:r>
                      <a:r>
                        <a:rPr lang="es-CL" sz="1600" baseline="0" dirty="0" smtClean="0"/>
                        <a:t> a este tema</a:t>
                      </a:r>
                      <a:endParaRPr lang="es-CL" sz="1600" dirty="0"/>
                    </a:p>
                  </a:txBody>
                  <a:tcPr/>
                </a:tc>
                <a:tc>
                  <a:txBody>
                    <a:bodyPr/>
                    <a:lstStyle/>
                    <a:p>
                      <a:pPr algn="ctr"/>
                      <a:r>
                        <a:rPr lang="es-CL" sz="1600" dirty="0" smtClean="0"/>
                        <a:t>Sin plazos</a:t>
                      </a:r>
                      <a:endParaRPr lang="es-CL" sz="1600" dirty="0"/>
                    </a:p>
                  </a:txBody>
                  <a:tcPr/>
                </a:tc>
                <a:tc>
                  <a:txBody>
                    <a:bodyPr/>
                    <a:lstStyle/>
                    <a:p>
                      <a:pPr algn="ctr"/>
                      <a:endParaRPr lang="es-CL" sz="1600" dirty="0"/>
                    </a:p>
                  </a:txBody>
                  <a:tcPr/>
                </a:tc>
              </a:tr>
              <a:tr h="1162429">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a:p>
                  </a:txBody>
                  <a:tcPr/>
                </a:tc>
              </a:tr>
              <a:tr h="1162429">
                <a:tc vMerge="1">
                  <a:txBody>
                    <a:bodyPr/>
                    <a:lstStyle/>
                    <a:p>
                      <a:pPr algn="ctr"/>
                      <a:endParaRPr lang="es-CL" sz="1600" dirty="0"/>
                    </a:p>
                  </a:txBody>
                  <a:tcPr/>
                </a:tc>
                <a:tc>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r>
              <a:tr h="1244573">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smtClean="0"/>
                    </a:p>
                    <a:p>
                      <a:pPr algn="ctr"/>
                      <a:endParaRPr lang="es-CL" sz="1600" dirty="0" smtClean="0"/>
                    </a:p>
                    <a:p>
                      <a:pPr algn="ctr"/>
                      <a:endParaRPr lang="es-CL" sz="1600" dirty="0" smtClean="0"/>
                    </a:p>
                    <a:p>
                      <a:pPr algn="ctr"/>
                      <a:endParaRPr lang="es-CL" sz="1600" dirty="0" smtClean="0"/>
                    </a:p>
                    <a:p>
                      <a:pPr algn="ctr"/>
                      <a:endParaRPr lang="es-CL" sz="1600" dirty="0" smtClean="0"/>
                    </a:p>
                  </a:txBody>
                  <a:tcPr/>
                </a:tc>
                <a:tc>
                  <a:txBody>
                    <a:bodyPr/>
                    <a:lstStyle/>
                    <a:p>
                      <a:pPr algn="ctr"/>
                      <a:endParaRPr lang="es-CL" sz="160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591501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endParaRPr lang="es-CL"/>
          </a:p>
        </p:txBody>
      </p:sp>
      <p:graphicFrame>
        <p:nvGraphicFramePr>
          <p:cNvPr id="4" name="3 Tabla"/>
          <p:cNvGraphicFramePr>
            <a:graphicFrameLocks noGrp="1"/>
          </p:cNvGraphicFramePr>
          <p:nvPr>
            <p:extLst>
              <p:ext uri="{D42A27DB-BD31-4B8C-83A1-F6EECF244321}">
                <p14:modId xmlns:p14="http://schemas.microsoft.com/office/powerpoint/2010/main" val="3250032567"/>
              </p:ext>
            </p:extLst>
          </p:nvPr>
        </p:nvGraphicFramePr>
        <p:xfrm>
          <a:off x="323528" y="188640"/>
          <a:ext cx="8568952" cy="6465600"/>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255211">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2296903">
                <a:tc rowSpan="4">
                  <a:txBody>
                    <a:bodyPr/>
                    <a:lstStyle/>
                    <a:p>
                      <a:pPr algn="ctr"/>
                      <a:r>
                        <a:rPr lang="es-CL" sz="1600" b="1" dirty="0" smtClean="0"/>
                        <a:t>Anexos, N° 6</a:t>
                      </a:r>
                      <a:r>
                        <a:rPr lang="es-CL" sz="1600" b="1" baseline="0" dirty="0" smtClean="0"/>
                        <a:t>  Sistema Nacional de Residuos</a:t>
                      </a:r>
                      <a:endParaRPr lang="es-CL" sz="1600" b="1" dirty="0"/>
                    </a:p>
                  </a:txBody>
                  <a:tcPr vert="vert270"/>
                </a:tc>
                <a:tc>
                  <a:txBody>
                    <a:bodyPr/>
                    <a:lstStyle/>
                    <a:p>
                      <a:pPr algn="ctr"/>
                      <a:r>
                        <a:rPr lang="es-CL" sz="1600" dirty="0" smtClean="0"/>
                        <a:t>Aclarar la situación y ver alternativas de solución en este tema</a:t>
                      </a:r>
                      <a:endParaRPr lang="es-CL" sz="1600" dirty="0"/>
                    </a:p>
                  </a:txBody>
                  <a:tcPr/>
                </a:tc>
                <a:tc>
                  <a:txBody>
                    <a:bodyPr/>
                    <a:lstStyle/>
                    <a:p>
                      <a:pPr algn="ctr"/>
                      <a:r>
                        <a:rPr lang="es-CL" sz="1600" dirty="0" smtClean="0"/>
                        <a:t>DDPP y la Dirección Regional vieron esta situación en Agosto</a:t>
                      </a:r>
                      <a:r>
                        <a:rPr lang="es-CL" sz="1600" baseline="0" dirty="0" smtClean="0"/>
                        <a:t> y así dieron solución a la exigencia dada por los auditores del Servicio de Salud</a:t>
                      </a:r>
                      <a:endParaRPr lang="es-CL" sz="1600" dirty="0"/>
                    </a:p>
                  </a:txBody>
                  <a:tcPr/>
                </a:tc>
                <a:tc>
                  <a:txBody>
                    <a:bodyPr/>
                    <a:lstStyle/>
                    <a:p>
                      <a:pPr algn="ctr"/>
                      <a:r>
                        <a:rPr lang="es-CL" sz="1600" dirty="0" smtClean="0"/>
                        <a:t>Ya abordado y solucionado</a:t>
                      </a:r>
                      <a:endParaRPr lang="es-CL" sz="1600" dirty="0"/>
                    </a:p>
                  </a:txBody>
                  <a:tcPr/>
                </a:tc>
                <a:tc>
                  <a:txBody>
                    <a:bodyPr/>
                    <a:lstStyle/>
                    <a:p>
                      <a:pPr algn="ctr"/>
                      <a:r>
                        <a:rPr lang="es-CL" sz="1600" dirty="0" smtClean="0"/>
                        <a:t>Se está</a:t>
                      </a:r>
                      <a:r>
                        <a:rPr lang="es-CL" sz="1600" baseline="0" dirty="0" smtClean="0"/>
                        <a:t> trabajando en un sistema nacional de residuos, sin embargo, el Servicio de Salud de la Araucanía está exigiendo un programa privado de residuos ya que no reconoce el del SAG</a:t>
                      </a:r>
                      <a:endParaRPr lang="es-CL" sz="1600" dirty="0"/>
                    </a:p>
                  </a:txBody>
                  <a:tcPr/>
                </a:tc>
              </a:tr>
              <a:tr h="901080">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a:p>
                  </a:txBody>
                  <a:tcPr/>
                </a:tc>
              </a:tr>
              <a:tr h="901080">
                <a:tc vMerge="1">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r>
              <a:tr h="997645">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smtClean="0"/>
                    </a:p>
                    <a:p>
                      <a:pPr algn="ctr"/>
                      <a:endParaRPr lang="es-CL" sz="1600" dirty="0" smtClean="0"/>
                    </a:p>
                    <a:p>
                      <a:pPr algn="ctr"/>
                      <a:endParaRPr lang="es-CL" sz="1600" dirty="0" smtClean="0"/>
                    </a:p>
                    <a:p>
                      <a:pPr algn="ctr"/>
                      <a:endParaRPr lang="es-CL" sz="1600" dirty="0" smtClean="0"/>
                    </a:p>
                    <a:p>
                      <a:pPr algn="ctr"/>
                      <a:endParaRPr lang="es-CL" sz="1600" dirty="0" smtClean="0"/>
                    </a:p>
                  </a:txBody>
                  <a:tcPr/>
                </a:tc>
                <a:tc>
                  <a:txBody>
                    <a:bodyPr/>
                    <a:lstStyle/>
                    <a:p>
                      <a:pPr algn="ct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591501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3 Título"/>
          <p:cNvSpPr>
            <a:spLocks noGrp="1"/>
          </p:cNvSpPr>
          <p:nvPr>
            <p:ph type="title"/>
          </p:nvPr>
        </p:nvSpPr>
        <p:spPr>
          <a:xfrm>
            <a:off x="323528" y="116632"/>
            <a:ext cx="8640763" cy="863600"/>
          </a:xfrm>
        </p:spPr>
        <p:txBody>
          <a:bodyPr>
            <a:normAutofit/>
          </a:bodyPr>
          <a:lstStyle/>
          <a:p>
            <a:pPr>
              <a:defRPr/>
            </a:pPr>
            <a:r>
              <a:rPr lang="es-CL" sz="2400" b="1" dirty="0">
                <a:solidFill>
                  <a:srgbClr val="006CB7"/>
                </a:solidFill>
                <a:latin typeface="Verdana" pitchFamily="34" charset="0"/>
                <a:ea typeface="+mn-ea"/>
                <a:cs typeface="+mn-cs"/>
              </a:rPr>
              <a:t>MESA INOCUIDAD ALIMENTARIA E INSUMOS</a:t>
            </a:r>
          </a:p>
        </p:txBody>
      </p:sp>
      <p:sp>
        <p:nvSpPr>
          <p:cNvPr id="45059" name="4 Marcador de contenido"/>
          <p:cNvSpPr>
            <a:spLocks noGrp="1"/>
          </p:cNvSpPr>
          <p:nvPr>
            <p:ph idx="1"/>
          </p:nvPr>
        </p:nvSpPr>
        <p:spPr>
          <a:xfrm>
            <a:off x="323850" y="908050"/>
            <a:ext cx="8424863" cy="6192838"/>
          </a:xfrm>
        </p:spPr>
        <p:txBody>
          <a:bodyPr/>
          <a:lstStyle/>
          <a:p>
            <a:pPr marL="0" indent="0" algn="just">
              <a:buFontTx/>
              <a:buNone/>
            </a:pPr>
            <a:endParaRPr lang="es-ES" sz="1900" b="1" dirty="0" smtClean="0">
              <a:solidFill>
                <a:schemeClr val="tx1"/>
              </a:solidFill>
              <a:ea typeface="ヒラギノ角ゴ Pro W3"/>
              <a:cs typeface="ヒラギノ角ゴ Pro W3"/>
            </a:endParaRPr>
          </a:p>
          <a:p>
            <a:pPr marL="0" indent="0" algn="just">
              <a:buFontTx/>
              <a:buNone/>
            </a:pPr>
            <a:endParaRPr lang="es-ES" sz="1800" b="1" dirty="0" smtClean="0">
              <a:solidFill>
                <a:schemeClr val="tx1"/>
              </a:solidFill>
              <a:ea typeface="ヒラギノ角ゴ Pro W3"/>
              <a:cs typeface="ヒラギノ角ゴ Pro W3"/>
            </a:endParaRPr>
          </a:p>
        </p:txBody>
      </p:sp>
      <p:sp>
        <p:nvSpPr>
          <p:cNvPr id="45060"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a:solidFill>
                  <a:srgbClr val="898989"/>
                </a:solidFill>
                <a:latin typeface="Verdana" pitchFamily="34" charset="0"/>
              </a:rPr>
              <a:t>Gobierno de Chile | Ministerio de Agricultura</a:t>
            </a:r>
          </a:p>
        </p:txBody>
      </p:sp>
      <p:pic>
        <p:nvPicPr>
          <p:cNvPr id="45061" name="1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1238" y="5951538"/>
            <a:ext cx="2206625"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3 Tabla"/>
          <p:cNvGraphicFramePr>
            <a:graphicFrameLocks noGrp="1"/>
          </p:cNvGraphicFramePr>
          <p:nvPr/>
        </p:nvGraphicFramePr>
        <p:xfrm>
          <a:off x="755576" y="1018294"/>
          <a:ext cx="7560840" cy="5147012"/>
        </p:xfrm>
        <a:graphic>
          <a:graphicData uri="http://schemas.openxmlformats.org/drawingml/2006/table">
            <a:tbl>
              <a:tblPr/>
              <a:tblGrid>
                <a:gridCol w="1152128"/>
                <a:gridCol w="6408712"/>
              </a:tblGrid>
              <a:tr h="301983">
                <a:tc>
                  <a:txBody>
                    <a:bodyPr/>
                    <a:lstStyle/>
                    <a:p>
                      <a:pPr algn="ctr" fontAlgn="b"/>
                      <a:r>
                        <a:rPr lang="es-CL" sz="1800" b="1" i="0" u="none" strike="noStrike" dirty="0">
                          <a:solidFill>
                            <a:srgbClr val="000000"/>
                          </a:solidFill>
                          <a:effectLst/>
                          <a:latin typeface="Calibri"/>
                        </a:rPr>
                        <a:t>Estado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s-CL" sz="1800" b="1" i="0" u="none" strike="noStrike" dirty="0">
                          <a:solidFill>
                            <a:srgbClr val="000000"/>
                          </a:solidFill>
                          <a:effectLst/>
                          <a:latin typeface="Calibri"/>
                        </a:rPr>
                        <a:t>Medida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1649893">
                <a:tc>
                  <a:txBody>
                    <a:bodyPr/>
                    <a:lstStyle/>
                    <a:p>
                      <a:pPr algn="ctr" fontAlgn="ctr"/>
                      <a:r>
                        <a:rPr lang="es-CL" sz="1800" b="1" i="0" u="none" strike="noStrike" kern="1200" dirty="0">
                          <a:solidFill>
                            <a:srgbClr val="000000"/>
                          </a:solidFill>
                          <a:effectLst/>
                          <a:latin typeface="Calibri"/>
                          <a:ea typeface="+mn-ea"/>
                          <a:cs typeface="+mn-cs"/>
                        </a:rPr>
                        <a:t>Implementadas</a:t>
                      </a:r>
                    </a:p>
                  </a:txBody>
                  <a:tcPr marL="9525" marR="9525" marT="9525"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b"/>
                      <a:r>
                        <a:rPr lang="es-CL" sz="1800" b="0" i="0" u="none" strike="noStrike" kern="1200" dirty="0">
                          <a:solidFill>
                            <a:srgbClr val="000000"/>
                          </a:solidFill>
                          <a:effectLst/>
                          <a:latin typeface="Calibri"/>
                          <a:ea typeface="+mn-ea"/>
                          <a:cs typeface="+mn-cs"/>
                        </a:rPr>
                        <a:t>Certificaciones Privadas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1092614">
                <a:tc>
                  <a:txBody>
                    <a:bodyPr/>
                    <a:lstStyle/>
                    <a:p>
                      <a:pPr algn="ctr" fontAlgn="ctr"/>
                      <a:r>
                        <a:rPr lang="es-CL" sz="1800" b="1" i="0" u="none" strike="noStrike" dirty="0">
                          <a:solidFill>
                            <a:srgbClr val="000000"/>
                          </a:solidFill>
                          <a:effectLst/>
                          <a:latin typeface="Calibri"/>
                        </a:rPr>
                        <a:t>Mediano Plazo</a:t>
                      </a:r>
                    </a:p>
                  </a:txBody>
                  <a:tcPr marL="9525" marR="9525" marT="9525"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rtl="0" fontAlgn="b"/>
                      <a:r>
                        <a:rPr lang="es-CL" sz="1800" b="0" i="0" u="none" strike="noStrike" dirty="0">
                          <a:solidFill>
                            <a:srgbClr val="000000"/>
                          </a:solidFill>
                          <a:effectLst/>
                          <a:latin typeface="Calibri"/>
                        </a:rPr>
                        <a:t>Plaguicidas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r>
              <a:tr h="612875">
                <a:tc rowSpan="4">
                  <a:txBody>
                    <a:bodyPr/>
                    <a:lstStyle/>
                    <a:p>
                      <a:pPr algn="ctr" fontAlgn="ctr"/>
                      <a:r>
                        <a:rPr lang="es-CL" sz="1800" b="1" i="0" u="none" strike="noStrike" dirty="0">
                          <a:solidFill>
                            <a:srgbClr val="000000"/>
                          </a:solidFill>
                          <a:effectLst/>
                          <a:latin typeface="Calibri"/>
                        </a:rPr>
                        <a:t>*</a:t>
                      </a:r>
                    </a:p>
                  </a:txBody>
                  <a:tcPr marL="9525" marR="9525" marT="9525"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b"/>
                      <a:r>
                        <a:rPr lang="es-CL" sz="1800" b="0" i="0" u="none" strike="noStrike" dirty="0">
                          <a:solidFill>
                            <a:srgbClr val="000000"/>
                          </a:solidFill>
                          <a:effectLst/>
                          <a:latin typeface="Calibri"/>
                        </a:rPr>
                        <a:t>Inspección sanitaria de inocuidad de producción local e importada</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01983">
                <a:tc vMerge="1">
                  <a:txBody>
                    <a:bodyPr/>
                    <a:lstStyle/>
                    <a:p>
                      <a:endParaRPr lang="es-CL"/>
                    </a:p>
                  </a:txBody>
                  <a:tcPr/>
                </a:tc>
                <a:tc>
                  <a:txBody>
                    <a:bodyPr/>
                    <a:lstStyle/>
                    <a:p>
                      <a:pPr algn="ctr" rtl="0" fontAlgn="b"/>
                      <a:r>
                        <a:rPr lang="es-CL" sz="1800" b="0" i="0" u="none" strike="noStrike" kern="1200" dirty="0">
                          <a:solidFill>
                            <a:srgbClr val="000000"/>
                          </a:solidFill>
                          <a:effectLst/>
                          <a:latin typeface="Calibri"/>
                          <a:ea typeface="+mn-ea"/>
                          <a:cs typeface="+mn-cs"/>
                        </a:rPr>
                        <a:t>Institucionalidad para la inocuidad</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593832">
                <a:tc vMerge="1">
                  <a:txBody>
                    <a:bodyPr/>
                    <a:lstStyle/>
                    <a:p>
                      <a:endParaRPr lang="es-CL"/>
                    </a:p>
                  </a:txBody>
                  <a:tcPr/>
                </a:tc>
                <a:tc>
                  <a:txBody>
                    <a:bodyPr/>
                    <a:lstStyle/>
                    <a:p>
                      <a:pPr algn="ctr" rtl="0" fontAlgn="b"/>
                      <a:r>
                        <a:rPr lang="es-CL" sz="1800" b="0" i="0" u="none" strike="noStrike" dirty="0">
                          <a:solidFill>
                            <a:srgbClr val="000000"/>
                          </a:solidFill>
                          <a:effectLst/>
                          <a:latin typeface="Calibri"/>
                        </a:rPr>
                        <a:t>Actualización de la política de inocuidad de los alimentos (obligación de ACHIPIA)</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593832">
                <a:tc vMerge="1">
                  <a:txBody>
                    <a:bodyPr/>
                    <a:lstStyle/>
                    <a:p>
                      <a:endParaRPr lang="es-CL"/>
                    </a:p>
                  </a:txBody>
                  <a:tcPr/>
                </a:tc>
                <a:tc>
                  <a:txBody>
                    <a:bodyPr/>
                    <a:lstStyle/>
                    <a:p>
                      <a:pPr algn="ctr" rtl="0" fontAlgn="b"/>
                      <a:r>
                        <a:rPr lang="es-CL" sz="1800" b="0" i="0" u="none" strike="noStrike" dirty="0">
                          <a:solidFill>
                            <a:srgbClr val="000000"/>
                          </a:solidFill>
                          <a:effectLst/>
                          <a:latin typeface="Calibri"/>
                        </a:rPr>
                        <a:t>Plan piloto para la Inocuidad de los alimentos en ferias libres (ACHIPIA)</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3279689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197324844"/>
              </p:ext>
            </p:extLst>
          </p:nvPr>
        </p:nvGraphicFramePr>
        <p:xfrm>
          <a:off x="323529" y="620687"/>
          <a:ext cx="8568952" cy="5832649"/>
        </p:xfrm>
        <a:graphic>
          <a:graphicData uri="http://schemas.openxmlformats.org/drawingml/2006/table">
            <a:tbl>
              <a:tblPr firstRow="1" bandRow="1">
                <a:tableStyleId>{5C22544A-7EE6-4342-B048-85BDC9FD1C3A}</a:tableStyleId>
              </a:tblPr>
              <a:tblGrid>
                <a:gridCol w="576063"/>
                <a:gridCol w="2054756"/>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rowSpan="4">
                  <a:txBody>
                    <a:bodyPr/>
                    <a:lstStyle/>
                    <a:p>
                      <a:pPr algn="ctr"/>
                      <a:r>
                        <a:rPr lang="es-CL" sz="1600" b="1" dirty="0" smtClean="0"/>
                        <a:t>N°</a:t>
                      </a:r>
                      <a:r>
                        <a:rPr lang="es-CL" sz="1600" b="1" baseline="0" dirty="0" smtClean="0"/>
                        <a:t> 1 Inspección sanitaria y de inocuidad de producción local e importada (N°8).</a:t>
                      </a:r>
                      <a:endParaRPr lang="es-CL" sz="1600" b="1" dirty="0"/>
                    </a:p>
                  </a:txBody>
                  <a:tcPr vert="vert270"/>
                </a:tc>
                <a:tc>
                  <a:txBody>
                    <a:bodyPr/>
                    <a:lstStyle/>
                    <a:p>
                      <a:pPr algn="ctr"/>
                      <a:r>
                        <a:rPr lang="es-CL" sz="1600" dirty="0" smtClean="0"/>
                        <a:t>Replantear la medida, tomando en cuenta los aportes hechos a la propuesta</a:t>
                      </a:r>
                      <a:endParaRPr lang="es-CL" sz="1600" dirty="0"/>
                    </a:p>
                  </a:txBody>
                  <a:tcPr/>
                </a:tc>
                <a:tc>
                  <a:txBody>
                    <a:bodyPr/>
                    <a:lstStyle/>
                    <a:p>
                      <a:pPr algn="ctr"/>
                      <a:endParaRPr lang="es-CL" sz="1600" dirty="0"/>
                    </a:p>
                  </a:txBody>
                  <a:tcPr/>
                </a:tc>
                <a:tc>
                  <a:txBody>
                    <a:bodyPr/>
                    <a:lstStyle/>
                    <a:p>
                      <a:pPr algn="ctr"/>
                      <a:r>
                        <a:rPr lang="es-CL" sz="1600" dirty="0" smtClean="0"/>
                        <a:t>Reunión miércoles 05 de octubre</a:t>
                      </a:r>
                      <a:endParaRPr lang="es-CL" sz="1600" dirty="0"/>
                    </a:p>
                  </a:txBody>
                  <a:tcPr/>
                </a:tc>
                <a:tc>
                  <a:txBody>
                    <a:bodyPr/>
                    <a:lstStyle/>
                    <a:p>
                      <a:pPr algn="ctr"/>
                      <a:r>
                        <a:rPr lang="es-CL" sz="1600" dirty="0" smtClean="0"/>
                        <a:t>Propuesta APA/SAG</a:t>
                      </a:r>
                      <a:endParaRPr lang="es-CL" sz="1600" dirty="0"/>
                    </a:p>
                  </a:txBody>
                  <a:tcPr/>
                </a:tc>
              </a:tr>
              <a:tr h="1354553">
                <a:tc vMerge="1">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a:p>
                  </a:txBody>
                  <a:tcPr/>
                </a:tc>
              </a:tr>
              <a:tr h="1354553">
                <a:tc vMerge="1">
                  <a:txBody>
                    <a:bodyPr/>
                    <a:lstStyle/>
                    <a:p>
                      <a:pPr algn="ctr"/>
                      <a:endParaRPr lang="es-CL" sz="1600" dirty="0"/>
                    </a:p>
                  </a:txBody>
                  <a:tcPr/>
                </a:tc>
                <a:tc>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r>
              <a:tr h="1450273">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smtClean="0"/>
                    </a:p>
                    <a:p>
                      <a:pPr algn="ctr"/>
                      <a:endParaRPr lang="es-CL" sz="1600" dirty="0" smtClean="0"/>
                    </a:p>
                    <a:p>
                      <a:pPr algn="ctr"/>
                      <a:endParaRPr lang="es-CL" sz="1600" dirty="0" smtClean="0"/>
                    </a:p>
                    <a:p>
                      <a:pPr algn="ctr"/>
                      <a:endParaRPr lang="es-CL" sz="1600" dirty="0" smtClean="0"/>
                    </a:p>
                    <a:p>
                      <a:pPr algn="ctr"/>
                      <a:endParaRPr lang="es-CL" sz="1600" dirty="0" smtClean="0"/>
                    </a:p>
                  </a:txBody>
                  <a:tcPr/>
                </a:tc>
                <a:tc>
                  <a:txBody>
                    <a:bodyPr/>
                    <a:lstStyle/>
                    <a:p>
                      <a:pPr algn="ctr"/>
                      <a:endParaRPr lang="es-CL" sz="160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2 Marcador de contenido"/>
          <p:cNvSpPr>
            <a:spLocks noGrp="1"/>
          </p:cNvSpPr>
          <p:nvPr>
            <p:ph idx="1"/>
          </p:nvPr>
        </p:nvSpPr>
        <p:spPr/>
        <p:txBody>
          <a:bodyPr/>
          <a:lstStyle/>
          <a:p>
            <a:r>
              <a:rPr lang="es-CL" b="1" smtClean="0"/>
              <a:t>Medida 1: 	Inspección sanitaria y de inocuidad de producción local e 				importada</a:t>
            </a:r>
          </a:p>
          <a:p>
            <a:endParaRPr lang="es-CL" b="1" smtClean="0"/>
          </a:p>
          <a:p>
            <a:pPr algn="just"/>
            <a:r>
              <a:rPr lang="es-CL" u="sng" smtClean="0"/>
              <a:t>Problema</a:t>
            </a:r>
            <a:r>
              <a:rPr lang="es-CL" smtClean="0"/>
              <a:t>: </a:t>
            </a:r>
          </a:p>
          <a:p>
            <a:pPr algn="just"/>
            <a:r>
              <a:rPr lang="es-CL" smtClean="0"/>
              <a:t>No existe equivalencia en la inspección sanitaria y de inocuidad a la producción nacional versus importaciones: control y certificación de productos agropecuarios elaborados para exportación (SAG) y control de la importación de productos agropecuarios primarios (MINSAL). </a:t>
            </a:r>
          </a:p>
          <a:p>
            <a:pPr algn="just"/>
            <a:r>
              <a:rPr lang="es-CL" smtClean="0"/>
              <a:t>Por lo tanto, hay falta de equivalencia en materia de fiscalización sanitaria y de inocuidad de  productos agropecuarios primarios y elaborados nacionales (para consumo nacional o exportación) versus alimentos importados.</a:t>
            </a:r>
          </a:p>
        </p:txBody>
      </p:sp>
      <p:sp>
        <p:nvSpPr>
          <p:cNvPr id="31747" name="Title 7"/>
          <p:cNvSpPr>
            <a:spLocks noGrp="1"/>
          </p:cNvSpPr>
          <p:nvPr>
            <p:ph type="title"/>
          </p:nvPr>
        </p:nvSpPr>
        <p:spPr/>
        <p:txBody>
          <a:bodyPr/>
          <a:lstStyle/>
          <a:p>
            <a:pPr algn="ctr" eaLnBrk="1" hangingPunct="1"/>
            <a:r>
              <a:rPr lang="es-ES_tradnl" smtClean="0">
                <a:latin typeface="Verdana" pitchFamily="34" charset="0"/>
                <a:cs typeface="Verdana" pitchFamily="34" charset="0"/>
              </a:rPr>
              <a:t>Agenda de Impulso Competitivo</a:t>
            </a:r>
            <a:br>
              <a:rPr lang="es-ES_tradnl" smtClean="0">
                <a:latin typeface="Verdana" pitchFamily="34" charset="0"/>
                <a:cs typeface="Verdana" pitchFamily="34" charset="0"/>
              </a:rPr>
            </a:br>
            <a:r>
              <a:rPr lang="es-ES_tradnl" smtClean="0">
                <a:latin typeface="Verdana" pitchFamily="34" charset="0"/>
                <a:cs typeface="Verdana" pitchFamily="34" charset="0"/>
              </a:rPr>
              <a:t>Inocuidad Alimentaria e Insumos SAG</a:t>
            </a:r>
            <a:endParaRPr lang="es-ES_tradnl" sz="1800" smtClean="0">
              <a:solidFill>
                <a:srgbClr val="EF4144"/>
              </a:solidFill>
              <a:latin typeface="Verdana" pitchFamily="34" charset="0"/>
              <a:cs typeface="Verdana" pitchFamily="34" charset="0"/>
            </a:endParaRPr>
          </a:p>
        </p:txBody>
      </p:sp>
    </p:spTree>
    <p:extLst>
      <p:ext uri="{BB962C8B-B14F-4D97-AF65-F5344CB8AC3E}">
        <p14:creationId xmlns:p14="http://schemas.microsoft.com/office/powerpoint/2010/main" val="299182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2 Marcador de contenido"/>
          <p:cNvSpPr>
            <a:spLocks noGrp="1"/>
          </p:cNvSpPr>
          <p:nvPr>
            <p:ph idx="1"/>
          </p:nvPr>
        </p:nvSpPr>
        <p:spPr>
          <a:xfrm>
            <a:off x="152400" y="908050"/>
            <a:ext cx="8177213" cy="5689600"/>
          </a:xfrm>
        </p:spPr>
        <p:txBody>
          <a:bodyPr/>
          <a:lstStyle/>
          <a:p>
            <a:pPr algn="just"/>
            <a:r>
              <a:rPr lang="es-CL" b="1" u="sng" smtClean="0"/>
              <a:t>Propuesta de APA</a:t>
            </a:r>
            <a:r>
              <a:rPr lang="es-CL" smtClean="0"/>
              <a:t>:</a:t>
            </a:r>
          </a:p>
          <a:p>
            <a:pPr algn="just"/>
            <a:endParaRPr lang="es-CL" smtClean="0"/>
          </a:p>
          <a:p>
            <a:pPr algn="just"/>
            <a:r>
              <a:rPr lang="es-CL" smtClean="0"/>
              <a:t>La problemática de la medida N°1 (8) debe ser abordada a través de 2 vías, tomando en cuenta que el alcance de la inspección sanitaria, abarca la producción nacional, las exportaciones y las importaciones de productos agropecuarios:</a:t>
            </a:r>
          </a:p>
          <a:p>
            <a:pPr algn="just"/>
            <a:endParaRPr lang="es-CL" smtClean="0"/>
          </a:p>
          <a:p>
            <a:pPr algn="just"/>
            <a:r>
              <a:rPr lang="es-CL" i="1" u="sng" smtClean="0"/>
              <a:t>Problema 1</a:t>
            </a:r>
            <a:r>
              <a:rPr lang="es-CL" smtClean="0"/>
              <a:t>: </a:t>
            </a:r>
            <a:r>
              <a:rPr lang="es-CL" b="1" smtClean="0">
                <a:solidFill>
                  <a:schemeClr val="tx2"/>
                </a:solidFill>
              </a:rPr>
              <a:t>La fiscalización efectuada para verificar el cumplimiento de las leyes, reglamentos y normas sanitarias que realizan los Servicios Públicos con pertinencia en la materia, a las plantas faenadoras de exportación no es equivalente a la efectuada en aquellas plantas faenadoras destinadas exclusivamente a la producción nacional.</a:t>
            </a:r>
          </a:p>
          <a:p>
            <a:pPr algn="just"/>
            <a:endParaRPr lang="es-CL" i="1" u="sng" smtClean="0"/>
          </a:p>
          <a:p>
            <a:pPr algn="just"/>
            <a:r>
              <a:rPr lang="es-CL" i="1" u="sng" smtClean="0"/>
              <a:t>Solución</a:t>
            </a:r>
            <a:r>
              <a:rPr lang="es-CL" smtClean="0"/>
              <a:t>: </a:t>
            </a:r>
            <a:r>
              <a:rPr lang="es-CL" b="1" smtClean="0">
                <a:solidFill>
                  <a:schemeClr val="tx2"/>
                </a:solidFill>
              </a:rPr>
              <a:t>Aplicación uniforme del Reglamento Sanitario de los Alimentos, Ley de la Carne y sus normas asociadas, a todos los establecimientos nacionales que faenen ganado de abasto.</a:t>
            </a:r>
          </a:p>
          <a:p>
            <a:pPr algn="just"/>
            <a:endParaRPr lang="es-CL" smtClean="0"/>
          </a:p>
          <a:p>
            <a:pPr algn="just"/>
            <a:endParaRPr lang="es-CL" smtClean="0"/>
          </a:p>
        </p:txBody>
      </p:sp>
      <p:sp>
        <p:nvSpPr>
          <p:cNvPr id="32771" name="Title 7"/>
          <p:cNvSpPr>
            <a:spLocks noGrp="1"/>
          </p:cNvSpPr>
          <p:nvPr>
            <p:ph type="title"/>
          </p:nvPr>
        </p:nvSpPr>
        <p:spPr/>
        <p:txBody>
          <a:bodyPr/>
          <a:lstStyle/>
          <a:p>
            <a:pPr algn="ctr" eaLnBrk="1" hangingPunct="1"/>
            <a:r>
              <a:rPr lang="es-ES_tradnl" smtClean="0">
                <a:latin typeface="Verdana" pitchFamily="34" charset="0"/>
                <a:cs typeface="Verdana" pitchFamily="34" charset="0"/>
              </a:rPr>
              <a:t>Agenda de Impulso Competitivo</a:t>
            </a:r>
            <a:br>
              <a:rPr lang="es-ES_tradnl" smtClean="0">
                <a:latin typeface="Verdana" pitchFamily="34" charset="0"/>
                <a:cs typeface="Verdana" pitchFamily="34" charset="0"/>
              </a:rPr>
            </a:br>
            <a:r>
              <a:rPr lang="es-ES_tradnl" smtClean="0">
                <a:latin typeface="Verdana" pitchFamily="34" charset="0"/>
                <a:cs typeface="Verdana" pitchFamily="34" charset="0"/>
              </a:rPr>
              <a:t>Inocuidad Alimentaria e Insumos SAG</a:t>
            </a:r>
            <a:endParaRPr lang="es-ES_tradnl" sz="1800" smtClean="0">
              <a:solidFill>
                <a:srgbClr val="EF4144"/>
              </a:solidFill>
              <a:latin typeface="Verdana" pitchFamily="34" charset="0"/>
              <a:cs typeface="Verdana" pitchFamily="34" charset="0"/>
            </a:endParaRPr>
          </a:p>
        </p:txBody>
      </p:sp>
    </p:spTree>
    <p:extLst>
      <p:ext uri="{BB962C8B-B14F-4D97-AF65-F5344CB8AC3E}">
        <p14:creationId xmlns:p14="http://schemas.microsoft.com/office/powerpoint/2010/main" val="54395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1052513"/>
            <a:ext cx="8177213" cy="5329237"/>
          </a:xfrm>
        </p:spPr>
        <p:txBody>
          <a:bodyPr/>
          <a:lstStyle/>
          <a:p>
            <a:pPr algn="just">
              <a:defRPr/>
            </a:pPr>
            <a:r>
              <a:rPr lang="es-CL" i="1" u="sng" dirty="0" smtClean="0"/>
              <a:t>Problema 2</a:t>
            </a:r>
            <a:r>
              <a:rPr lang="es-CL" dirty="0" smtClean="0"/>
              <a:t>:</a:t>
            </a:r>
            <a:r>
              <a:rPr lang="es-CL" b="1" dirty="0" smtClean="0"/>
              <a:t> </a:t>
            </a:r>
            <a:r>
              <a:rPr lang="es-CL" b="1" dirty="0" smtClean="0">
                <a:solidFill>
                  <a:schemeClr val="tx2"/>
                </a:solidFill>
              </a:rPr>
              <a:t>En materia de inocuidad alimentaria, se observa que no existe una equivalencia entre los productos destinados a la exportación, los elaborados en plantas exportadoras que se comercializan en el mercado nacional y los que son importados</a:t>
            </a:r>
            <a:r>
              <a:rPr lang="es-CL" b="1" dirty="0"/>
              <a:t> </a:t>
            </a:r>
            <a:r>
              <a:rPr lang="es-CL" b="1" dirty="0" smtClean="0">
                <a:solidFill>
                  <a:schemeClr val="tx2"/>
                </a:solidFill>
              </a:rPr>
              <a:t>para su consumo en el país</a:t>
            </a:r>
            <a:r>
              <a:rPr lang="es-CL" dirty="0" smtClean="0">
                <a:solidFill>
                  <a:schemeClr val="tx2"/>
                </a:solidFill>
              </a:rPr>
              <a:t>.</a:t>
            </a:r>
            <a:endParaRPr lang="es-CL" dirty="0" smtClean="0"/>
          </a:p>
          <a:p>
            <a:pPr marL="0" indent="0" algn="just">
              <a:buFont typeface="Arial" pitchFamily="34" charset="0"/>
              <a:buNone/>
              <a:defRPr/>
            </a:pPr>
            <a:endParaRPr lang="es-CL" dirty="0" smtClean="0"/>
          </a:p>
          <a:p>
            <a:pPr algn="just">
              <a:defRPr/>
            </a:pPr>
            <a:r>
              <a:rPr lang="es-CL" i="1" u="sng" dirty="0" smtClean="0"/>
              <a:t>Solución</a:t>
            </a:r>
            <a:r>
              <a:rPr lang="es-CL" dirty="0" smtClean="0"/>
              <a:t>: Cambio normativo (legal) el cual faculte al SAG para fiscalizar inocuidad de productos nacionales e importados, para esto se requiere que el MINSAL actualice y armonice su normativa en materia de requisitos de inocuidad.</a:t>
            </a:r>
          </a:p>
          <a:p>
            <a:pPr>
              <a:defRPr/>
            </a:pPr>
            <a:endParaRPr lang="es-CL" dirty="0"/>
          </a:p>
        </p:txBody>
      </p:sp>
      <p:sp>
        <p:nvSpPr>
          <p:cNvPr id="33795" name="Title 7"/>
          <p:cNvSpPr>
            <a:spLocks noGrp="1"/>
          </p:cNvSpPr>
          <p:nvPr>
            <p:ph type="title"/>
          </p:nvPr>
        </p:nvSpPr>
        <p:spPr/>
        <p:txBody>
          <a:bodyPr/>
          <a:lstStyle/>
          <a:p>
            <a:pPr algn="ctr" eaLnBrk="1" hangingPunct="1"/>
            <a:r>
              <a:rPr lang="es-ES_tradnl" smtClean="0">
                <a:latin typeface="Verdana" pitchFamily="34" charset="0"/>
                <a:cs typeface="Verdana" pitchFamily="34" charset="0"/>
              </a:rPr>
              <a:t>Agenda de Impulso Competitivo</a:t>
            </a:r>
            <a:br>
              <a:rPr lang="es-ES_tradnl" smtClean="0">
                <a:latin typeface="Verdana" pitchFamily="34" charset="0"/>
                <a:cs typeface="Verdana" pitchFamily="34" charset="0"/>
              </a:rPr>
            </a:br>
            <a:r>
              <a:rPr lang="es-ES_tradnl" smtClean="0">
                <a:latin typeface="Verdana" pitchFamily="34" charset="0"/>
                <a:cs typeface="Verdana" pitchFamily="34" charset="0"/>
              </a:rPr>
              <a:t>Inocuidad Alimentaria e Insumos SAG</a:t>
            </a:r>
            <a:endParaRPr lang="es-ES_tradnl" sz="1800" smtClean="0">
              <a:solidFill>
                <a:srgbClr val="EF4144"/>
              </a:solidFill>
              <a:latin typeface="Verdana" pitchFamily="34" charset="0"/>
              <a:cs typeface="Verdana" pitchFamily="34" charset="0"/>
            </a:endParaRPr>
          </a:p>
        </p:txBody>
      </p:sp>
    </p:spTree>
    <p:extLst>
      <p:ext uri="{BB962C8B-B14F-4D97-AF65-F5344CB8AC3E}">
        <p14:creationId xmlns:p14="http://schemas.microsoft.com/office/powerpoint/2010/main" val="4274581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pPr marL="0" algn="ctr" eaLnBrk="1" fontAlgn="t" hangingPunct="1">
              <a:spcBef>
                <a:spcPts val="0"/>
              </a:spcBef>
              <a:spcAft>
                <a:spcPts val="0"/>
              </a:spcAft>
            </a:pPr>
            <a:r>
              <a:rPr lang="es-CL" b="1" dirty="0">
                <a:solidFill>
                  <a:srgbClr val="FFFFFF"/>
                </a:solidFill>
              </a:rPr>
              <a:t>N°</a:t>
            </a:r>
            <a:endParaRPr lang="es-CL" sz="2400" dirty="0">
              <a:latin typeface="Arial"/>
            </a:endParaRPr>
          </a:p>
          <a:p>
            <a:pPr marL="0" algn="ctr" eaLnBrk="1" fontAlgn="t" hangingPunct="1">
              <a:spcBef>
                <a:spcPts val="0"/>
              </a:spcBef>
              <a:spcAft>
                <a:spcPts val="0"/>
              </a:spcAft>
            </a:pPr>
            <a:r>
              <a:rPr lang="es-CL" b="1" dirty="0">
                <a:solidFill>
                  <a:srgbClr val="FFFFFF"/>
                </a:solidFill>
              </a:rPr>
              <a:t>Compromisos</a:t>
            </a:r>
            <a:endParaRPr lang="es-CL" sz="2400" dirty="0">
              <a:latin typeface="Arial"/>
            </a:endParaRPr>
          </a:p>
          <a:p>
            <a:pPr marL="0" algn="ctr" eaLnBrk="1" fontAlgn="t" hangingPunct="1">
              <a:spcBef>
                <a:spcPts val="0"/>
              </a:spcBef>
              <a:spcAft>
                <a:spcPts val="0"/>
              </a:spcAft>
            </a:pPr>
            <a:r>
              <a:rPr lang="es-CL" b="1" dirty="0">
                <a:solidFill>
                  <a:srgbClr val="FFFFFF"/>
                </a:solidFill>
              </a:rPr>
              <a:t>Avances</a:t>
            </a:r>
            <a:endParaRPr lang="es-CL" sz="2400" dirty="0">
              <a:latin typeface="Arial"/>
            </a:endParaRPr>
          </a:p>
          <a:p>
            <a:pPr marL="0" algn="ctr" eaLnBrk="1" fontAlgn="t" hangingPunct="1">
              <a:spcBef>
                <a:spcPts val="0"/>
              </a:spcBef>
              <a:spcAft>
                <a:spcPts val="0"/>
              </a:spcAft>
            </a:pPr>
            <a:r>
              <a:rPr lang="es-CL" b="1" dirty="0">
                <a:solidFill>
                  <a:srgbClr val="FFFFFF"/>
                </a:solidFill>
              </a:rPr>
              <a:t>Plazos e Hitos</a:t>
            </a:r>
            <a:endParaRPr lang="es-CL" sz="2400" dirty="0">
              <a:latin typeface="Arial"/>
            </a:endParaRPr>
          </a:p>
          <a:p>
            <a:pPr marL="0" algn="ctr" eaLnBrk="1" fontAlgn="t" hangingPunct="1">
              <a:spcBef>
                <a:spcPts val="0"/>
              </a:spcBef>
              <a:spcAft>
                <a:spcPts val="0"/>
              </a:spcAft>
            </a:pPr>
            <a:endParaRPr lang="es-CL" sz="2400" dirty="0">
              <a:latin typeface="Arial"/>
            </a:endParaRPr>
          </a:p>
          <a:p>
            <a:endParaRPr lang="es-CL" dirty="0"/>
          </a:p>
        </p:txBody>
      </p:sp>
      <p:graphicFrame>
        <p:nvGraphicFramePr>
          <p:cNvPr id="4" name="3 Tabla"/>
          <p:cNvGraphicFramePr>
            <a:graphicFrameLocks noGrp="1"/>
          </p:cNvGraphicFramePr>
          <p:nvPr>
            <p:extLst>
              <p:ext uri="{D42A27DB-BD31-4B8C-83A1-F6EECF244321}">
                <p14:modId xmlns:p14="http://schemas.microsoft.com/office/powerpoint/2010/main" val="1401487475"/>
              </p:ext>
            </p:extLst>
          </p:nvPr>
        </p:nvGraphicFramePr>
        <p:xfrm>
          <a:off x="323529" y="620687"/>
          <a:ext cx="8568952" cy="5868416"/>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rowSpan="4">
                  <a:txBody>
                    <a:bodyPr/>
                    <a:lstStyle/>
                    <a:p>
                      <a:pPr algn="ctr"/>
                      <a:r>
                        <a:rPr lang="es-CL" sz="1600" b="1" dirty="0" smtClean="0"/>
                        <a:t>N°</a:t>
                      </a:r>
                      <a:r>
                        <a:rPr lang="es-CL" sz="1600" b="1" baseline="0" dirty="0" smtClean="0"/>
                        <a:t> 2 Institucionalidad para la Inocuidad (N°9)</a:t>
                      </a:r>
                      <a:endParaRPr lang="es-CL" sz="1600" b="1" dirty="0"/>
                    </a:p>
                  </a:txBody>
                  <a:tcPr vert="vert270"/>
                </a:tc>
                <a:tc>
                  <a:txBody>
                    <a:bodyPr/>
                    <a:lstStyle/>
                    <a:p>
                      <a:pPr algn="ctr"/>
                      <a:endParaRPr lang="es-CL" sz="1600" dirty="0" smtClean="0"/>
                    </a:p>
                    <a:p>
                      <a:pPr algn="ctr"/>
                      <a:r>
                        <a:rPr lang="es-CL" sz="1600" dirty="0" smtClean="0"/>
                        <a:t>Se incluye</a:t>
                      </a:r>
                      <a:r>
                        <a:rPr lang="es-CL" sz="1600" baseline="0" dirty="0" smtClean="0"/>
                        <a:t> en la Política de Inocuidad Alimentaria presentada en consulta pública</a:t>
                      </a:r>
                      <a:endParaRPr lang="es-CL" sz="1600" dirty="0"/>
                    </a:p>
                  </a:txBody>
                  <a:tcPr/>
                </a:tc>
                <a:tc>
                  <a:txBody>
                    <a:bodyPr/>
                    <a:lstStyle/>
                    <a:p>
                      <a:pPr algn="ctr"/>
                      <a:r>
                        <a:rPr lang="es-CL" sz="1600" dirty="0" smtClean="0"/>
                        <a:t>ACHIPIA presentó la Política de Inocuidad al Consejo de Subsecretarios </a:t>
                      </a:r>
                      <a:endParaRPr lang="es-CL" sz="1600" dirty="0"/>
                    </a:p>
                  </a:txBody>
                  <a:tcPr/>
                </a:tc>
                <a:tc>
                  <a:txBody>
                    <a:bodyPr/>
                    <a:lstStyle/>
                    <a:p>
                      <a:pPr algn="ctr"/>
                      <a:r>
                        <a:rPr lang="es-CL" sz="1600" dirty="0" smtClean="0"/>
                        <a:t>En validación</a:t>
                      </a:r>
                      <a:endParaRPr lang="es-CL" sz="16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L" sz="1600" dirty="0" smtClean="0"/>
                        <a:t>Validación del Plan de Acción por parte</a:t>
                      </a:r>
                      <a:r>
                        <a:rPr lang="es-CL" sz="1600" baseline="0" dirty="0" smtClean="0"/>
                        <a:t> del Consejo Interinstitucional </a:t>
                      </a:r>
                      <a:endParaRPr lang="es-CL" sz="1600" dirty="0" smtClean="0"/>
                    </a:p>
                    <a:p>
                      <a:pPr algn="ctr"/>
                      <a:endParaRPr lang="es-CL" sz="1600" dirty="0"/>
                    </a:p>
                  </a:txBody>
                  <a:tcPr/>
                </a:tc>
              </a:tr>
              <a:tr h="1354553">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a:p>
                  </a:txBody>
                  <a:tcPr/>
                </a:tc>
              </a:tr>
              <a:tr h="1354553">
                <a:tc vMerge="1">
                  <a:txBody>
                    <a:bodyPr/>
                    <a:lstStyle/>
                    <a:p>
                      <a:pPr algn="ctr"/>
                      <a:endParaRPr lang="es-CL" sz="1600" dirty="0"/>
                    </a:p>
                  </a:txBody>
                  <a:tcPr/>
                </a:tc>
                <a:tc>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r>
              <a:tr h="1450273">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smtClean="0"/>
                    </a:p>
                    <a:p>
                      <a:pPr algn="ctr"/>
                      <a:endParaRPr lang="es-CL" sz="1600" dirty="0" smtClean="0"/>
                    </a:p>
                    <a:p>
                      <a:pPr algn="ctr"/>
                      <a:endParaRPr lang="es-CL" sz="1600" dirty="0" smtClean="0"/>
                    </a:p>
                    <a:p>
                      <a:pPr algn="ctr"/>
                      <a:endParaRPr lang="es-CL" sz="1600" dirty="0" smtClean="0"/>
                    </a:p>
                    <a:p>
                      <a:pPr algn="ctr"/>
                      <a:endParaRPr lang="es-CL" sz="1600" dirty="0" smtClean="0"/>
                    </a:p>
                  </a:txBody>
                  <a:tcPr/>
                </a:tc>
                <a:tc>
                  <a:txBody>
                    <a:bodyPr/>
                    <a:lstStyle/>
                    <a:p>
                      <a:pPr algn="ctr"/>
                      <a:endParaRPr lang="es-CL" sz="160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343285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endParaRPr lang="es-CL"/>
          </a:p>
        </p:txBody>
      </p:sp>
      <p:graphicFrame>
        <p:nvGraphicFramePr>
          <p:cNvPr id="4" name="3 Tabla"/>
          <p:cNvGraphicFramePr>
            <a:graphicFrameLocks noGrp="1"/>
          </p:cNvGraphicFramePr>
          <p:nvPr>
            <p:extLst>
              <p:ext uri="{D42A27DB-BD31-4B8C-83A1-F6EECF244321}">
                <p14:modId xmlns:p14="http://schemas.microsoft.com/office/powerpoint/2010/main" val="1966787397"/>
              </p:ext>
            </p:extLst>
          </p:nvPr>
        </p:nvGraphicFramePr>
        <p:xfrm>
          <a:off x="323529" y="620687"/>
          <a:ext cx="8568952" cy="6112256"/>
        </p:xfrm>
        <a:graphic>
          <a:graphicData uri="http://schemas.openxmlformats.org/drawingml/2006/table">
            <a:tbl>
              <a:tblPr firstRow="1" bandRow="1">
                <a:tableStyleId>{5C22544A-7EE6-4342-B048-85BDC9FD1C3A}</a:tableStyleId>
              </a:tblPr>
              <a:tblGrid>
                <a:gridCol w="648071"/>
                <a:gridCol w="1982748"/>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rowSpan="4">
                  <a:txBody>
                    <a:bodyPr/>
                    <a:lstStyle/>
                    <a:p>
                      <a:pPr algn="ctr"/>
                      <a:r>
                        <a:rPr lang="es-CL" sz="1600" b="1" dirty="0" smtClean="0"/>
                        <a:t>N°</a:t>
                      </a:r>
                      <a:r>
                        <a:rPr lang="es-CL" sz="1600" b="1" baseline="0" dirty="0" smtClean="0"/>
                        <a:t> 3 Actualización de la Política de Inocuidad Alimentaria (N°55)</a:t>
                      </a:r>
                      <a:endParaRPr lang="es-CL" sz="1600" b="1" dirty="0"/>
                    </a:p>
                  </a:txBody>
                  <a:tcPr vert="vert270"/>
                </a:tc>
                <a:tc>
                  <a:txBody>
                    <a:bodyPr/>
                    <a:lstStyle/>
                    <a:p>
                      <a:pPr algn="ctr"/>
                      <a:r>
                        <a:rPr lang="es-CL" sz="1600" dirty="0" smtClean="0"/>
                        <a:t>Versión actualizada</a:t>
                      </a:r>
                      <a:r>
                        <a:rPr lang="es-CL" sz="1600" baseline="0" dirty="0" smtClean="0"/>
                        <a:t> de la Política de Inocuidad se presentará en el Consejo de ACHIPIA en Octubre de 2011.</a:t>
                      </a:r>
                      <a:endParaRPr lang="es-CL" sz="1600" dirty="0"/>
                    </a:p>
                  </a:txBody>
                  <a:tcPr/>
                </a:tc>
                <a:tc>
                  <a:txBody>
                    <a:bodyPr/>
                    <a:lstStyle/>
                    <a:p>
                      <a:pPr algn="ctr"/>
                      <a:r>
                        <a:rPr lang="es-CL" sz="1600" dirty="0" smtClean="0"/>
                        <a:t>Los SSPP del Consejo Interinstitucional  tienen</a:t>
                      </a:r>
                      <a:r>
                        <a:rPr lang="es-CL" sz="1600" baseline="0" dirty="0" smtClean="0"/>
                        <a:t> en revisión Plan de Acción </a:t>
                      </a:r>
                      <a:endParaRPr lang="es-CL" sz="1600" dirty="0"/>
                    </a:p>
                  </a:txBody>
                  <a:tcPr/>
                </a:tc>
                <a:tc>
                  <a:txBody>
                    <a:bodyPr/>
                    <a:lstStyle/>
                    <a:p>
                      <a:pPr algn="ctr"/>
                      <a:r>
                        <a:rPr lang="es-CL" sz="1600" dirty="0" smtClean="0"/>
                        <a:t>Hasta el 07 de octubre de 2011</a:t>
                      </a:r>
                      <a:endParaRPr lang="es-CL" sz="1600" dirty="0"/>
                    </a:p>
                  </a:txBody>
                  <a:tcPr/>
                </a:tc>
                <a:tc>
                  <a:txBody>
                    <a:bodyPr/>
                    <a:lstStyle/>
                    <a:p>
                      <a:pPr algn="ctr"/>
                      <a:r>
                        <a:rPr lang="es-CL" sz="1600" dirty="0" smtClean="0"/>
                        <a:t>Consolidado de aportes se presentará a Consejo de ACHIPIA (Subsecretarios).</a:t>
                      </a:r>
                      <a:endParaRPr lang="es-CL" sz="1600" dirty="0"/>
                    </a:p>
                  </a:txBody>
                  <a:tcPr/>
                </a:tc>
              </a:tr>
              <a:tr h="1354553">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a:p>
                  </a:txBody>
                  <a:tcPr/>
                </a:tc>
              </a:tr>
              <a:tr h="1354553">
                <a:tc vMerge="1">
                  <a:txBody>
                    <a:bodyPr/>
                    <a:lstStyle/>
                    <a:p>
                      <a:pPr algn="ctr"/>
                      <a:endParaRPr lang="es-CL" sz="1600" dirty="0"/>
                    </a:p>
                  </a:txBody>
                  <a:tcPr/>
                </a:tc>
                <a:tc>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r>
              <a:tr h="1450273">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smtClean="0"/>
                    </a:p>
                    <a:p>
                      <a:pPr algn="ctr"/>
                      <a:endParaRPr lang="es-CL" sz="1600" dirty="0" smtClean="0"/>
                    </a:p>
                    <a:p>
                      <a:pPr algn="ctr"/>
                      <a:endParaRPr lang="es-CL" sz="1600" dirty="0" smtClean="0"/>
                    </a:p>
                    <a:p>
                      <a:pPr algn="ctr"/>
                      <a:endParaRPr lang="es-CL" sz="1600" dirty="0" smtClean="0"/>
                    </a:p>
                    <a:p>
                      <a:pPr algn="ctr"/>
                      <a:endParaRPr lang="es-CL" sz="1600" dirty="0" smtClean="0"/>
                    </a:p>
                  </a:txBody>
                  <a:tcPr/>
                </a:tc>
                <a:tc>
                  <a:txBody>
                    <a:bodyPr/>
                    <a:lstStyle/>
                    <a:p>
                      <a:pPr algn="ctr"/>
                      <a:endParaRPr lang="es-CL" sz="160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896378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endParaRPr lang="es-CL"/>
          </a:p>
        </p:txBody>
      </p:sp>
      <p:graphicFrame>
        <p:nvGraphicFramePr>
          <p:cNvPr id="4" name="3 Tabla"/>
          <p:cNvGraphicFramePr>
            <a:graphicFrameLocks noGrp="1"/>
          </p:cNvGraphicFramePr>
          <p:nvPr>
            <p:extLst>
              <p:ext uri="{D42A27DB-BD31-4B8C-83A1-F6EECF244321}">
                <p14:modId xmlns:p14="http://schemas.microsoft.com/office/powerpoint/2010/main" val="3493671990"/>
              </p:ext>
            </p:extLst>
          </p:nvPr>
        </p:nvGraphicFramePr>
        <p:xfrm>
          <a:off x="323529" y="620687"/>
          <a:ext cx="8568952" cy="6520256"/>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rowSpan="4">
                  <a:txBody>
                    <a:bodyPr/>
                    <a:lstStyle/>
                    <a:p>
                      <a:pPr algn="ctr"/>
                      <a:r>
                        <a:rPr lang="es-CL" sz="1600" b="1" dirty="0" smtClean="0"/>
                        <a:t>N°</a:t>
                      </a:r>
                      <a:r>
                        <a:rPr lang="es-CL" sz="1600" b="1" baseline="0" dirty="0" smtClean="0"/>
                        <a:t> 4 Plaguicidas e Insumos (N°6)</a:t>
                      </a:r>
                      <a:endParaRPr lang="es-CL" sz="1600" b="1" dirty="0"/>
                    </a:p>
                  </a:txBody>
                  <a:tcPr vert="vert270"/>
                </a:tc>
                <a:tc>
                  <a:txBody>
                    <a:bodyPr/>
                    <a:lstStyle/>
                    <a:p>
                      <a:pPr algn="ctr"/>
                      <a:r>
                        <a:rPr lang="es-CL" sz="1600" dirty="0" smtClean="0"/>
                        <a:t>Propuesta de modificación de la Resolución</a:t>
                      </a:r>
                      <a:r>
                        <a:rPr lang="es-CL" sz="1600" baseline="0" dirty="0" smtClean="0"/>
                        <a:t> N° 3670, </a:t>
                      </a:r>
                      <a:endParaRPr lang="es-CL" sz="1600" dirty="0"/>
                    </a:p>
                  </a:txBody>
                  <a:tcPr/>
                </a:tc>
                <a:tc>
                  <a:txBody>
                    <a:bodyPr/>
                    <a:lstStyle/>
                    <a:p>
                      <a:pPr algn="ctr"/>
                      <a:r>
                        <a:rPr lang="es-CL" sz="1600" dirty="0" smtClean="0"/>
                        <a:t>Resolución</a:t>
                      </a:r>
                      <a:r>
                        <a:rPr lang="es-CL" sz="1600" baseline="0" dirty="0" smtClean="0"/>
                        <a:t> 5551, que modifica la Resolución 3670.</a:t>
                      </a:r>
                      <a:endParaRPr lang="es-CL" sz="1600" dirty="0"/>
                    </a:p>
                  </a:txBody>
                  <a:tcPr/>
                </a:tc>
                <a:tc>
                  <a:txBody>
                    <a:bodyPr/>
                    <a:lstStyle/>
                    <a:p>
                      <a:pPr algn="ctr"/>
                      <a:r>
                        <a:rPr lang="es-CL" sz="1600" dirty="0" smtClean="0"/>
                        <a:t>Septiembre</a:t>
                      </a:r>
                      <a:r>
                        <a:rPr lang="es-CL" sz="1600" baseline="0" dirty="0" smtClean="0"/>
                        <a:t> de 2011</a:t>
                      </a:r>
                      <a:endParaRPr lang="es-CL" sz="1600" dirty="0"/>
                    </a:p>
                  </a:txBody>
                  <a:tcPr/>
                </a:tc>
                <a:tc>
                  <a:txBody>
                    <a:bodyPr/>
                    <a:lstStyle/>
                    <a:p>
                      <a:pPr algn="ctr"/>
                      <a:endParaRPr lang="es-CL" sz="1600" dirty="0"/>
                    </a:p>
                  </a:txBody>
                  <a:tcPr/>
                </a:tc>
              </a:tr>
              <a:tr h="1354553">
                <a:tc vMerge="1">
                  <a:txBody>
                    <a:bodyPr/>
                    <a:lstStyle/>
                    <a:p>
                      <a:pPr algn="ctr"/>
                      <a:endParaRPr lang="es-CL" sz="1600" dirty="0"/>
                    </a:p>
                  </a:txBody>
                  <a:tcPr/>
                </a:tc>
                <a:tc>
                  <a:txBody>
                    <a:bodyPr/>
                    <a:lstStyle/>
                    <a:p>
                      <a:pPr algn="ctr"/>
                      <a:r>
                        <a:rPr lang="es-CL" sz="1600" dirty="0" smtClean="0"/>
                        <a:t>Equivalencias</a:t>
                      </a:r>
                      <a:endParaRPr lang="es-CL" sz="1600" dirty="0"/>
                    </a:p>
                  </a:txBody>
                  <a:tcPr/>
                </a:tc>
                <a:tc>
                  <a:txBody>
                    <a:bodyPr/>
                    <a:lstStyle/>
                    <a:p>
                      <a:pPr algn="ctr"/>
                      <a:r>
                        <a:rPr lang="es-CL" sz="1600" dirty="0" smtClean="0"/>
                        <a:t>Para el tema de Equivalencia, ya se hizo la capacitación en Brasil.</a:t>
                      </a:r>
                      <a:endParaRPr lang="es-CL" sz="1600" dirty="0"/>
                    </a:p>
                  </a:txBody>
                  <a:tcPr/>
                </a:tc>
                <a:tc>
                  <a:txBody>
                    <a:bodyPr/>
                    <a:lstStyle/>
                    <a:p>
                      <a:pPr algn="ctr"/>
                      <a:endParaRPr lang="es-CL" sz="1600" dirty="0"/>
                    </a:p>
                  </a:txBody>
                  <a:tcPr/>
                </a:tc>
                <a:tc>
                  <a:txBody>
                    <a:bodyPr/>
                    <a:lstStyle/>
                    <a:p>
                      <a:pPr algn="ctr"/>
                      <a:r>
                        <a:rPr lang="es-CL" sz="1600" dirty="0" smtClean="0"/>
                        <a:t>Se está trabajando para presentar el documento propuesta de requerimientos para la equivalencia, en noviembre de este año</a:t>
                      </a:r>
                      <a:endParaRPr lang="es-CL" sz="1600" dirty="0"/>
                    </a:p>
                  </a:txBody>
                  <a:tcPr/>
                </a:tc>
              </a:tr>
              <a:tr h="1354553">
                <a:tc vMerge="1">
                  <a:txBody>
                    <a:bodyPr/>
                    <a:lstStyle/>
                    <a:p>
                      <a:pPr algn="ctr"/>
                      <a:endParaRPr lang="es-CL" sz="1600" dirty="0"/>
                    </a:p>
                  </a:txBody>
                  <a:tcPr/>
                </a:tc>
                <a:tc>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r>
              <a:tr h="1450273">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smtClean="0"/>
                    </a:p>
                    <a:p>
                      <a:pPr algn="ctr"/>
                      <a:endParaRPr lang="es-CL" sz="1600" dirty="0" smtClean="0"/>
                    </a:p>
                    <a:p>
                      <a:pPr algn="ctr"/>
                      <a:endParaRPr lang="es-CL" sz="1600" dirty="0" smtClean="0"/>
                    </a:p>
                    <a:p>
                      <a:pPr algn="ctr"/>
                      <a:endParaRPr lang="es-CL" sz="1600" dirty="0" smtClean="0"/>
                    </a:p>
                    <a:p>
                      <a:pPr algn="ctr"/>
                      <a:endParaRPr lang="es-CL" sz="1600" dirty="0" smtClean="0"/>
                    </a:p>
                  </a:txBody>
                  <a:tcPr/>
                </a:tc>
                <a:tc>
                  <a:txBody>
                    <a:bodyPr/>
                    <a:lstStyle/>
                    <a:p>
                      <a:pPr algn="ctr"/>
                      <a:endParaRPr lang="es-CL" sz="160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415016909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TotalTime>
  <Words>773</Words>
  <Application>Microsoft Office PowerPoint</Application>
  <PresentationFormat>Presentación en pantalla (4:3)</PresentationFormat>
  <Paragraphs>135</Paragraphs>
  <Slides>11</Slides>
  <Notes>2</Notes>
  <HiddenSlides>0</HiddenSlides>
  <MMClips>0</MMClips>
  <ScaleCrop>false</ScaleCrop>
  <HeadingPairs>
    <vt:vector size="4" baseType="variant">
      <vt:variant>
        <vt:lpstr>Tema</vt:lpstr>
      </vt:variant>
      <vt:variant>
        <vt:i4>3</vt:i4>
      </vt:variant>
      <vt:variant>
        <vt:lpstr>Títulos de diapositiva</vt:lpstr>
      </vt:variant>
      <vt:variant>
        <vt:i4>11</vt:i4>
      </vt:variant>
    </vt:vector>
  </HeadingPairs>
  <TitlesOfParts>
    <vt:vector size="14" baseType="lpstr">
      <vt:lpstr>1_Office Theme</vt:lpstr>
      <vt:lpstr>Office Theme</vt:lpstr>
      <vt:lpstr>Tema de Office</vt:lpstr>
      <vt:lpstr>Impulso Competitivo Servicio Agrícola y Ganadero</vt:lpstr>
      <vt:lpstr>MESA INOCUIDAD ALIMENTARIA E INSUMOS</vt:lpstr>
      <vt:lpstr>Presentación de PowerPoint</vt:lpstr>
      <vt:lpstr>Agenda de Impulso Competitivo Inocuidad Alimentaria e Insumos SAG</vt:lpstr>
      <vt:lpstr>Agenda de Impulso Competitivo Inocuidad Alimentaria e Insumos SAG</vt:lpstr>
      <vt:lpstr>Agenda de Impulso Competitivo Inocuidad Alimentaria e Insumos SAG</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Andrés Guerra Rojas</dc:creator>
  <cp:lastModifiedBy>Nicolas Andrés Guerra Rojas</cp:lastModifiedBy>
  <cp:revision>13</cp:revision>
  <dcterms:created xsi:type="dcterms:W3CDTF">2011-09-27T13:24:11Z</dcterms:created>
  <dcterms:modified xsi:type="dcterms:W3CDTF">2011-10-04T19:34:04Z</dcterms:modified>
</cp:coreProperties>
</file>