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77" r:id="rId3"/>
  </p:sldMasterIdLst>
  <p:notesMasterIdLst>
    <p:notesMasterId r:id="rId15"/>
  </p:notesMasterIdLst>
  <p:sldIdLst>
    <p:sldId id="268" r:id="rId4"/>
    <p:sldId id="269" r:id="rId5"/>
    <p:sldId id="259" r:id="rId6"/>
    <p:sldId id="270" r:id="rId7"/>
    <p:sldId id="271" r:id="rId8"/>
    <p:sldId id="272" r:id="rId9"/>
    <p:sldId id="260" r:id="rId10"/>
    <p:sldId id="261" r:id="rId11"/>
    <p:sldId id="262" r:id="rId12"/>
    <p:sldId id="264" r:id="rId13"/>
    <p:sldId id="267" r:id="rId14"/>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4144"/>
    <a:srgbClr val="006C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202B0CA-FC54-4496-8BCA-5EF66A818D29}" styleName="Estilo o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0" autoAdjust="0"/>
    <p:restoredTop sz="94671" autoAdjust="0"/>
  </p:normalViewPr>
  <p:slideViewPr>
    <p:cSldViewPr>
      <p:cViewPr>
        <p:scale>
          <a:sx n="81" d="100"/>
          <a:sy n="81" d="100"/>
        </p:scale>
        <p:origin x="-822" y="-4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8B603F-8235-48B8-ADBE-48FAF2B130A0}" type="datetimeFigureOut">
              <a:rPr lang="es-CL" smtClean="0"/>
              <a:t>04-10-2011</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B989F7-8271-4819-A966-D36A11E92BB9}" type="slidenum">
              <a:rPr lang="es-CL" smtClean="0"/>
              <a:t>‹Nº›</a:t>
            </a:fld>
            <a:endParaRPr lang="es-CL"/>
          </a:p>
        </p:txBody>
      </p:sp>
    </p:spTree>
    <p:extLst>
      <p:ext uri="{BB962C8B-B14F-4D97-AF65-F5344CB8AC3E}">
        <p14:creationId xmlns:p14="http://schemas.microsoft.com/office/powerpoint/2010/main" val="1765438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2 Marcador de notas"/>
          <p:cNvSpPr>
            <a:spLocks noGrp="1"/>
          </p:cNvSpPr>
          <p:nvPr>
            <p:ph type="body" idx="1"/>
          </p:nvPr>
        </p:nvSpPr>
        <p:spPr/>
        <p:txBody>
          <a:bodyPr>
            <a:normAutofit fontScale="92500" lnSpcReduction="10000"/>
          </a:bodyPr>
          <a:lstStyle/>
          <a:p>
            <a:pPr>
              <a:defRPr/>
            </a:pPr>
            <a:r>
              <a:rPr lang="es-CL" b="1" dirty="0" smtClean="0"/>
              <a:t>Preámbulo</a:t>
            </a:r>
            <a:endParaRPr lang="es-CL" dirty="0" smtClean="0"/>
          </a:p>
          <a:p>
            <a:pPr>
              <a:defRPr/>
            </a:pPr>
            <a:r>
              <a:rPr lang="es-CL" dirty="0" smtClean="0"/>
              <a:t> </a:t>
            </a:r>
          </a:p>
          <a:p>
            <a:pPr>
              <a:defRPr/>
            </a:pPr>
            <a:r>
              <a:rPr lang="es-CL" dirty="0" smtClean="0"/>
              <a:t>SAG tiene 61 medidas entre Impulso Competitivo (50) y Plan de Control Estratégico (11), las cuales se relacionan con las diferentes áreas en las cuales actúa el servicio, tales como:</a:t>
            </a:r>
          </a:p>
          <a:p>
            <a:pPr>
              <a:defRPr/>
            </a:pPr>
            <a:r>
              <a:rPr lang="es-CL" dirty="0" smtClean="0"/>
              <a:t>Agrícola</a:t>
            </a:r>
          </a:p>
          <a:p>
            <a:pPr>
              <a:defRPr/>
            </a:pPr>
            <a:r>
              <a:rPr lang="es-CL" dirty="0" smtClean="0"/>
              <a:t>Forestal</a:t>
            </a:r>
          </a:p>
          <a:p>
            <a:pPr>
              <a:defRPr/>
            </a:pPr>
            <a:r>
              <a:rPr lang="es-CL" dirty="0" smtClean="0"/>
              <a:t>Vitivinícola</a:t>
            </a:r>
          </a:p>
          <a:p>
            <a:pPr>
              <a:defRPr/>
            </a:pPr>
            <a:r>
              <a:rPr lang="es-CL" dirty="0" smtClean="0"/>
              <a:t>Asuntos Internacionales</a:t>
            </a:r>
          </a:p>
          <a:p>
            <a:pPr>
              <a:defRPr/>
            </a:pPr>
            <a:r>
              <a:rPr lang="es-CL" dirty="0" smtClean="0"/>
              <a:t>Protección de Recursos Naturales</a:t>
            </a:r>
          </a:p>
          <a:p>
            <a:pPr>
              <a:defRPr/>
            </a:pPr>
            <a:r>
              <a:rPr lang="es-CL" dirty="0" smtClean="0"/>
              <a:t>Inocuidad e insumos</a:t>
            </a:r>
          </a:p>
          <a:p>
            <a:pPr>
              <a:defRPr/>
            </a:pPr>
            <a:r>
              <a:rPr lang="es-CL" dirty="0" smtClean="0"/>
              <a:t> </a:t>
            </a:r>
          </a:p>
          <a:p>
            <a:pPr>
              <a:defRPr/>
            </a:pPr>
            <a:r>
              <a:rPr lang="es-CL" dirty="0" smtClean="0"/>
              <a:t>Para abarcar estos temas de la mejor manera, el Servicio realiza mesas de trabajo en conjunto con los gremios del sector privado una vez al mes, de manera de enfocar las soluciones a los requerimientos de los usuarios del SAG. Por otro lado, internamente tenemos un seguimiento a los compromisos que surgen en cada una de estas mesas mensuales, el cual se registra semanalmente, de manera de asegurar su cumplimiento para la siguiente reunión. </a:t>
            </a:r>
          </a:p>
          <a:p>
            <a:pPr>
              <a:defRPr/>
            </a:pPr>
            <a:r>
              <a:rPr lang="es-CL" dirty="0" smtClean="0"/>
              <a:t>A la fecha, </a:t>
            </a:r>
            <a:r>
              <a:rPr lang="es-CL" b="1" dirty="0" smtClean="0"/>
              <a:t>contamos con 12 medidas implementadas </a:t>
            </a:r>
            <a:r>
              <a:rPr lang="es-CL" dirty="0" smtClean="0"/>
              <a:t> y otras cercanas a ser implementadas. </a:t>
            </a:r>
          </a:p>
          <a:p>
            <a:pPr>
              <a:defRPr/>
            </a:pPr>
            <a:r>
              <a:rPr lang="es-CL" dirty="0" smtClean="0"/>
              <a:t>En la presentación del día de hoy nos centraremos en las 7 medidas denominadas como emblemáticas por parte del Ministerio de Economía. </a:t>
            </a:r>
          </a:p>
          <a:p>
            <a:pPr>
              <a:defRPr/>
            </a:pPr>
            <a:endParaRPr lang="es-CL" dirty="0"/>
          </a:p>
        </p:txBody>
      </p:sp>
      <p:sp>
        <p:nvSpPr>
          <p:cNvPr id="5325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29057" indent="-280406" eaLnBrk="0" hangingPunct="0">
              <a:defRPr>
                <a:solidFill>
                  <a:schemeClr val="tx1"/>
                </a:solidFill>
                <a:latin typeface="Arial" pitchFamily="34" charset="0"/>
                <a:ea typeface="ヒラギノ角ゴ Pro W3"/>
                <a:cs typeface="ヒラギノ角ゴ Pro W3"/>
              </a:defRPr>
            </a:lvl2pPr>
            <a:lvl3pPr marL="1121626" indent="-224325" eaLnBrk="0" hangingPunct="0">
              <a:defRPr>
                <a:solidFill>
                  <a:schemeClr val="tx1"/>
                </a:solidFill>
                <a:latin typeface="Arial" pitchFamily="34" charset="0"/>
                <a:ea typeface="ヒラギノ角ゴ Pro W3"/>
                <a:cs typeface="ヒラギノ角ゴ Pro W3"/>
              </a:defRPr>
            </a:lvl3pPr>
            <a:lvl4pPr marL="1570276" indent="-224325" eaLnBrk="0" hangingPunct="0">
              <a:defRPr>
                <a:solidFill>
                  <a:schemeClr val="tx1"/>
                </a:solidFill>
                <a:latin typeface="Arial" pitchFamily="34" charset="0"/>
                <a:ea typeface="ヒラギノ角ゴ Pro W3"/>
                <a:cs typeface="ヒラギノ角ゴ Pro W3"/>
              </a:defRPr>
            </a:lvl4pPr>
            <a:lvl5pPr marL="2018927" indent="-224325" eaLnBrk="0" hangingPunct="0">
              <a:defRPr>
                <a:solidFill>
                  <a:schemeClr val="tx1"/>
                </a:solidFill>
                <a:latin typeface="Arial" pitchFamily="34" charset="0"/>
                <a:ea typeface="ヒラギノ角ゴ Pro W3"/>
                <a:cs typeface="ヒラギノ角ゴ Pro W3"/>
              </a:defRPr>
            </a:lvl5pPr>
            <a:lvl6pPr marL="246757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1622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36487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1352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E7192ECD-F74D-4442-992E-C7645D44500B}" type="slidenum">
              <a:rPr lang="en-US">
                <a:solidFill>
                  <a:prstClr val="black"/>
                </a:solidFill>
                <a:latin typeface="Calibri" pitchFamily="34" charset="0"/>
              </a:rPr>
              <a:pPr eaLnBrk="1" hangingPunct="1"/>
              <a:t>1</a:t>
            </a:fld>
            <a:endParaRPr lang="en-US">
              <a:solidFill>
                <a:prstClr val="black"/>
              </a:solidFill>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CL" dirty="0" smtClean="0">
                <a:ea typeface="ヒラギノ角ゴ Pro W3"/>
                <a:cs typeface="ヒラギノ角ゴ Pro W3"/>
              </a:rPr>
              <a:t>Medida 1: Se presentó el borrador de proyecto de ley que abordará el plan de modernización del SAG-MINAGRI. Esta medida depende del resultado de la medida 3.</a:t>
            </a:r>
          </a:p>
          <a:p>
            <a:r>
              <a:rPr lang="es-CL" dirty="0" smtClean="0">
                <a:ea typeface="ヒラギノ角ゴ Pro W3"/>
                <a:cs typeface="ヒラギノ角ゴ Pro W3"/>
              </a:rPr>
              <a:t>Medida 2:Propuesta enviada a Subsecretaría, se está a la espera de la respuesta.</a:t>
            </a:r>
          </a:p>
          <a:p>
            <a:r>
              <a:rPr lang="es-CL" dirty="0" smtClean="0">
                <a:ea typeface="ヒラギノ角ゴ Pro W3"/>
                <a:cs typeface="ヒラギノ角ゴ Pro W3"/>
              </a:rPr>
              <a:t>Medida 3:</a:t>
            </a:r>
            <a:r>
              <a:rPr lang="es-CL" dirty="0" smtClean="0">
                <a:solidFill>
                  <a:srgbClr val="000000"/>
                </a:solidFill>
                <a:ea typeface="ヒラギノ角ゴ Pro W3"/>
                <a:cs typeface="ヒラギノ角ゴ Pro W3"/>
              </a:rPr>
              <a:t>Se envió y aprobó la propuesta en Subsecretaría y una vez que se tenga la respuesta, se trabajará en un programa nacional coordinado por ACHIPIA.</a:t>
            </a:r>
          </a:p>
          <a:p>
            <a:r>
              <a:rPr lang="es-CL" dirty="0" smtClean="0">
                <a:solidFill>
                  <a:srgbClr val="000000"/>
                </a:solidFill>
                <a:ea typeface="ヒラギノ角ゴ Pro W3"/>
                <a:cs typeface="ヒラギノ角ゴ Pro W3"/>
              </a:rPr>
              <a:t>Medida 5: En proceso de Muestreo.</a:t>
            </a:r>
          </a:p>
          <a:p>
            <a:endParaRPr lang="es-CL" dirty="0" smtClean="0">
              <a:ea typeface="ヒラギノ角ゴ Pro W3"/>
              <a:cs typeface="ヒラギノ角ゴ Pro W3"/>
            </a:endParaRPr>
          </a:p>
          <a:p>
            <a:endParaRPr lang="es-CL" dirty="0" smtClean="0">
              <a:ea typeface="ヒラギノ角ゴ Pro W3"/>
              <a:cs typeface="ヒラギノ角ゴ Pro W3"/>
            </a:endParaRPr>
          </a:p>
        </p:txBody>
      </p:sp>
      <p:sp>
        <p:nvSpPr>
          <p:cNvPr id="64516"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29057" indent="-280406" eaLnBrk="0" hangingPunct="0">
              <a:defRPr>
                <a:solidFill>
                  <a:schemeClr val="tx1"/>
                </a:solidFill>
                <a:latin typeface="Arial" pitchFamily="34" charset="0"/>
                <a:ea typeface="ヒラギノ角ゴ Pro W3"/>
                <a:cs typeface="ヒラギノ角ゴ Pro W3"/>
              </a:defRPr>
            </a:lvl2pPr>
            <a:lvl3pPr marL="1121626" indent="-224325" eaLnBrk="0" hangingPunct="0">
              <a:defRPr>
                <a:solidFill>
                  <a:schemeClr val="tx1"/>
                </a:solidFill>
                <a:latin typeface="Arial" pitchFamily="34" charset="0"/>
                <a:ea typeface="ヒラギノ角ゴ Pro W3"/>
                <a:cs typeface="ヒラギノ角ゴ Pro W3"/>
              </a:defRPr>
            </a:lvl3pPr>
            <a:lvl4pPr marL="1570276" indent="-224325" eaLnBrk="0" hangingPunct="0">
              <a:defRPr>
                <a:solidFill>
                  <a:schemeClr val="tx1"/>
                </a:solidFill>
                <a:latin typeface="Arial" pitchFamily="34" charset="0"/>
                <a:ea typeface="ヒラギノ角ゴ Pro W3"/>
                <a:cs typeface="ヒラギノ角ゴ Pro W3"/>
              </a:defRPr>
            </a:lvl4pPr>
            <a:lvl5pPr marL="2018927" indent="-224325" eaLnBrk="0" hangingPunct="0">
              <a:defRPr>
                <a:solidFill>
                  <a:schemeClr val="tx1"/>
                </a:solidFill>
                <a:latin typeface="Arial" pitchFamily="34" charset="0"/>
                <a:ea typeface="ヒラギノ角ゴ Pro W3"/>
                <a:cs typeface="ヒラギノ角ゴ Pro W3"/>
              </a:defRPr>
            </a:lvl5pPr>
            <a:lvl6pPr marL="246757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16227"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36487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13528" indent="-224325" defTabSz="44865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F868A49C-C48A-4A00-AC6E-8ED354DE74DD}" type="slidenum">
              <a:rPr lang="es-CL">
                <a:solidFill>
                  <a:prstClr val="black"/>
                </a:solidFill>
                <a:ea typeface="MS PGothic" pitchFamily="34" charset="-128"/>
              </a:rPr>
              <a:pPr eaLnBrk="1" hangingPunct="1"/>
              <a:t>2</a:t>
            </a:fld>
            <a:endParaRPr lang="es-CL">
              <a:solidFill>
                <a:prstClr val="black"/>
              </a:solidFill>
              <a:ea typeface="MS PGothic"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B63C4976-B975-4B59-9CCC-64DCD45AC48C}" type="datetime1">
              <a:rPr lang="en-US">
                <a:solidFill>
                  <a:prstClr val="black"/>
                </a:solidFill>
                <a:ea typeface="ヒラギノ角ゴ Pro W3" charset="-128"/>
              </a:rPr>
              <a:pPr defTabSz="457200" fontAlgn="base">
                <a:spcBef>
                  <a:spcPct val="0"/>
                </a:spcBef>
                <a:spcAft>
                  <a:spcPct val="0"/>
                </a:spcAft>
                <a:defRPr/>
              </a:pPr>
              <a:t>10/4/2011</a:t>
            </a:fld>
            <a:endParaRPr lang="en-US">
              <a:solidFill>
                <a:prstClr val="black"/>
              </a:solidFill>
              <a:ea typeface="ヒラギノ角ゴ Pro W3" charset="-128"/>
            </a:endParaRPr>
          </a:p>
        </p:txBody>
      </p:sp>
      <p:sp>
        <p:nvSpPr>
          <p:cNvPr id="5" name="Footer Placeholder 4"/>
          <p:cNvSpPr>
            <a:spLocks noGrp="1"/>
          </p:cNvSpPr>
          <p:nvPr>
            <p:ph type="ftr" sz="quarter" idx="11"/>
          </p:nvPr>
        </p:nvSpPr>
        <p:spPr/>
        <p:txBody>
          <a:bodyPr/>
          <a:lstStyle>
            <a:lvl1pPr>
              <a:defRPr/>
            </a:lvl1pPr>
          </a:lstStyle>
          <a:p>
            <a:pPr>
              <a:defRPr/>
            </a:pPr>
            <a:endParaRPr lang="es-AR"/>
          </a:p>
        </p:txBody>
      </p:sp>
      <p:sp>
        <p:nvSpPr>
          <p:cNvPr id="6" name="Slide Number Placeholder 5"/>
          <p:cNvSpPr>
            <a:spLocks noGrp="1"/>
          </p:cNvSpPr>
          <p:nvPr>
            <p:ph type="sldNum" sz="quarter" idx="12"/>
          </p:nvPr>
        </p:nvSpPr>
        <p:spPr/>
        <p:txBody>
          <a:bodyPr/>
          <a:lstStyle>
            <a:lvl1pPr>
              <a:defRPr/>
            </a:lvl1pPr>
          </a:lstStyle>
          <a:p>
            <a:pPr>
              <a:defRPr/>
            </a:pPr>
            <a:fld id="{E0A8B4DC-72AB-4652-B03C-A946C038FA60}" type="slidenum">
              <a:rPr lang="en-US"/>
              <a:pPr>
                <a:defRPr/>
              </a:pPr>
              <a:t>‹Nº›</a:t>
            </a:fld>
            <a:endParaRPr lang="en-US"/>
          </a:p>
        </p:txBody>
      </p:sp>
    </p:spTree>
    <p:extLst>
      <p:ext uri="{BB962C8B-B14F-4D97-AF65-F5344CB8AC3E}">
        <p14:creationId xmlns:p14="http://schemas.microsoft.com/office/powerpoint/2010/main" val="1165996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s-AR"/>
          </a:p>
        </p:txBody>
      </p:sp>
      <p:sp>
        <p:nvSpPr>
          <p:cNvPr id="5" name="Slide Number Placeholder 5"/>
          <p:cNvSpPr>
            <a:spLocks noGrp="1"/>
          </p:cNvSpPr>
          <p:nvPr>
            <p:ph type="sldNum" sz="quarter" idx="11"/>
          </p:nvPr>
        </p:nvSpPr>
        <p:spPr/>
        <p:txBody>
          <a:bodyPr/>
          <a:lstStyle>
            <a:lvl1pPr>
              <a:defRPr/>
            </a:lvl1pPr>
          </a:lstStyle>
          <a:p>
            <a:pPr>
              <a:defRPr/>
            </a:pPr>
            <a:fld id="{AC5A8E1C-978C-4807-8EEA-7B04796848AD}" type="slidenum">
              <a:rPr lang="en-US"/>
              <a:pPr>
                <a:defRPr/>
              </a:pPr>
              <a:t>‹Nº›</a:t>
            </a:fld>
            <a:endParaRPr lang="en-US"/>
          </a:p>
        </p:txBody>
      </p:sp>
    </p:spTree>
    <p:extLst>
      <p:ext uri="{BB962C8B-B14F-4D97-AF65-F5344CB8AC3E}">
        <p14:creationId xmlns:p14="http://schemas.microsoft.com/office/powerpoint/2010/main" val="956464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19800" y="274638"/>
            <a:ext cx="20574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54102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s-AR"/>
          </a:p>
        </p:txBody>
      </p:sp>
      <p:sp>
        <p:nvSpPr>
          <p:cNvPr id="5" name="Slide Number Placeholder 5"/>
          <p:cNvSpPr>
            <a:spLocks noGrp="1"/>
          </p:cNvSpPr>
          <p:nvPr>
            <p:ph type="sldNum" sz="quarter" idx="11"/>
          </p:nvPr>
        </p:nvSpPr>
        <p:spPr/>
        <p:txBody>
          <a:bodyPr/>
          <a:lstStyle>
            <a:lvl1pPr>
              <a:defRPr/>
            </a:lvl1pPr>
          </a:lstStyle>
          <a:p>
            <a:pPr>
              <a:defRPr/>
            </a:pPr>
            <a:fld id="{3586E83F-E85A-4FDA-9A6D-7508828FAB8E}" type="slidenum">
              <a:rPr lang="en-US"/>
              <a:pPr>
                <a:defRPr/>
              </a:pPr>
              <a:t>‹Nº›</a:t>
            </a:fld>
            <a:endParaRPr lang="en-US"/>
          </a:p>
        </p:txBody>
      </p:sp>
    </p:spTree>
    <p:extLst>
      <p:ext uri="{BB962C8B-B14F-4D97-AF65-F5344CB8AC3E}">
        <p14:creationId xmlns:p14="http://schemas.microsoft.com/office/powerpoint/2010/main" val="34992006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7772400" cy="936625"/>
          </a:xfrm>
          <a:prstGeom prst="rect">
            <a:avLst/>
          </a:prstGeom>
        </p:spPr>
        <p:txBody>
          <a:bodyPr/>
          <a:lstStyle>
            <a:lvl1pPr marL="0" marR="0" indent="0" algn="l" defTabSz="457200" rtl="0" eaLnBrk="1" fontAlgn="auto" latinLnBrk="0" hangingPunct="1">
              <a:lnSpc>
                <a:spcPct val="100000"/>
              </a:lnSpc>
              <a:spcBef>
                <a:spcPct val="0"/>
              </a:spcBef>
              <a:spcAft>
                <a:spcPts val="0"/>
              </a:spcAft>
              <a:tabLst/>
              <a:defRPr sz="4400"/>
            </a:lvl1pPr>
          </a:lstStyle>
          <a:p>
            <a:pPr lvl="0"/>
            <a:r>
              <a:rPr lang="en-US" noProof="0" dirty="0" smtClean="0"/>
              <a:t>Click to edit Master title style</a:t>
            </a:r>
          </a:p>
        </p:txBody>
      </p:sp>
      <p:sp>
        <p:nvSpPr>
          <p:cNvPr id="3" name="Subtitle 2"/>
          <p:cNvSpPr>
            <a:spLocks noGrp="1"/>
          </p:cNvSpPr>
          <p:nvPr>
            <p:ph type="subTitle" idx="1"/>
          </p:nvPr>
        </p:nvSpPr>
        <p:spPr>
          <a:xfrm>
            <a:off x="457200" y="2590800"/>
            <a:ext cx="6400800" cy="609600"/>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smtClean="0"/>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8882BCEB-DB33-4BC3-99FC-B8725879E143}" type="datetime1">
              <a:rPr lang="en-US">
                <a:solidFill>
                  <a:prstClr val="white"/>
                </a:solidFill>
              </a:rPr>
              <a:pPr defTabSz="457200" fontAlgn="base">
                <a:spcBef>
                  <a:spcPct val="0"/>
                </a:spcBef>
                <a:spcAft>
                  <a:spcPct val="0"/>
                </a:spcAft>
                <a:defRPr/>
              </a:pPr>
              <a:t>10/4/2011</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EB5720D4-4C81-4B29-BF71-9DB473F6A1E7}"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18467621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A171695D-2813-4786-8A01-4C597836B678}" type="datetime1">
              <a:rPr lang="en-US">
                <a:solidFill>
                  <a:prstClr val="white"/>
                </a:solidFill>
              </a:rPr>
              <a:pPr defTabSz="457200" fontAlgn="base">
                <a:spcBef>
                  <a:spcPct val="0"/>
                </a:spcBef>
                <a:spcAft>
                  <a:spcPct val="0"/>
                </a:spcAft>
                <a:defRPr/>
              </a:pPr>
              <a:t>10/4/2011</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30A4F9FA-07C1-48E0-B8D2-48A5BA65A9C4}"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20424913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1E1628F5-0021-4173-A8B2-5F08E5379955}" type="datetime1">
              <a:rPr lang="en-US">
                <a:solidFill>
                  <a:prstClr val="white"/>
                </a:solidFill>
              </a:rPr>
              <a:pPr defTabSz="457200" fontAlgn="base">
                <a:spcBef>
                  <a:spcPct val="0"/>
                </a:spcBef>
                <a:spcAft>
                  <a:spcPct val="0"/>
                </a:spcAft>
                <a:defRPr/>
              </a:pPr>
              <a:t>10/4/2011</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A1CBF502-6857-453E-AF1A-629802840007}"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828203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24EB8E63-9105-4991-A306-8795372C223D}" type="datetime1">
              <a:rPr lang="en-US">
                <a:solidFill>
                  <a:prstClr val="white"/>
                </a:solidFill>
              </a:rPr>
              <a:pPr defTabSz="457200" fontAlgn="base">
                <a:spcBef>
                  <a:spcPct val="0"/>
                </a:spcBef>
                <a:spcAft>
                  <a:spcPct val="0"/>
                </a:spcAft>
                <a:defRPr/>
              </a:pPr>
              <a:t>10/4/2011</a:t>
            </a:fld>
            <a:endParaRPr lang="en-US">
              <a:solidFill>
                <a:prstClr val="white"/>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85822B76-F510-4300-980D-0FF7BDEB388B}"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16024078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5DDE34EA-2B5B-424A-B2C0-59ED7B91CAD2}" type="datetimeFigureOut">
              <a:rPr lang="es-CL">
                <a:solidFill>
                  <a:prstClr val="black">
                    <a:tint val="75000"/>
                  </a:prstClr>
                </a:solidFill>
              </a:rPr>
              <a:pPr/>
              <a:t>04-10-2011</a:t>
            </a:fld>
            <a:endParaRPr lang="es-CL">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L">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AF4CA14-C328-46CA-BDD1-59BB23DB34D5}" type="slidenum">
              <a:rPr lang="es-CL">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1296208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5DDE34EA-2B5B-424A-B2C0-59ED7B91CAD2}" type="datetimeFigureOut">
              <a:rPr lang="es-CL">
                <a:solidFill>
                  <a:prstClr val="black">
                    <a:tint val="75000"/>
                  </a:prstClr>
                </a:solidFill>
              </a:rPr>
              <a:pPr/>
              <a:t>04-10-2011</a:t>
            </a:fld>
            <a:endParaRPr lang="es-CL">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L">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AF4CA14-C328-46CA-BDD1-59BB23DB34D5}" type="slidenum">
              <a:rPr lang="es-CL">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0758024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DDE34EA-2B5B-424A-B2C0-59ED7B91CAD2}" type="datetimeFigureOut">
              <a:rPr lang="es-CL">
                <a:solidFill>
                  <a:prstClr val="black">
                    <a:tint val="75000"/>
                  </a:prstClr>
                </a:solidFill>
              </a:rPr>
              <a:pPr/>
              <a:t>04-10-2011</a:t>
            </a:fld>
            <a:endParaRPr lang="es-CL">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L">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AF4CA14-C328-46CA-BDD1-59BB23DB34D5}" type="slidenum">
              <a:rPr lang="es-CL">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8482612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5DDE34EA-2B5B-424A-B2C0-59ED7B91CAD2}" type="datetimeFigureOut">
              <a:rPr lang="es-CL">
                <a:solidFill>
                  <a:prstClr val="black">
                    <a:tint val="75000"/>
                  </a:prstClr>
                </a:solidFill>
              </a:rPr>
              <a:pPr/>
              <a:t>04-10-2011</a:t>
            </a:fld>
            <a:endParaRPr lang="es-CL">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L">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7AF4CA14-C328-46CA-BDD1-59BB23DB34D5}" type="slidenum">
              <a:rPr lang="es-CL">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498838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a:defRPr/>
            </a:pPr>
            <a:r>
              <a:rPr lang="es-ES_tradnl"/>
              <a:t>Gobierno de Chile | Ministerio del Interior</a:t>
            </a:r>
          </a:p>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B5C7A638-175B-43D9-B643-51A833FBE6BA}" type="slidenum">
              <a:rPr lang="en-US"/>
              <a:pPr>
                <a:defRPr/>
              </a:pPr>
              <a:t>‹Nº›</a:t>
            </a:fld>
            <a:endParaRPr lang="en-US"/>
          </a:p>
        </p:txBody>
      </p:sp>
    </p:spTree>
    <p:extLst>
      <p:ext uri="{BB962C8B-B14F-4D97-AF65-F5344CB8AC3E}">
        <p14:creationId xmlns:p14="http://schemas.microsoft.com/office/powerpoint/2010/main" val="1700487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5DDE34EA-2B5B-424A-B2C0-59ED7B91CAD2}" type="datetimeFigureOut">
              <a:rPr lang="es-CL">
                <a:solidFill>
                  <a:prstClr val="black">
                    <a:tint val="75000"/>
                  </a:prstClr>
                </a:solidFill>
              </a:rPr>
              <a:pPr/>
              <a:t>04-10-2011</a:t>
            </a:fld>
            <a:endParaRPr lang="es-CL">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CL">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7AF4CA14-C328-46CA-BDD1-59BB23DB34D5}" type="slidenum">
              <a:rPr lang="es-CL">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565813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5DDE34EA-2B5B-424A-B2C0-59ED7B91CAD2}" type="datetimeFigureOut">
              <a:rPr lang="es-CL">
                <a:solidFill>
                  <a:prstClr val="black">
                    <a:tint val="75000"/>
                  </a:prstClr>
                </a:solidFill>
              </a:rPr>
              <a:pPr/>
              <a:t>04-10-2011</a:t>
            </a:fld>
            <a:endParaRPr lang="es-CL">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CL">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7AF4CA14-C328-46CA-BDD1-59BB23DB34D5}" type="slidenum">
              <a:rPr lang="es-CL">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1685648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DDE34EA-2B5B-424A-B2C0-59ED7B91CAD2}" type="datetimeFigureOut">
              <a:rPr lang="es-CL">
                <a:solidFill>
                  <a:prstClr val="black">
                    <a:tint val="75000"/>
                  </a:prstClr>
                </a:solidFill>
              </a:rPr>
              <a:pPr/>
              <a:t>04-10-2011</a:t>
            </a:fld>
            <a:endParaRPr lang="es-CL">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CL">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7AF4CA14-C328-46CA-BDD1-59BB23DB34D5}" type="slidenum">
              <a:rPr lang="es-CL">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140027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DDE34EA-2B5B-424A-B2C0-59ED7B91CAD2}" type="datetimeFigureOut">
              <a:rPr lang="es-CL">
                <a:solidFill>
                  <a:prstClr val="black">
                    <a:tint val="75000"/>
                  </a:prstClr>
                </a:solidFill>
              </a:rPr>
              <a:pPr/>
              <a:t>04-10-2011</a:t>
            </a:fld>
            <a:endParaRPr lang="es-CL">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L">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7AF4CA14-C328-46CA-BDD1-59BB23DB34D5}" type="slidenum">
              <a:rPr lang="es-CL">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3316350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DDE34EA-2B5B-424A-B2C0-59ED7B91CAD2}" type="datetimeFigureOut">
              <a:rPr lang="es-CL">
                <a:solidFill>
                  <a:prstClr val="black">
                    <a:tint val="75000"/>
                  </a:prstClr>
                </a:solidFill>
              </a:rPr>
              <a:pPr/>
              <a:t>04-10-2011</a:t>
            </a:fld>
            <a:endParaRPr lang="es-CL">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L">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7AF4CA14-C328-46CA-BDD1-59BB23DB34D5}" type="slidenum">
              <a:rPr lang="es-CL">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7527276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5DDE34EA-2B5B-424A-B2C0-59ED7B91CAD2}" type="datetimeFigureOut">
              <a:rPr lang="es-CL">
                <a:solidFill>
                  <a:prstClr val="black">
                    <a:tint val="75000"/>
                  </a:prstClr>
                </a:solidFill>
              </a:rPr>
              <a:pPr/>
              <a:t>04-10-2011</a:t>
            </a:fld>
            <a:endParaRPr lang="es-CL">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L">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AF4CA14-C328-46CA-BDD1-59BB23DB34D5}" type="slidenum">
              <a:rPr lang="es-CL">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0159946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5DDE34EA-2B5B-424A-B2C0-59ED7B91CAD2}" type="datetimeFigureOut">
              <a:rPr lang="es-CL">
                <a:solidFill>
                  <a:prstClr val="black">
                    <a:tint val="75000"/>
                  </a:prstClr>
                </a:solidFill>
              </a:rPr>
              <a:pPr/>
              <a:t>04-10-2011</a:t>
            </a:fld>
            <a:endParaRPr lang="es-CL">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L">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AF4CA14-C328-46CA-BDD1-59BB23DB34D5}" type="slidenum">
              <a:rPr lang="es-CL">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834647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438CF028-4C67-4356-8CDD-F8093E17C8FF}" type="datetime1">
              <a:rPr lang="en-US">
                <a:solidFill>
                  <a:prstClr val="black"/>
                </a:solidFill>
                <a:ea typeface="ヒラギノ角ゴ Pro W3" charset="-128"/>
              </a:rPr>
              <a:pPr defTabSz="457200" fontAlgn="base">
                <a:spcBef>
                  <a:spcPct val="0"/>
                </a:spcBef>
                <a:spcAft>
                  <a:spcPct val="0"/>
                </a:spcAft>
                <a:defRPr/>
              </a:pPr>
              <a:t>10/4/2011</a:t>
            </a:fld>
            <a:endParaRPr lang="en-US">
              <a:solidFill>
                <a:prstClr val="black"/>
              </a:solidFill>
              <a:ea typeface="ヒラギノ角ゴ Pro W3" charset="-128"/>
            </a:endParaRPr>
          </a:p>
        </p:txBody>
      </p:sp>
      <p:sp>
        <p:nvSpPr>
          <p:cNvPr id="5" name="Footer Placeholder 4"/>
          <p:cNvSpPr>
            <a:spLocks noGrp="1"/>
          </p:cNvSpPr>
          <p:nvPr>
            <p:ph type="ftr" sz="quarter" idx="11"/>
          </p:nvPr>
        </p:nvSpPr>
        <p:spPr/>
        <p:txBody>
          <a:bodyPr/>
          <a:lstStyle>
            <a:lvl1pPr>
              <a:defRPr/>
            </a:lvl1pPr>
          </a:lstStyle>
          <a:p>
            <a:pPr>
              <a:defRPr/>
            </a:pPr>
            <a:endParaRPr lang="es-AR"/>
          </a:p>
        </p:txBody>
      </p:sp>
      <p:sp>
        <p:nvSpPr>
          <p:cNvPr id="6" name="Slide Number Placeholder 5"/>
          <p:cNvSpPr>
            <a:spLocks noGrp="1"/>
          </p:cNvSpPr>
          <p:nvPr>
            <p:ph type="sldNum" sz="quarter" idx="12"/>
          </p:nvPr>
        </p:nvSpPr>
        <p:spPr/>
        <p:txBody>
          <a:bodyPr/>
          <a:lstStyle>
            <a:lvl1pPr>
              <a:defRPr/>
            </a:lvl1pPr>
          </a:lstStyle>
          <a:p>
            <a:pPr>
              <a:defRPr/>
            </a:pPr>
            <a:fld id="{5D8504C7-7C5F-4280-AF6E-85C192A42F15}" type="slidenum">
              <a:rPr lang="en-US"/>
              <a:pPr>
                <a:defRPr/>
              </a:pPr>
              <a:t>‹Nº›</a:t>
            </a:fld>
            <a:endParaRPr lang="en-US"/>
          </a:p>
        </p:txBody>
      </p:sp>
    </p:spTree>
    <p:extLst>
      <p:ext uri="{BB962C8B-B14F-4D97-AF65-F5344CB8AC3E}">
        <p14:creationId xmlns:p14="http://schemas.microsoft.com/office/powerpoint/2010/main" val="1894917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0968A952-EDF1-4775-919C-58D35ACF22AE}" type="datetime1">
              <a:rPr lang="en-US">
                <a:solidFill>
                  <a:prstClr val="black"/>
                </a:solidFill>
                <a:ea typeface="ヒラギノ角ゴ Pro W3" charset="-128"/>
              </a:rPr>
              <a:pPr defTabSz="457200" fontAlgn="base">
                <a:spcBef>
                  <a:spcPct val="0"/>
                </a:spcBef>
                <a:spcAft>
                  <a:spcPct val="0"/>
                </a:spcAft>
                <a:defRPr/>
              </a:pPr>
              <a:t>10/4/2011</a:t>
            </a:fld>
            <a:endParaRPr lang="en-US">
              <a:solidFill>
                <a:prstClr val="black"/>
              </a:solidFill>
              <a:ea typeface="ヒラギノ角ゴ Pro W3" charset="-128"/>
            </a:endParaRPr>
          </a:p>
        </p:txBody>
      </p:sp>
      <p:sp>
        <p:nvSpPr>
          <p:cNvPr id="6" name="Footer Placeholder 5"/>
          <p:cNvSpPr>
            <a:spLocks noGrp="1"/>
          </p:cNvSpPr>
          <p:nvPr>
            <p:ph type="ftr" sz="quarter" idx="11"/>
          </p:nvPr>
        </p:nvSpPr>
        <p:spPr/>
        <p:txBody>
          <a:bodyPr/>
          <a:lstStyle>
            <a:lvl1pPr>
              <a:defRPr/>
            </a:lvl1pPr>
          </a:lstStyle>
          <a:p>
            <a:pPr>
              <a:defRPr/>
            </a:pPr>
            <a:endParaRPr lang="es-AR"/>
          </a:p>
        </p:txBody>
      </p:sp>
      <p:sp>
        <p:nvSpPr>
          <p:cNvPr id="7" name="Slide Number Placeholder 6"/>
          <p:cNvSpPr>
            <a:spLocks noGrp="1"/>
          </p:cNvSpPr>
          <p:nvPr>
            <p:ph type="sldNum" sz="quarter" idx="12"/>
          </p:nvPr>
        </p:nvSpPr>
        <p:spPr/>
        <p:txBody>
          <a:bodyPr/>
          <a:lstStyle>
            <a:lvl1pPr>
              <a:defRPr/>
            </a:lvl1pPr>
          </a:lstStyle>
          <a:p>
            <a:pPr>
              <a:defRPr/>
            </a:pPr>
            <a:fld id="{4DC8695D-C30A-4ABF-A9CA-2B89012F2C1B}" type="slidenum">
              <a:rPr lang="en-US"/>
              <a:pPr>
                <a:defRPr/>
              </a:pPr>
              <a:t>‹Nº›</a:t>
            </a:fld>
            <a:endParaRPr lang="en-US"/>
          </a:p>
        </p:txBody>
      </p:sp>
    </p:spTree>
    <p:extLst>
      <p:ext uri="{BB962C8B-B14F-4D97-AF65-F5344CB8AC3E}">
        <p14:creationId xmlns:p14="http://schemas.microsoft.com/office/powerpoint/2010/main" val="2035615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77AC4F1F-AFB5-46F7-B9C1-48876CD92731}" type="datetime1">
              <a:rPr lang="en-US">
                <a:solidFill>
                  <a:prstClr val="black"/>
                </a:solidFill>
                <a:ea typeface="ヒラギノ角ゴ Pro W3" charset="-128"/>
              </a:rPr>
              <a:pPr defTabSz="457200" fontAlgn="base">
                <a:spcBef>
                  <a:spcPct val="0"/>
                </a:spcBef>
                <a:spcAft>
                  <a:spcPct val="0"/>
                </a:spcAft>
                <a:defRPr/>
              </a:pPr>
              <a:t>10/4/2011</a:t>
            </a:fld>
            <a:endParaRPr lang="en-US">
              <a:solidFill>
                <a:prstClr val="black"/>
              </a:solidFill>
              <a:ea typeface="ヒラギノ角ゴ Pro W3" charset="-128"/>
            </a:endParaRPr>
          </a:p>
        </p:txBody>
      </p:sp>
      <p:sp>
        <p:nvSpPr>
          <p:cNvPr id="8" name="Footer Placeholder 7"/>
          <p:cNvSpPr>
            <a:spLocks noGrp="1"/>
          </p:cNvSpPr>
          <p:nvPr>
            <p:ph type="ftr" sz="quarter" idx="11"/>
          </p:nvPr>
        </p:nvSpPr>
        <p:spPr/>
        <p:txBody>
          <a:bodyPr/>
          <a:lstStyle>
            <a:lvl1pPr>
              <a:defRPr/>
            </a:lvl1pPr>
          </a:lstStyle>
          <a:p>
            <a:pPr>
              <a:defRPr/>
            </a:pPr>
            <a:endParaRPr lang="es-AR"/>
          </a:p>
        </p:txBody>
      </p:sp>
      <p:sp>
        <p:nvSpPr>
          <p:cNvPr id="9" name="Slide Number Placeholder 8"/>
          <p:cNvSpPr>
            <a:spLocks noGrp="1"/>
          </p:cNvSpPr>
          <p:nvPr>
            <p:ph type="sldNum" sz="quarter" idx="12"/>
          </p:nvPr>
        </p:nvSpPr>
        <p:spPr/>
        <p:txBody>
          <a:bodyPr/>
          <a:lstStyle>
            <a:lvl1pPr>
              <a:defRPr/>
            </a:lvl1pPr>
          </a:lstStyle>
          <a:p>
            <a:pPr>
              <a:defRPr/>
            </a:pPr>
            <a:fld id="{7DD7C1C7-7E6A-419A-8BF9-E22F162D2E2B}" type="slidenum">
              <a:rPr lang="en-US"/>
              <a:pPr>
                <a:defRPr/>
              </a:pPr>
              <a:t>‹Nº›</a:t>
            </a:fld>
            <a:endParaRPr lang="en-US"/>
          </a:p>
        </p:txBody>
      </p:sp>
    </p:spTree>
    <p:extLst>
      <p:ext uri="{BB962C8B-B14F-4D97-AF65-F5344CB8AC3E}">
        <p14:creationId xmlns:p14="http://schemas.microsoft.com/office/powerpoint/2010/main" val="2050577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3"/>
          <p:cNvSpPr>
            <a:spLocks noGrp="1"/>
          </p:cNvSpPr>
          <p:nvPr>
            <p:ph type="ftr" sz="quarter" idx="10"/>
          </p:nvPr>
        </p:nvSpPr>
        <p:spPr/>
        <p:txBody>
          <a:bodyPr/>
          <a:lstStyle>
            <a:lvl1pPr>
              <a:defRPr/>
            </a:lvl1pPr>
          </a:lstStyle>
          <a:p>
            <a:pPr>
              <a:defRPr/>
            </a:pPr>
            <a:endParaRPr lang="es-AR"/>
          </a:p>
        </p:txBody>
      </p:sp>
      <p:sp>
        <p:nvSpPr>
          <p:cNvPr id="4" name="Slide Number Placeholder 4"/>
          <p:cNvSpPr>
            <a:spLocks noGrp="1"/>
          </p:cNvSpPr>
          <p:nvPr>
            <p:ph type="sldNum" sz="quarter" idx="11"/>
          </p:nvPr>
        </p:nvSpPr>
        <p:spPr/>
        <p:txBody>
          <a:bodyPr/>
          <a:lstStyle>
            <a:lvl1pPr>
              <a:defRPr/>
            </a:lvl1pPr>
          </a:lstStyle>
          <a:p>
            <a:pPr>
              <a:defRPr/>
            </a:pPr>
            <a:fld id="{71C4C0DF-1D51-4871-9456-39ABABE51B2E}" type="slidenum">
              <a:rPr lang="en-US"/>
              <a:pPr>
                <a:defRPr/>
              </a:pPr>
              <a:t>‹Nº›</a:t>
            </a:fld>
            <a:endParaRPr lang="en-US"/>
          </a:p>
        </p:txBody>
      </p:sp>
    </p:spTree>
    <p:extLst>
      <p:ext uri="{BB962C8B-B14F-4D97-AF65-F5344CB8AC3E}">
        <p14:creationId xmlns:p14="http://schemas.microsoft.com/office/powerpoint/2010/main" val="3156687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s-AR"/>
          </a:p>
        </p:txBody>
      </p:sp>
      <p:sp>
        <p:nvSpPr>
          <p:cNvPr id="3" name="Slide Number Placeholder 3"/>
          <p:cNvSpPr>
            <a:spLocks noGrp="1"/>
          </p:cNvSpPr>
          <p:nvPr>
            <p:ph type="sldNum" sz="quarter" idx="11"/>
          </p:nvPr>
        </p:nvSpPr>
        <p:spPr/>
        <p:txBody>
          <a:bodyPr/>
          <a:lstStyle>
            <a:lvl1pPr>
              <a:defRPr/>
            </a:lvl1pPr>
          </a:lstStyle>
          <a:p>
            <a:pPr>
              <a:defRPr/>
            </a:pPr>
            <a:fld id="{4F91431E-5567-4C6B-9414-0A55475F65CF}" type="slidenum">
              <a:rPr lang="en-US"/>
              <a:pPr>
                <a:defRPr/>
              </a:pPr>
              <a:t>‹Nº›</a:t>
            </a:fld>
            <a:endParaRPr lang="en-US"/>
          </a:p>
        </p:txBody>
      </p:sp>
    </p:spTree>
    <p:extLst>
      <p:ext uri="{BB962C8B-B14F-4D97-AF65-F5344CB8AC3E}">
        <p14:creationId xmlns:p14="http://schemas.microsoft.com/office/powerpoint/2010/main" val="3237592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endParaRPr lang="es-AR"/>
          </a:p>
        </p:txBody>
      </p:sp>
      <p:sp>
        <p:nvSpPr>
          <p:cNvPr id="6" name="Slide Number Placeholder 6"/>
          <p:cNvSpPr>
            <a:spLocks noGrp="1"/>
          </p:cNvSpPr>
          <p:nvPr>
            <p:ph type="sldNum" sz="quarter" idx="11"/>
          </p:nvPr>
        </p:nvSpPr>
        <p:spPr/>
        <p:txBody>
          <a:bodyPr/>
          <a:lstStyle>
            <a:lvl1pPr>
              <a:defRPr/>
            </a:lvl1pPr>
          </a:lstStyle>
          <a:p>
            <a:pPr>
              <a:defRPr/>
            </a:pPr>
            <a:fld id="{8C8AE175-F217-42FE-A617-AA8141E94EFC}" type="slidenum">
              <a:rPr lang="en-US"/>
              <a:pPr>
                <a:defRPr/>
              </a:pPr>
              <a:t>‹Nº›</a:t>
            </a:fld>
            <a:endParaRPr lang="en-US"/>
          </a:p>
        </p:txBody>
      </p:sp>
    </p:spTree>
    <p:extLst>
      <p:ext uri="{BB962C8B-B14F-4D97-AF65-F5344CB8AC3E}">
        <p14:creationId xmlns:p14="http://schemas.microsoft.com/office/powerpoint/2010/main" val="2776884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endParaRPr lang="es-AR"/>
          </a:p>
        </p:txBody>
      </p:sp>
      <p:sp>
        <p:nvSpPr>
          <p:cNvPr id="6" name="Slide Number Placeholder 6"/>
          <p:cNvSpPr>
            <a:spLocks noGrp="1"/>
          </p:cNvSpPr>
          <p:nvPr>
            <p:ph type="sldNum" sz="quarter" idx="11"/>
          </p:nvPr>
        </p:nvSpPr>
        <p:spPr/>
        <p:txBody>
          <a:bodyPr/>
          <a:lstStyle>
            <a:lvl1pPr>
              <a:defRPr/>
            </a:lvl1pPr>
          </a:lstStyle>
          <a:p>
            <a:pPr>
              <a:defRPr/>
            </a:pPr>
            <a:fld id="{CD03FD3B-DB65-4872-92DA-1B8AC3394568}" type="slidenum">
              <a:rPr lang="en-US"/>
              <a:pPr>
                <a:defRPr/>
              </a:pPr>
              <a:t>‹Nº›</a:t>
            </a:fld>
            <a:endParaRPr lang="en-US"/>
          </a:p>
        </p:txBody>
      </p:sp>
    </p:spTree>
    <p:extLst>
      <p:ext uri="{BB962C8B-B14F-4D97-AF65-F5344CB8AC3E}">
        <p14:creationId xmlns:p14="http://schemas.microsoft.com/office/powerpoint/2010/main" val="3284838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152400" y="152400"/>
            <a:ext cx="81645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152400" y="1477963"/>
            <a:ext cx="8177213"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19050" y="6527800"/>
            <a:ext cx="2895600" cy="246063"/>
          </a:xfrm>
          <a:prstGeom prst="rect">
            <a:avLst/>
          </a:prstGeom>
        </p:spPr>
        <p:txBody>
          <a:bodyPr vert="horz" wrap="square" lIns="91440" tIns="45720" rIns="91440" bIns="45720" numCol="1" anchor="t" anchorCtr="0" compatLnSpc="1">
            <a:prstTxWarp prst="textNoShape">
              <a:avLst/>
            </a:prstTxWarp>
          </a:bodyPr>
          <a:lstStyle>
            <a:lvl1pPr>
              <a:defRPr sz="900">
                <a:solidFill>
                  <a:srgbClr val="898989"/>
                </a:solidFill>
                <a:latin typeface="Verdana" pitchFamily="34" charset="0"/>
              </a:defRPr>
            </a:lvl1pPr>
          </a:lstStyle>
          <a:p>
            <a:pPr defTabSz="457200" fontAlgn="base">
              <a:spcBef>
                <a:spcPct val="0"/>
              </a:spcBef>
              <a:spcAft>
                <a:spcPct val="0"/>
              </a:spcAft>
              <a:defRPr/>
            </a:pPr>
            <a:r>
              <a:rPr lang="es-ES_tradnl">
                <a:ea typeface="ヒラギノ角ゴ Pro W3" charset="-128"/>
              </a:rPr>
              <a:t>Gobierno de Chile | Ministerio del Interior</a:t>
            </a:r>
          </a:p>
        </p:txBody>
      </p:sp>
      <p:sp>
        <p:nvSpPr>
          <p:cNvPr id="6" name="Slide Number Placeholder 5"/>
          <p:cNvSpPr>
            <a:spLocks noGrp="1"/>
          </p:cNvSpPr>
          <p:nvPr>
            <p:ph type="sldNum" sz="quarter" idx="4"/>
          </p:nvPr>
        </p:nvSpPr>
        <p:spPr>
          <a:xfrm>
            <a:off x="6183313" y="6527800"/>
            <a:ext cx="2133600" cy="19367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Verdana" pitchFamily="34" charset="0"/>
              </a:defRPr>
            </a:lvl1pPr>
          </a:lstStyle>
          <a:p>
            <a:pPr defTabSz="457200" fontAlgn="base">
              <a:spcBef>
                <a:spcPct val="0"/>
              </a:spcBef>
              <a:spcAft>
                <a:spcPct val="0"/>
              </a:spcAft>
              <a:defRPr/>
            </a:pPr>
            <a:fld id="{C8D532AA-CAF7-40B1-A5BF-05CB1FEEE0E2}" type="slidenum">
              <a:rPr lang="en-US">
                <a:ea typeface="ヒラギノ角ゴ Pro W3" charset="-128"/>
              </a:rPr>
              <a:pPr defTabSz="457200" fontAlgn="base">
                <a:spcBef>
                  <a:spcPct val="0"/>
                </a:spcBef>
                <a:spcAft>
                  <a:spcPct val="0"/>
                </a:spcAft>
                <a:defRPr/>
              </a:pPr>
              <a:t>‹Nº›</a:t>
            </a:fld>
            <a:endParaRPr lang="en-US">
              <a:ea typeface="ヒラギノ角ゴ Pro W3" charset="-128"/>
            </a:endParaRPr>
          </a:p>
        </p:txBody>
      </p:sp>
      <p:sp>
        <p:nvSpPr>
          <p:cNvPr id="2054" name="Rectangle 6"/>
          <p:cNvSpPr>
            <a:spLocks noChangeArrowheads="1"/>
          </p:cNvSpPr>
          <p:nvPr userDrawn="1"/>
        </p:nvSpPr>
        <p:spPr bwMode="auto">
          <a:xfrm>
            <a:off x="8413750" y="-6350"/>
            <a:ext cx="284163" cy="866775"/>
          </a:xfrm>
          <a:prstGeom prst="rect">
            <a:avLst/>
          </a:prstGeom>
          <a:solidFill>
            <a:srgbClr val="006CB7"/>
          </a:solidFill>
          <a:ln>
            <a:noFill/>
          </a:ln>
          <a:effectLst>
            <a:outerShdw dist="38100" dir="2700000"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endParaRPr lang="es-AR">
              <a:solidFill>
                <a:srgbClr val="FFFFFF"/>
              </a:solidFill>
              <a:ea typeface="ヒラギノ角ゴ Pro W3" charset="-128"/>
            </a:endParaRPr>
          </a:p>
        </p:txBody>
      </p:sp>
      <p:sp>
        <p:nvSpPr>
          <p:cNvPr id="2055" name="Rectangle 7"/>
          <p:cNvSpPr>
            <a:spLocks noChangeArrowheads="1"/>
          </p:cNvSpPr>
          <p:nvPr userDrawn="1"/>
        </p:nvSpPr>
        <p:spPr bwMode="auto">
          <a:xfrm>
            <a:off x="8697913" y="0"/>
            <a:ext cx="347662" cy="860425"/>
          </a:xfrm>
          <a:prstGeom prst="rect">
            <a:avLst/>
          </a:prstGeom>
          <a:solidFill>
            <a:srgbClr val="EF4144"/>
          </a:solidFill>
          <a:ln>
            <a:noFill/>
          </a:ln>
          <a:effectLst>
            <a:outerShdw dist="38100" dir="27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endParaRPr lang="es-AR">
              <a:solidFill>
                <a:srgbClr val="FFFFFF"/>
              </a:solidFill>
              <a:ea typeface="ヒラギノ角ゴ Pro W3" charset="-128"/>
            </a:endParaRPr>
          </a:p>
        </p:txBody>
      </p:sp>
      <p:sp>
        <p:nvSpPr>
          <p:cNvPr id="2056" name="Rectangle 9"/>
          <p:cNvSpPr>
            <a:spLocks noChangeArrowheads="1"/>
          </p:cNvSpPr>
          <p:nvPr userDrawn="1"/>
        </p:nvSpPr>
        <p:spPr bwMode="auto">
          <a:xfrm>
            <a:off x="8413750" y="6400800"/>
            <a:ext cx="284163" cy="457200"/>
          </a:xfrm>
          <a:prstGeom prst="rect">
            <a:avLst/>
          </a:prstGeom>
          <a:solidFill>
            <a:srgbClr val="006CB7"/>
          </a:solidFill>
          <a:ln>
            <a:noFill/>
          </a:ln>
          <a:effectLst>
            <a:outerShdw dist="38100" dir="12899965"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endParaRPr lang="es-AR">
              <a:solidFill>
                <a:srgbClr val="FFFFFF"/>
              </a:solidFill>
              <a:ea typeface="ヒラギノ角ゴ Pro W3" charset="-128"/>
            </a:endParaRPr>
          </a:p>
        </p:txBody>
      </p:sp>
      <p:sp>
        <p:nvSpPr>
          <p:cNvPr id="2057" name="Rectangle 10"/>
          <p:cNvSpPr>
            <a:spLocks noChangeArrowheads="1"/>
          </p:cNvSpPr>
          <p:nvPr userDrawn="1"/>
        </p:nvSpPr>
        <p:spPr bwMode="auto">
          <a:xfrm>
            <a:off x="8697913" y="6400800"/>
            <a:ext cx="347662" cy="457200"/>
          </a:xfrm>
          <a:prstGeom prst="rect">
            <a:avLst/>
          </a:prstGeom>
          <a:solidFill>
            <a:srgbClr val="EF4144"/>
          </a:solidFill>
          <a:ln>
            <a:noFill/>
          </a:ln>
          <a:effectLst>
            <a:outerShdw dist="38100" dir="12899965"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endParaRPr lang="es-AR">
              <a:solidFill>
                <a:srgbClr val="FFFFFF"/>
              </a:solidFill>
              <a:ea typeface="ヒラギノ角ゴ Pro W3" charset="-128"/>
            </a:endParaRPr>
          </a:p>
        </p:txBody>
      </p:sp>
    </p:spTree>
    <p:extLst>
      <p:ext uri="{BB962C8B-B14F-4D97-AF65-F5344CB8AC3E}">
        <p14:creationId xmlns:p14="http://schemas.microsoft.com/office/powerpoint/2010/main" val="14546597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0" fontAlgn="base" hangingPunct="0">
        <a:spcBef>
          <a:spcPct val="0"/>
        </a:spcBef>
        <a:spcAft>
          <a:spcPct val="0"/>
        </a:spcAft>
        <a:defRPr sz="2400" kern="1200">
          <a:solidFill>
            <a:srgbClr val="006CB7"/>
          </a:solidFill>
          <a:latin typeface="Verdana"/>
          <a:ea typeface="ヒラギノ角ゴ Pro W3" charset="-128"/>
          <a:cs typeface="Verdana"/>
        </a:defRPr>
      </a:lvl1pPr>
      <a:lvl2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2pPr>
      <a:lvl3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3pPr>
      <a:lvl4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4pPr>
      <a:lvl5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5pPr>
      <a:lvl6pPr marL="457200" algn="l" defTabSz="457200" rtl="0" fontAlgn="base">
        <a:spcBef>
          <a:spcPct val="0"/>
        </a:spcBef>
        <a:spcAft>
          <a:spcPct val="0"/>
        </a:spcAft>
        <a:defRPr sz="2400">
          <a:solidFill>
            <a:srgbClr val="006CB7"/>
          </a:solidFill>
          <a:latin typeface="Verdana" charset="0"/>
          <a:ea typeface="ヒラギノ角ゴ Pro W3" charset="-128"/>
        </a:defRPr>
      </a:lvl6pPr>
      <a:lvl7pPr marL="914400" algn="l" defTabSz="457200" rtl="0" fontAlgn="base">
        <a:spcBef>
          <a:spcPct val="0"/>
        </a:spcBef>
        <a:spcAft>
          <a:spcPct val="0"/>
        </a:spcAft>
        <a:defRPr sz="2400">
          <a:solidFill>
            <a:srgbClr val="006CB7"/>
          </a:solidFill>
          <a:latin typeface="Verdana" charset="0"/>
          <a:ea typeface="ヒラギノ角ゴ Pro W3" charset="-128"/>
        </a:defRPr>
      </a:lvl7pPr>
      <a:lvl8pPr marL="1371600" algn="l" defTabSz="457200" rtl="0" fontAlgn="base">
        <a:spcBef>
          <a:spcPct val="0"/>
        </a:spcBef>
        <a:spcAft>
          <a:spcPct val="0"/>
        </a:spcAft>
        <a:defRPr sz="2400">
          <a:solidFill>
            <a:srgbClr val="006CB7"/>
          </a:solidFill>
          <a:latin typeface="Verdana" charset="0"/>
          <a:ea typeface="ヒラギノ角ゴ Pro W3" charset="-128"/>
        </a:defRPr>
      </a:lvl8pPr>
      <a:lvl9pPr marL="1828800" algn="l" defTabSz="457200" rtl="0" fontAlgn="base">
        <a:spcBef>
          <a:spcPct val="0"/>
        </a:spcBef>
        <a:spcAft>
          <a:spcPct val="0"/>
        </a:spcAft>
        <a:defRPr sz="2400">
          <a:solidFill>
            <a:srgbClr val="006CB7"/>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charset="0"/>
        <a:buChar char="•"/>
        <a:defRPr sz="2000" kern="1200">
          <a:solidFill>
            <a:srgbClr val="595959"/>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charset="0"/>
        <a:buChar char="–"/>
        <a:defRPr sz="2800" kern="1200">
          <a:solidFill>
            <a:srgbClr val="595959"/>
          </a:solidFill>
          <a:latin typeface="+mn-lt"/>
          <a:ea typeface="ヒラギノ角ゴ Pro W3" charset="-128"/>
          <a:cs typeface="+mn-cs"/>
        </a:defRPr>
      </a:lvl2pPr>
      <a:lvl3pPr marL="1143000" indent="-228600" algn="l" defTabSz="457200" rtl="0" eaLnBrk="0" fontAlgn="base" hangingPunct="0">
        <a:spcBef>
          <a:spcPct val="20000"/>
        </a:spcBef>
        <a:spcAft>
          <a:spcPct val="0"/>
        </a:spcAft>
        <a:buFont typeface="Arial" charset="0"/>
        <a:buChar char="•"/>
        <a:defRPr sz="1600" kern="1200">
          <a:solidFill>
            <a:srgbClr val="595959"/>
          </a:solidFill>
          <a:latin typeface="+mn-lt"/>
          <a:ea typeface="ヒラギノ角ゴ Pro W3" charset="-128"/>
          <a:cs typeface="+mn-cs"/>
        </a:defRPr>
      </a:lvl3pPr>
      <a:lvl4pPr marL="1600200" indent="-228600" algn="l" defTabSz="457200" rtl="0" eaLnBrk="0" fontAlgn="base" hangingPunct="0">
        <a:spcBef>
          <a:spcPct val="20000"/>
        </a:spcBef>
        <a:spcAft>
          <a:spcPct val="0"/>
        </a:spcAft>
        <a:buFont typeface="Arial" charset="0"/>
        <a:buChar char="–"/>
        <a:defRPr sz="1400" kern="1200">
          <a:solidFill>
            <a:srgbClr val="595959"/>
          </a:solidFill>
          <a:latin typeface="+mn-lt"/>
          <a:ea typeface="ヒラギノ角ゴ Pro W3" charset="-128"/>
          <a:cs typeface="+mn-cs"/>
        </a:defRPr>
      </a:lvl4pPr>
      <a:lvl5pPr marL="2057400" indent="-228600" algn="l" defTabSz="457200" rtl="0" eaLnBrk="0" fontAlgn="base" hangingPunct="0">
        <a:spcBef>
          <a:spcPct val="20000"/>
        </a:spcBef>
        <a:spcAft>
          <a:spcPct val="0"/>
        </a:spcAft>
        <a:buFont typeface="Arial" charset="0"/>
        <a:buChar char="»"/>
        <a:defRPr sz="1400" kern="1200">
          <a:solidFill>
            <a:srgbClr val="595959"/>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6CB7"/>
        </a:solidFill>
        <a:effectLst/>
      </p:bgPr>
    </p:bg>
    <p:spTree>
      <p:nvGrpSpPr>
        <p:cNvPr id="1" name=""/>
        <p:cNvGrpSpPr/>
        <p:nvPr/>
      </p:nvGrpSpPr>
      <p:grpSpPr>
        <a:xfrm>
          <a:off x="0" y="0"/>
          <a:ext cx="0" cy="0"/>
          <a:chOff x="0" y="0"/>
          <a:chExt cx="0" cy="0"/>
        </a:xfrm>
      </p:grpSpPr>
      <p:sp>
        <p:nvSpPr>
          <p:cNvPr id="65" name="Rectangle 64"/>
          <p:cNvSpPr>
            <a:spLocks noChangeArrowheads="1"/>
          </p:cNvSpPr>
          <p:nvPr userDrawn="1"/>
        </p:nvSpPr>
        <p:spPr bwMode="auto">
          <a:xfrm>
            <a:off x="533400" y="3333750"/>
            <a:ext cx="1033463" cy="3524250"/>
          </a:xfrm>
          <a:prstGeom prst="rect">
            <a:avLst/>
          </a:prstGeom>
          <a:solidFill>
            <a:srgbClr val="006CB7"/>
          </a:solidFill>
          <a:ln>
            <a:noFill/>
          </a:ln>
          <a:effectLst>
            <a:outerShdw blurRad="254000" dist="38100" dir="12899965"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
        <p:nvSpPr>
          <p:cNvPr id="66" name="Rectangle 65"/>
          <p:cNvSpPr>
            <a:spLocks noChangeArrowheads="1"/>
          </p:cNvSpPr>
          <p:nvPr userDrawn="1"/>
        </p:nvSpPr>
        <p:spPr bwMode="auto">
          <a:xfrm>
            <a:off x="1566863" y="3333750"/>
            <a:ext cx="1260475" cy="3524250"/>
          </a:xfrm>
          <a:prstGeom prst="rect">
            <a:avLst/>
          </a:prstGeom>
          <a:solidFill>
            <a:srgbClr val="EF4144"/>
          </a:solidFill>
          <a:ln>
            <a:noFill/>
          </a:ln>
          <a:effectLst>
            <a:outerShdw blurRad="254000" dist="38100" dir="12899965"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pic>
        <p:nvPicPr>
          <p:cNvPr id="1028" name="Picture 1"/>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647700" y="3452813"/>
            <a:ext cx="8032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1029" name="Picture 1"/>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677988" y="3452813"/>
            <a:ext cx="103187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71" name="Rectangle 70"/>
          <p:cNvSpPr>
            <a:spLocks noChangeArrowheads="1"/>
          </p:cNvSpPr>
          <p:nvPr userDrawn="1"/>
        </p:nvSpPr>
        <p:spPr bwMode="auto">
          <a:xfrm>
            <a:off x="533400" y="0"/>
            <a:ext cx="1033463" cy="1371600"/>
          </a:xfrm>
          <a:prstGeom prst="rect">
            <a:avLst/>
          </a:prstGeom>
          <a:solidFill>
            <a:srgbClr val="006CB7"/>
          </a:solidFill>
          <a:ln>
            <a:noFill/>
          </a:ln>
          <a:effectLst>
            <a:outerShdw blurRad="254000" dist="38100" dir="2700000"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
        <p:nvSpPr>
          <p:cNvPr id="72" name="Rectangle 71"/>
          <p:cNvSpPr>
            <a:spLocks noChangeArrowheads="1"/>
          </p:cNvSpPr>
          <p:nvPr userDrawn="1"/>
        </p:nvSpPr>
        <p:spPr bwMode="auto">
          <a:xfrm>
            <a:off x="1566863" y="0"/>
            <a:ext cx="1260475" cy="1371600"/>
          </a:xfrm>
          <a:prstGeom prst="rect">
            <a:avLst/>
          </a:prstGeom>
          <a:solidFill>
            <a:srgbClr val="EF4144"/>
          </a:solidFill>
          <a:ln>
            <a:noFill/>
          </a:ln>
          <a:effectLst>
            <a:outerShdw blurRad="254000" dist="38100" dir="27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Tree>
    <p:extLst>
      <p:ext uri="{BB962C8B-B14F-4D97-AF65-F5344CB8AC3E}">
        <p14:creationId xmlns:p14="http://schemas.microsoft.com/office/powerpoint/2010/main" val="369001071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5pPr>
      <a:lvl6pPr marL="4572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6pPr>
      <a:lvl7pPr marL="9144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7pPr>
      <a:lvl8pPr marL="13716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8pPr>
      <a:lvl9pPr marL="18288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ヒラギノ角ゴ Pro W3"/>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ヒラギノ角ゴ Pro W3"/>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E34EA-2B5B-424A-B2C0-59ED7B91CAD2}" type="datetimeFigureOut">
              <a:rPr lang="es-CL">
                <a:solidFill>
                  <a:prstClr val="black">
                    <a:tint val="75000"/>
                  </a:prstClr>
                </a:solidFill>
              </a:rPr>
              <a:pPr/>
              <a:t>04-10-2011</a:t>
            </a:fld>
            <a:endParaRPr lang="es-CL">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F4CA14-C328-46CA-BDD1-59BB23DB34D5}" type="slidenum">
              <a:rPr lang="es-CL">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50166027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ctrTitle"/>
          </p:nvPr>
        </p:nvSpPr>
        <p:spPr bwMode="auto">
          <a:xfrm>
            <a:off x="452438" y="1412875"/>
            <a:ext cx="7772400" cy="936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ct val="0"/>
              </a:spcAft>
            </a:pPr>
            <a:r>
              <a:rPr lang="es-ES_tradnl" sz="3200" b="1" dirty="0" smtClean="0">
                <a:solidFill>
                  <a:srgbClr val="FFFFFF"/>
                </a:solidFill>
                <a:latin typeface="Verdana" pitchFamily="34" charset="0"/>
                <a:ea typeface="ヒラギノ角ゴ Pro W3"/>
                <a:cs typeface="ヒラギノ角ゴ Pro W3"/>
                <a:sym typeface="Verdana Bold" charset="0"/>
              </a:rPr>
              <a:t>Impulso Competitivo</a:t>
            </a:r>
            <a:br>
              <a:rPr lang="es-ES_tradnl" sz="3200" b="1" dirty="0" smtClean="0">
                <a:solidFill>
                  <a:srgbClr val="FFFFFF"/>
                </a:solidFill>
                <a:latin typeface="Verdana" pitchFamily="34" charset="0"/>
                <a:ea typeface="ヒラギノ角ゴ Pro W3"/>
                <a:cs typeface="ヒラギノ角ゴ Pro W3"/>
                <a:sym typeface="Verdana Bold" charset="0"/>
              </a:rPr>
            </a:br>
            <a:r>
              <a:rPr lang="es-ES_tradnl" sz="3200" b="1" dirty="0" smtClean="0">
                <a:solidFill>
                  <a:srgbClr val="FFFFFF"/>
                </a:solidFill>
                <a:latin typeface="Verdana" pitchFamily="34" charset="0"/>
                <a:ea typeface="ヒラギノ角ゴ Pro W3"/>
                <a:cs typeface="ヒラギノ角ゴ Pro W3"/>
                <a:sym typeface="Verdana Bold" charset="0"/>
              </a:rPr>
              <a:t>Servicio Agrícola y Ganadero</a:t>
            </a:r>
          </a:p>
        </p:txBody>
      </p:sp>
      <p:sp>
        <p:nvSpPr>
          <p:cNvPr id="30723" name="Subtitle 2"/>
          <p:cNvSpPr>
            <a:spLocks noGrp="1"/>
          </p:cNvSpPr>
          <p:nvPr>
            <p:ph type="subTitle" idx="1"/>
          </p:nvPr>
        </p:nvSpPr>
        <p:spPr bwMode="auto">
          <a:xfrm>
            <a:off x="457200" y="2400300"/>
            <a:ext cx="77724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ct val="0"/>
              </a:spcAft>
              <a:buFont typeface="Arial" pitchFamily="34" charset="0"/>
              <a:buNone/>
            </a:pPr>
            <a:r>
              <a:rPr lang="es-ES_tradnl" sz="2400" dirty="0" smtClean="0">
                <a:solidFill>
                  <a:srgbClr val="FFFFFF"/>
                </a:solidFill>
                <a:latin typeface="Verdana" pitchFamily="34" charset="0"/>
                <a:ea typeface="ヒラギノ角ゴ Pro W3"/>
                <a:cs typeface="ヒラギノ角ゴ Pro W3"/>
                <a:sym typeface="Verdana" pitchFamily="34" charset="0"/>
              </a:rPr>
              <a:t>Mesa Inocuidad Alimentaria </a:t>
            </a:r>
            <a:r>
              <a:rPr lang="es-ES_tradnl" sz="2400" smtClean="0">
                <a:solidFill>
                  <a:srgbClr val="FFFFFF"/>
                </a:solidFill>
                <a:latin typeface="Verdana" pitchFamily="34" charset="0"/>
                <a:ea typeface="ヒラギノ角ゴ Pro W3"/>
                <a:cs typeface="ヒラギノ角ゴ Pro W3"/>
                <a:sym typeface="Verdana" pitchFamily="34" charset="0"/>
              </a:rPr>
              <a:t>e Insumos</a:t>
            </a:r>
            <a:endParaRPr lang="es-ES_tradnl" sz="1800" dirty="0" smtClean="0">
              <a:solidFill>
                <a:srgbClr val="FFFFFF"/>
              </a:solidFill>
              <a:latin typeface="Verdana" pitchFamily="34" charset="0"/>
              <a:ea typeface="ヒラギノ角ゴ Pro W3"/>
              <a:cs typeface="ヒラギノ角ゴ Pro W3"/>
              <a:sym typeface="Verdana" pitchFamily="34" charset="0"/>
            </a:endParaRPr>
          </a:p>
          <a:p>
            <a:pPr fontAlgn="base">
              <a:spcAft>
                <a:spcPct val="0"/>
              </a:spcAft>
              <a:buFont typeface="Arial" pitchFamily="34" charset="0"/>
              <a:buNone/>
            </a:pPr>
            <a:endParaRPr lang="es-ES_tradnl" sz="2400" dirty="0" smtClean="0">
              <a:solidFill>
                <a:srgbClr val="FFFFFF"/>
              </a:solidFill>
              <a:latin typeface="Verdana" pitchFamily="34" charset="0"/>
              <a:ea typeface="ヒラギノ角ゴ Pro W3"/>
              <a:cs typeface="ヒラギノ角ゴ Pro W3"/>
              <a:sym typeface="Verdana" pitchFamily="34" charset="0"/>
            </a:endParaRPr>
          </a:p>
          <a:p>
            <a:pPr fontAlgn="base">
              <a:spcAft>
                <a:spcPct val="0"/>
              </a:spcAft>
              <a:buFont typeface="Arial" pitchFamily="34" charset="0"/>
              <a:buNone/>
            </a:pPr>
            <a:endParaRPr lang="en-US" sz="2400" dirty="0" smtClean="0">
              <a:solidFill>
                <a:srgbClr val="FFFFFF"/>
              </a:solidFill>
              <a:ea typeface="ヒラギノ角ゴ Pro W3"/>
              <a:cs typeface="ヒラギノ角ゴ Pro W3"/>
            </a:endParaRPr>
          </a:p>
        </p:txBody>
      </p:sp>
    </p:spTree>
    <p:extLst>
      <p:ext uri="{BB962C8B-B14F-4D97-AF65-F5344CB8AC3E}">
        <p14:creationId xmlns:p14="http://schemas.microsoft.com/office/powerpoint/2010/main" val="212279674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endParaRPr lang="es-CL"/>
          </a:p>
        </p:txBody>
      </p:sp>
      <p:graphicFrame>
        <p:nvGraphicFramePr>
          <p:cNvPr id="4" name="3 Tabla"/>
          <p:cNvGraphicFramePr>
            <a:graphicFrameLocks noGrp="1"/>
          </p:cNvGraphicFramePr>
          <p:nvPr>
            <p:extLst>
              <p:ext uri="{D42A27DB-BD31-4B8C-83A1-F6EECF244321}">
                <p14:modId xmlns:p14="http://schemas.microsoft.com/office/powerpoint/2010/main" val="2393253011"/>
              </p:ext>
            </p:extLst>
          </p:nvPr>
        </p:nvGraphicFramePr>
        <p:xfrm>
          <a:off x="323528" y="548680"/>
          <a:ext cx="8568952" cy="6019548"/>
        </p:xfrm>
        <a:graphic>
          <a:graphicData uri="http://schemas.openxmlformats.org/drawingml/2006/table">
            <a:tbl>
              <a:tblPr firstRow="1" bandRow="1">
                <a:tableStyleId>{5C22544A-7EE6-4342-B048-85BDC9FD1C3A}</a:tableStyleId>
              </a:tblPr>
              <a:tblGrid>
                <a:gridCol w="450998"/>
                <a:gridCol w="2179821"/>
                <a:gridCol w="2254987"/>
                <a:gridCol w="1803991"/>
                <a:gridCol w="1879155"/>
              </a:tblGrid>
              <a:tr h="341890">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1752509">
                <a:tc rowSpan="4">
                  <a:txBody>
                    <a:bodyPr/>
                    <a:lstStyle/>
                    <a:p>
                      <a:pPr algn="ctr"/>
                      <a:r>
                        <a:rPr lang="es-CL" sz="1600" b="1" dirty="0" smtClean="0"/>
                        <a:t>N°</a:t>
                      </a:r>
                      <a:r>
                        <a:rPr lang="es-CL" sz="1600" b="1" baseline="0" dirty="0" smtClean="0"/>
                        <a:t> 5 Certificaciones Privadas (N°18)</a:t>
                      </a:r>
                      <a:endParaRPr lang="es-CL" sz="1600" b="1" dirty="0"/>
                    </a:p>
                  </a:txBody>
                  <a:tcPr vert="vert270"/>
                </a:tc>
                <a:tc>
                  <a:txBody>
                    <a:bodyPr/>
                    <a:lstStyle/>
                    <a:p>
                      <a:pPr algn="ctr"/>
                      <a:r>
                        <a:rPr lang="es-CL" sz="1600" dirty="0" smtClean="0"/>
                        <a:t>El SAG adquiere el compromiso de reconocer certificaciones</a:t>
                      </a:r>
                      <a:r>
                        <a:rPr lang="es-CL" sz="1600" baseline="0" dirty="0" smtClean="0"/>
                        <a:t> privadas en la medida que los tratados y convenios con terceros países así lo permitan </a:t>
                      </a:r>
                      <a:endParaRPr lang="es-CL" sz="1600" dirty="0"/>
                    </a:p>
                  </a:txBody>
                  <a:tcPr/>
                </a:tc>
                <a:tc>
                  <a:txBody>
                    <a:bodyPr/>
                    <a:lstStyle/>
                    <a:p>
                      <a:pPr algn="ctr"/>
                      <a:r>
                        <a:rPr lang="es-CL" sz="1600" dirty="0" smtClean="0"/>
                        <a:t>En espera de situaciones puntuales referidas</a:t>
                      </a:r>
                      <a:r>
                        <a:rPr lang="es-CL" sz="1600" baseline="0" dirty="0" smtClean="0"/>
                        <a:t> a este tema</a:t>
                      </a:r>
                      <a:endParaRPr lang="es-CL" sz="1600" dirty="0"/>
                    </a:p>
                  </a:txBody>
                  <a:tcPr/>
                </a:tc>
                <a:tc>
                  <a:txBody>
                    <a:bodyPr/>
                    <a:lstStyle/>
                    <a:p>
                      <a:pPr algn="ctr"/>
                      <a:r>
                        <a:rPr lang="es-CL" sz="1600" dirty="0" smtClean="0"/>
                        <a:t>Sin plazos</a:t>
                      </a:r>
                      <a:endParaRPr lang="es-CL" sz="1600" dirty="0"/>
                    </a:p>
                  </a:txBody>
                  <a:tcPr/>
                </a:tc>
                <a:tc>
                  <a:txBody>
                    <a:bodyPr/>
                    <a:lstStyle/>
                    <a:p>
                      <a:pPr algn="ctr"/>
                      <a:endParaRPr lang="es-CL" sz="1600" dirty="0"/>
                    </a:p>
                  </a:txBody>
                  <a:tcPr/>
                </a:tc>
              </a:tr>
              <a:tr h="1162429">
                <a:tc vMerge="1">
                  <a:txBody>
                    <a:bodyPr/>
                    <a:lstStyle/>
                    <a:p>
                      <a:pPr algn="ctr"/>
                      <a:endParaRPr lang="es-CL" sz="1600" dirty="0"/>
                    </a:p>
                  </a:txBody>
                  <a:tcPr/>
                </a:tc>
                <a:tc>
                  <a:txBody>
                    <a:bodyPr/>
                    <a:lstStyle/>
                    <a:p>
                      <a:pPr algn="ctr"/>
                      <a:endParaRPr lang="es-CL" sz="1600"/>
                    </a:p>
                  </a:txBody>
                  <a:tcPr/>
                </a:tc>
                <a:tc>
                  <a:txBody>
                    <a:bodyPr/>
                    <a:lstStyle/>
                    <a:p>
                      <a:pPr algn="ctr"/>
                      <a:endParaRPr lang="es-CL" sz="1600" dirty="0"/>
                    </a:p>
                  </a:txBody>
                  <a:tcPr/>
                </a:tc>
                <a:tc>
                  <a:txBody>
                    <a:bodyPr/>
                    <a:lstStyle/>
                    <a:p>
                      <a:pPr algn="ctr"/>
                      <a:endParaRPr lang="es-CL" sz="1600" dirty="0"/>
                    </a:p>
                  </a:txBody>
                  <a:tcPr/>
                </a:tc>
                <a:tc>
                  <a:txBody>
                    <a:bodyPr/>
                    <a:lstStyle/>
                    <a:p>
                      <a:pPr algn="ctr"/>
                      <a:endParaRPr lang="es-CL" sz="1600"/>
                    </a:p>
                  </a:txBody>
                  <a:tcPr/>
                </a:tc>
              </a:tr>
              <a:tr h="1162429">
                <a:tc vMerge="1">
                  <a:txBody>
                    <a:bodyPr/>
                    <a:lstStyle/>
                    <a:p>
                      <a:pPr algn="ctr"/>
                      <a:endParaRPr lang="es-CL" sz="1600" dirty="0"/>
                    </a:p>
                  </a:txBody>
                  <a:tcPr/>
                </a:tc>
                <a:tc>
                  <a:txBody>
                    <a:bodyPr/>
                    <a:lstStyle/>
                    <a:p>
                      <a:pPr algn="ctr"/>
                      <a:endParaRPr lang="es-CL" sz="1600" dirty="0"/>
                    </a:p>
                  </a:txBody>
                  <a:tcPr/>
                </a:tc>
                <a:tc>
                  <a:txBody>
                    <a:bodyPr/>
                    <a:lstStyle/>
                    <a:p>
                      <a:pPr algn="ctr"/>
                      <a:endParaRPr lang="es-CL" sz="1600"/>
                    </a:p>
                  </a:txBody>
                  <a:tcPr/>
                </a:tc>
                <a:tc>
                  <a:txBody>
                    <a:bodyPr/>
                    <a:lstStyle/>
                    <a:p>
                      <a:pPr algn="ctr"/>
                      <a:endParaRPr lang="es-CL" sz="1600" dirty="0"/>
                    </a:p>
                  </a:txBody>
                  <a:tcPr/>
                </a:tc>
                <a:tc>
                  <a:txBody>
                    <a:bodyPr/>
                    <a:lstStyle/>
                    <a:p>
                      <a:pPr algn="ctr"/>
                      <a:endParaRPr lang="es-CL" sz="1600" dirty="0"/>
                    </a:p>
                  </a:txBody>
                  <a:tcPr/>
                </a:tc>
              </a:tr>
              <a:tr h="1244573">
                <a:tc vMerge="1">
                  <a:txBody>
                    <a:bodyPr/>
                    <a:lstStyle/>
                    <a:p>
                      <a:pPr algn="ctr"/>
                      <a:endParaRPr lang="es-CL" sz="1600" dirty="0"/>
                    </a:p>
                  </a:txBody>
                  <a:tcPr/>
                </a:tc>
                <a:tc>
                  <a:txBody>
                    <a:bodyPr/>
                    <a:lstStyle/>
                    <a:p>
                      <a:pPr algn="ctr"/>
                      <a:endParaRPr lang="es-CL" sz="1600"/>
                    </a:p>
                  </a:txBody>
                  <a:tcPr/>
                </a:tc>
                <a:tc>
                  <a:txBody>
                    <a:bodyPr/>
                    <a:lstStyle/>
                    <a:p>
                      <a:pPr algn="ctr"/>
                      <a:endParaRPr lang="es-CL" sz="1600" dirty="0" smtClean="0"/>
                    </a:p>
                    <a:p>
                      <a:pPr algn="ctr"/>
                      <a:endParaRPr lang="es-CL" sz="1600" dirty="0" smtClean="0"/>
                    </a:p>
                    <a:p>
                      <a:pPr algn="ctr"/>
                      <a:endParaRPr lang="es-CL" sz="1600" dirty="0" smtClean="0"/>
                    </a:p>
                    <a:p>
                      <a:pPr algn="ctr"/>
                      <a:endParaRPr lang="es-CL" sz="1600" dirty="0" smtClean="0"/>
                    </a:p>
                    <a:p>
                      <a:pPr algn="ctr"/>
                      <a:endParaRPr lang="es-CL" sz="1600" dirty="0" smtClean="0"/>
                    </a:p>
                  </a:txBody>
                  <a:tcPr/>
                </a:tc>
                <a:tc>
                  <a:txBody>
                    <a:bodyPr/>
                    <a:lstStyle/>
                    <a:p>
                      <a:pPr algn="ctr"/>
                      <a:endParaRPr lang="es-CL" sz="1600"/>
                    </a:p>
                  </a:txBody>
                  <a:tcPr/>
                </a:tc>
                <a:tc>
                  <a:txBody>
                    <a:bodyPr/>
                    <a:lstStyle/>
                    <a:p>
                      <a:pPr algn="ctr"/>
                      <a:endParaRPr lang="es-CL" sz="1600" dirty="0"/>
                    </a:p>
                  </a:txBody>
                  <a:tcPr/>
                </a:tc>
              </a:tr>
            </a:tbl>
          </a:graphicData>
        </a:graphic>
      </p:graphicFrame>
    </p:spTree>
    <p:extLst>
      <p:ext uri="{BB962C8B-B14F-4D97-AF65-F5344CB8AC3E}">
        <p14:creationId xmlns:p14="http://schemas.microsoft.com/office/powerpoint/2010/main" val="591501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endParaRPr lang="es-CL"/>
          </a:p>
        </p:txBody>
      </p:sp>
      <p:graphicFrame>
        <p:nvGraphicFramePr>
          <p:cNvPr id="4" name="3 Tabla"/>
          <p:cNvGraphicFramePr>
            <a:graphicFrameLocks noGrp="1"/>
          </p:cNvGraphicFramePr>
          <p:nvPr>
            <p:extLst>
              <p:ext uri="{D42A27DB-BD31-4B8C-83A1-F6EECF244321}">
                <p14:modId xmlns:p14="http://schemas.microsoft.com/office/powerpoint/2010/main" val="3250032567"/>
              </p:ext>
            </p:extLst>
          </p:nvPr>
        </p:nvGraphicFramePr>
        <p:xfrm>
          <a:off x="323528" y="188640"/>
          <a:ext cx="8568952" cy="6465600"/>
        </p:xfrm>
        <a:graphic>
          <a:graphicData uri="http://schemas.openxmlformats.org/drawingml/2006/table">
            <a:tbl>
              <a:tblPr firstRow="1" bandRow="1">
                <a:tableStyleId>{5C22544A-7EE6-4342-B048-85BDC9FD1C3A}</a:tableStyleId>
              </a:tblPr>
              <a:tblGrid>
                <a:gridCol w="450998"/>
                <a:gridCol w="2179821"/>
                <a:gridCol w="2254987"/>
                <a:gridCol w="1803991"/>
                <a:gridCol w="1879155"/>
              </a:tblGrid>
              <a:tr h="255211">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2296903">
                <a:tc rowSpan="4">
                  <a:txBody>
                    <a:bodyPr/>
                    <a:lstStyle/>
                    <a:p>
                      <a:pPr algn="ctr"/>
                      <a:r>
                        <a:rPr lang="es-CL" sz="1600" b="1" dirty="0" smtClean="0"/>
                        <a:t>Anexos, N° 6</a:t>
                      </a:r>
                      <a:r>
                        <a:rPr lang="es-CL" sz="1600" b="1" baseline="0" dirty="0" smtClean="0"/>
                        <a:t>  Sistema Nacional de Residuos</a:t>
                      </a:r>
                      <a:endParaRPr lang="es-CL" sz="1600" b="1" dirty="0"/>
                    </a:p>
                  </a:txBody>
                  <a:tcPr vert="vert270"/>
                </a:tc>
                <a:tc>
                  <a:txBody>
                    <a:bodyPr/>
                    <a:lstStyle/>
                    <a:p>
                      <a:pPr algn="ctr"/>
                      <a:r>
                        <a:rPr lang="es-CL" sz="1600" dirty="0" smtClean="0"/>
                        <a:t>Aclarar la situación y ver alternativas de solución en este tema</a:t>
                      </a:r>
                      <a:endParaRPr lang="es-CL" sz="1600" dirty="0"/>
                    </a:p>
                  </a:txBody>
                  <a:tcPr/>
                </a:tc>
                <a:tc>
                  <a:txBody>
                    <a:bodyPr/>
                    <a:lstStyle/>
                    <a:p>
                      <a:pPr algn="ctr"/>
                      <a:r>
                        <a:rPr lang="es-CL" sz="1600" dirty="0" smtClean="0"/>
                        <a:t>DDPP y la Dirección Regional vieron esta situación en Agosto</a:t>
                      </a:r>
                      <a:r>
                        <a:rPr lang="es-CL" sz="1600" baseline="0" dirty="0" smtClean="0"/>
                        <a:t> y así dieron solución a la exigencia dada por los auditores del Servicio de Salud</a:t>
                      </a:r>
                      <a:endParaRPr lang="es-CL" sz="1600" dirty="0"/>
                    </a:p>
                  </a:txBody>
                  <a:tcPr/>
                </a:tc>
                <a:tc>
                  <a:txBody>
                    <a:bodyPr/>
                    <a:lstStyle/>
                    <a:p>
                      <a:pPr algn="ctr"/>
                      <a:r>
                        <a:rPr lang="es-CL" sz="1600" dirty="0" smtClean="0"/>
                        <a:t>Ya abordado y solucionado</a:t>
                      </a:r>
                      <a:endParaRPr lang="es-CL" sz="1600" dirty="0"/>
                    </a:p>
                  </a:txBody>
                  <a:tcPr/>
                </a:tc>
                <a:tc>
                  <a:txBody>
                    <a:bodyPr/>
                    <a:lstStyle/>
                    <a:p>
                      <a:pPr algn="ctr"/>
                      <a:r>
                        <a:rPr lang="es-CL" sz="1600" dirty="0" smtClean="0"/>
                        <a:t>Se está</a:t>
                      </a:r>
                      <a:r>
                        <a:rPr lang="es-CL" sz="1600" baseline="0" dirty="0" smtClean="0"/>
                        <a:t> trabajando en un sistema nacional de residuos, sin embargo, el Servicio de Salud de la Araucanía está exigiendo un programa privado de residuos ya que no reconoce el del SAG</a:t>
                      </a:r>
                      <a:endParaRPr lang="es-CL" sz="1600" dirty="0"/>
                    </a:p>
                  </a:txBody>
                  <a:tcPr/>
                </a:tc>
              </a:tr>
              <a:tr h="901080">
                <a:tc vMerge="1">
                  <a:txBody>
                    <a:bodyPr/>
                    <a:lstStyle/>
                    <a:p>
                      <a:pPr algn="ctr"/>
                      <a:endParaRPr lang="es-CL" sz="1600" dirty="0"/>
                    </a:p>
                  </a:txBody>
                  <a:tcPr/>
                </a:tc>
                <a:tc>
                  <a:txBody>
                    <a:bodyPr/>
                    <a:lstStyle/>
                    <a:p>
                      <a:pPr algn="ctr"/>
                      <a:endParaRPr lang="es-CL" sz="1600"/>
                    </a:p>
                  </a:txBody>
                  <a:tcPr/>
                </a:tc>
                <a:tc>
                  <a:txBody>
                    <a:bodyPr/>
                    <a:lstStyle/>
                    <a:p>
                      <a:pPr algn="ctr"/>
                      <a:endParaRPr lang="es-CL" sz="1600" dirty="0"/>
                    </a:p>
                  </a:txBody>
                  <a:tcPr/>
                </a:tc>
                <a:tc>
                  <a:txBody>
                    <a:bodyPr/>
                    <a:lstStyle/>
                    <a:p>
                      <a:pPr algn="ctr"/>
                      <a:endParaRPr lang="es-CL" sz="1600" dirty="0"/>
                    </a:p>
                  </a:txBody>
                  <a:tcPr/>
                </a:tc>
                <a:tc>
                  <a:txBody>
                    <a:bodyPr/>
                    <a:lstStyle/>
                    <a:p>
                      <a:pPr algn="ctr"/>
                      <a:endParaRPr lang="es-CL" sz="1600"/>
                    </a:p>
                  </a:txBody>
                  <a:tcPr/>
                </a:tc>
              </a:tr>
              <a:tr h="901080">
                <a:tc vMerge="1">
                  <a:txBody>
                    <a:bodyPr/>
                    <a:lstStyle/>
                    <a:p>
                      <a:pPr algn="ctr"/>
                      <a:endParaRPr lang="es-CL" sz="1600" dirty="0"/>
                    </a:p>
                  </a:txBody>
                  <a:tcPr/>
                </a:tc>
                <a:tc>
                  <a:txBody>
                    <a:bodyPr/>
                    <a:lstStyle/>
                    <a:p>
                      <a:pPr algn="ctr"/>
                      <a:endParaRPr lang="es-CL" sz="1600" dirty="0"/>
                    </a:p>
                  </a:txBody>
                  <a:tcPr/>
                </a:tc>
                <a:tc>
                  <a:txBody>
                    <a:bodyPr/>
                    <a:lstStyle/>
                    <a:p>
                      <a:pPr algn="ctr"/>
                      <a:endParaRPr lang="es-CL" sz="1600" dirty="0"/>
                    </a:p>
                  </a:txBody>
                  <a:tcPr/>
                </a:tc>
                <a:tc>
                  <a:txBody>
                    <a:bodyPr/>
                    <a:lstStyle/>
                    <a:p>
                      <a:pPr algn="ctr"/>
                      <a:endParaRPr lang="es-CL" sz="1600" dirty="0"/>
                    </a:p>
                  </a:txBody>
                  <a:tcPr/>
                </a:tc>
                <a:tc>
                  <a:txBody>
                    <a:bodyPr/>
                    <a:lstStyle/>
                    <a:p>
                      <a:pPr algn="ctr"/>
                      <a:endParaRPr lang="es-CL" sz="1600" dirty="0"/>
                    </a:p>
                  </a:txBody>
                  <a:tcPr/>
                </a:tc>
              </a:tr>
              <a:tr h="997645">
                <a:tc vMerge="1">
                  <a:txBody>
                    <a:bodyPr/>
                    <a:lstStyle/>
                    <a:p>
                      <a:pPr algn="ctr"/>
                      <a:endParaRPr lang="es-CL" sz="1600" dirty="0"/>
                    </a:p>
                  </a:txBody>
                  <a:tcPr/>
                </a:tc>
                <a:tc>
                  <a:txBody>
                    <a:bodyPr/>
                    <a:lstStyle/>
                    <a:p>
                      <a:pPr algn="ctr"/>
                      <a:endParaRPr lang="es-CL" sz="1600"/>
                    </a:p>
                  </a:txBody>
                  <a:tcPr/>
                </a:tc>
                <a:tc>
                  <a:txBody>
                    <a:bodyPr/>
                    <a:lstStyle/>
                    <a:p>
                      <a:pPr algn="ctr"/>
                      <a:endParaRPr lang="es-CL" sz="1600" dirty="0" smtClean="0"/>
                    </a:p>
                    <a:p>
                      <a:pPr algn="ctr"/>
                      <a:endParaRPr lang="es-CL" sz="1600" dirty="0" smtClean="0"/>
                    </a:p>
                    <a:p>
                      <a:pPr algn="ctr"/>
                      <a:endParaRPr lang="es-CL" sz="1600" dirty="0" smtClean="0"/>
                    </a:p>
                    <a:p>
                      <a:pPr algn="ctr"/>
                      <a:endParaRPr lang="es-CL" sz="1600" dirty="0" smtClean="0"/>
                    </a:p>
                    <a:p>
                      <a:pPr algn="ctr"/>
                      <a:endParaRPr lang="es-CL" sz="1600" dirty="0" smtClean="0"/>
                    </a:p>
                  </a:txBody>
                  <a:tcPr/>
                </a:tc>
                <a:tc>
                  <a:txBody>
                    <a:bodyPr/>
                    <a:lstStyle/>
                    <a:p>
                      <a:pPr algn="ctr"/>
                      <a:endParaRPr lang="es-CL" sz="1600" dirty="0"/>
                    </a:p>
                  </a:txBody>
                  <a:tcPr/>
                </a:tc>
                <a:tc>
                  <a:txBody>
                    <a:bodyPr/>
                    <a:lstStyle/>
                    <a:p>
                      <a:pPr algn="ctr"/>
                      <a:endParaRPr lang="es-CL" sz="1600" dirty="0"/>
                    </a:p>
                  </a:txBody>
                  <a:tcPr/>
                </a:tc>
              </a:tr>
            </a:tbl>
          </a:graphicData>
        </a:graphic>
      </p:graphicFrame>
    </p:spTree>
    <p:extLst>
      <p:ext uri="{BB962C8B-B14F-4D97-AF65-F5344CB8AC3E}">
        <p14:creationId xmlns:p14="http://schemas.microsoft.com/office/powerpoint/2010/main" val="591501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3 Título"/>
          <p:cNvSpPr>
            <a:spLocks noGrp="1"/>
          </p:cNvSpPr>
          <p:nvPr>
            <p:ph type="title"/>
          </p:nvPr>
        </p:nvSpPr>
        <p:spPr>
          <a:xfrm>
            <a:off x="323528" y="116632"/>
            <a:ext cx="8640763" cy="863600"/>
          </a:xfrm>
        </p:spPr>
        <p:txBody>
          <a:bodyPr>
            <a:normAutofit/>
          </a:bodyPr>
          <a:lstStyle/>
          <a:p>
            <a:pPr>
              <a:defRPr/>
            </a:pPr>
            <a:r>
              <a:rPr lang="es-CL" sz="2400" b="1" dirty="0">
                <a:solidFill>
                  <a:srgbClr val="006CB7"/>
                </a:solidFill>
                <a:latin typeface="Verdana" pitchFamily="34" charset="0"/>
                <a:ea typeface="+mn-ea"/>
                <a:cs typeface="+mn-cs"/>
              </a:rPr>
              <a:t>MESA INOCUIDAD ALIMENTARIA E INSUMOS</a:t>
            </a:r>
          </a:p>
        </p:txBody>
      </p:sp>
      <p:sp>
        <p:nvSpPr>
          <p:cNvPr id="45059" name="4 Marcador de contenido"/>
          <p:cNvSpPr>
            <a:spLocks noGrp="1"/>
          </p:cNvSpPr>
          <p:nvPr>
            <p:ph idx="1"/>
          </p:nvPr>
        </p:nvSpPr>
        <p:spPr>
          <a:xfrm>
            <a:off x="323850" y="908050"/>
            <a:ext cx="8424863" cy="6192838"/>
          </a:xfrm>
        </p:spPr>
        <p:txBody>
          <a:bodyPr/>
          <a:lstStyle/>
          <a:p>
            <a:pPr marL="0" indent="0" algn="just">
              <a:buFontTx/>
              <a:buNone/>
            </a:pPr>
            <a:endParaRPr lang="es-ES" sz="1900" b="1" dirty="0" smtClean="0">
              <a:solidFill>
                <a:schemeClr val="tx1"/>
              </a:solidFill>
              <a:ea typeface="ヒラギノ角ゴ Pro W3"/>
              <a:cs typeface="ヒラギノ角ゴ Pro W3"/>
            </a:endParaRPr>
          </a:p>
          <a:p>
            <a:pPr marL="0" indent="0" algn="just">
              <a:buFontTx/>
              <a:buNone/>
            </a:pPr>
            <a:endParaRPr lang="es-ES" sz="1800" b="1" dirty="0" smtClean="0">
              <a:solidFill>
                <a:schemeClr val="tx1"/>
              </a:solidFill>
              <a:ea typeface="ヒラギノ角ゴ Pro W3"/>
              <a:cs typeface="ヒラギノ角ゴ Pro W3"/>
            </a:endParaRPr>
          </a:p>
        </p:txBody>
      </p:sp>
      <p:sp>
        <p:nvSpPr>
          <p:cNvPr id="45060" name="Footer Placeholder 10"/>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r>
              <a:rPr lang="en-US">
                <a:solidFill>
                  <a:srgbClr val="898989"/>
                </a:solidFill>
                <a:latin typeface="Verdana" pitchFamily="34" charset="0"/>
              </a:rPr>
              <a:t>Gobierno de Chile | Ministerio de Agricultura</a:t>
            </a:r>
          </a:p>
        </p:txBody>
      </p:sp>
      <p:pic>
        <p:nvPicPr>
          <p:cNvPr id="45061" name="1 Image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91238" y="5951538"/>
            <a:ext cx="2206625"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3 Tabla"/>
          <p:cNvGraphicFramePr>
            <a:graphicFrameLocks noGrp="1"/>
          </p:cNvGraphicFramePr>
          <p:nvPr/>
        </p:nvGraphicFramePr>
        <p:xfrm>
          <a:off x="755576" y="1018294"/>
          <a:ext cx="7560840" cy="5147012"/>
        </p:xfrm>
        <a:graphic>
          <a:graphicData uri="http://schemas.openxmlformats.org/drawingml/2006/table">
            <a:tbl>
              <a:tblPr/>
              <a:tblGrid>
                <a:gridCol w="1152128"/>
                <a:gridCol w="6408712"/>
              </a:tblGrid>
              <a:tr h="301983">
                <a:tc>
                  <a:txBody>
                    <a:bodyPr/>
                    <a:lstStyle/>
                    <a:p>
                      <a:pPr algn="ctr" fontAlgn="b"/>
                      <a:r>
                        <a:rPr lang="es-CL" sz="1800" b="1" i="0" u="none" strike="noStrike" dirty="0">
                          <a:solidFill>
                            <a:srgbClr val="000000"/>
                          </a:solidFill>
                          <a:effectLst/>
                          <a:latin typeface="Calibri"/>
                        </a:rPr>
                        <a:t>Estado</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fontAlgn="b"/>
                      <a:r>
                        <a:rPr lang="es-CL" sz="1800" b="1" i="0" u="none" strike="noStrike" dirty="0">
                          <a:solidFill>
                            <a:srgbClr val="000000"/>
                          </a:solidFill>
                          <a:effectLst/>
                          <a:latin typeface="Calibri"/>
                        </a:rPr>
                        <a:t>Medida</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r>
              <a:tr h="1649893">
                <a:tc>
                  <a:txBody>
                    <a:bodyPr/>
                    <a:lstStyle/>
                    <a:p>
                      <a:pPr algn="ctr" fontAlgn="ctr"/>
                      <a:r>
                        <a:rPr lang="es-CL" sz="1800" b="1" i="0" u="none" strike="noStrike" kern="1200" dirty="0">
                          <a:solidFill>
                            <a:srgbClr val="000000"/>
                          </a:solidFill>
                          <a:effectLst/>
                          <a:latin typeface="Calibri"/>
                          <a:ea typeface="+mn-ea"/>
                          <a:cs typeface="+mn-cs"/>
                        </a:rPr>
                        <a:t>Implementadas</a:t>
                      </a:r>
                    </a:p>
                  </a:txBody>
                  <a:tcPr marL="9525" marR="9525" marT="9525" marB="0" vert="vert27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0" fontAlgn="b"/>
                      <a:r>
                        <a:rPr lang="es-CL" sz="1800" b="0" i="0" u="none" strike="noStrike" kern="1200" dirty="0">
                          <a:solidFill>
                            <a:srgbClr val="000000"/>
                          </a:solidFill>
                          <a:effectLst/>
                          <a:latin typeface="Calibri"/>
                          <a:ea typeface="+mn-ea"/>
                          <a:cs typeface="+mn-cs"/>
                        </a:rPr>
                        <a:t>Certificaciones Privadas</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r>
              <a:tr h="1092614">
                <a:tc>
                  <a:txBody>
                    <a:bodyPr/>
                    <a:lstStyle/>
                    <a:p>
                      <a:pPr algn="ctr" fontAlgn="ctr"/>
                      <a:r>
                        <a:rPr lang="es-CL" sz="1800" b="1" i="0" u="none" strike="noStrike" dirty="0">
                          <a:solidFill>
                            <a:srgbClr val="000000"/>
                          </a:solidFill>
                          <a:effectLst/>
                          <a:latin typeface="Calibri"/>
                        </a:rPr>
                        <a:t>Mediano Plazo</a:t>
                      </a:r>
                    </a:p>
                  </a:txBody>
                  <a:tcPr marL="9525" marR="9525" marT="9525" marB="0" vert="vert27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rtl="0" fontAlgn="b"/>
                      <a:r>
                        <a:rPr lang="es-CL" sz="1800" b="0" i="0" u="none" strike="noStrike" dirty="0">
                          <a:solidFill>
                            <a:srgbClr val="000000"/>
                          </a:solidFill>
                          <a:effectLst/>
                          <a:latin typeface="Calibri"/>
                        </a:rPr>
                        <a:t>Plaguicidas</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r>
              <a:tr h="612875">
                <a:tc rowSpan="4">
                  <a:txBody>
                    <a:bodyPr/>
                    <a:lstStyle/>
                    <a:p>
                      <a:pPr algn="ctr" fontAlgn="ctr"/>
                      <a:r>
                        <a:rPr lang="es-CL" sz="1800" b="1" i="0" u="none" strike="noStrike" dirty="0">
                          <a:solidFill>
                            <a:srgbClr val="000000"/>
                          </a:solidFill>
                          <a:effectLst/>
                          <a:latin typeface="Calibri"/>
                        </a:rPr>
                        <a:t>*</a:t>
                      </a:r>
                    </a:p>
                  </a:txBody>
                  <a:tcPr marL="9525" marR="9525" marT="9525" marB="0" vert="vert27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fontAlgn="b"/>
                      <a:r>
                        <a:rPr lang="es-CL" sz="1800" b="0" i="0" u="none" strike="noStrike" dirty="0">
                          <a:solidFill>
                            <a:srgbClr val="000000"/>
                          </a:solidFill>
                          <a:effectLst/>
                          <a:latin typeface="Calibri"/>
                        </a:rPr>
                        <a:t>Inspección sanitaria de inocuidad de producción local e importada</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01983">
                <a:tc vMerge="1">
                  <a:txBody>
                    <a:bodyPr/>
                    <a:lstStyle/>
                    <a:p>
                      <a:endParaRPr lang="es-CL"/>
                    </a:p>
                  </a:txBody>
                  <a:tcPr/>
                </a:tc>
                <a:tc>
                  <a:txBody>
                    <a:bodyPr/>
                    <a:lstStyle/>
                    <a:p>
                      <a:pPr algn="ctr" rtl="0" fontAlgn="b"/>
                      <a:r>
                        <a:rPr lang="es-CL" sz="1800" b="0" i="0" u="none" strike="noStrike" kern="1200" dirty="0">
                          <a:solidFill>
                            <a:srgbClr val="000000"/>
                          </a:solidFill>
                          <a:effectLst/>
                          <a:latin typeface="Calibri"/>
                          <a:ea typeface="+mn-ea"/>
                          <a:cs typeface="+mn-cs"/>
                        </a:rPr>
                        <a:t>Institucionalidad para la inocuidad</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593832">
                <a:tc vMerge="1">
                  <a:txBody>
                    <a:bodyPr/>
                    <a:lstStyle/>
                    <a:p>
                      <a:endParaRPr lang="es-CL"/>
                    </a:p>
                  </a:txBody>
                  <a:tcPr/>
                </a:tc>
                <a:tc>
                  <a:txBody>
                    <a:bodyPr/>
                    <a:lstStyle/>
                    <a:p>
                      <a:pPr algn="ctr" rtl="0" fontAlgn="b"/>
                      <a:r>
                        <a:rPr lang="es-CL" sz="1800" b="0" i="0" u="none" strike="noStrike" dirty="0">
                          <a:solidFill>
                            <a:srgbClr val="000000"/>
                          </a:solidFill>
                          <a:effectLst/>
                          <a:latin typeface="Calibri"/>
                        </a:rPr>
                        <a:t>Actualización de la política de inocuidad de los alimentos (obligación de ACHIPIA)</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593832">
                <a:tc vMerge="1">
                  <a:txBody>
                    <a:bodyPr/>
                    <a:lstStyle/>
                    <a:p>
                      <a:endParaRPr lang="es-CL"/>
                    </a:p>
                  </a:txBody>
                  <a:tcPr/>
                </a:tc>
                <a:tc>
                  <a:txBody>
                    <a:bodyPr/>
                    <a:lstStyle/>
                    <a:p>
                      <a:pPr algn="ctr" rtl="0" fontAlgn="b"/>
                      <a:r>
                        <a:rPr lang="es-CL" sz="1800" b="0" i="0" u="none" strike="noStrike" dirty="0">
                          <a:solidFill>
                            <a:srgbClr val="000000"/>
                          </a:solidFill>
                          <a:effectLst/>
                          <a:latin typeface="Calibri"/>
                        </a:rPr>
                        <a:t>Plan piloto para la Inocuidad de los alimentos en ferias libres (ACHIPIA)</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63279689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1197324844"/>
              </p:ext>
            </p:extLst>
          </p:nvPr>
        </p:nvGraphicFramePr>
        <p:xfrm>
          <a:off x="323529" y="620687"/>
          <a:ext cx="8568952" cy="5832649"/>
        </p:xfrm>
        <a:graphic>
          <a:graphicData uri="http://schemas.openxmlformats.org/drawingml/2006/table">
            <a:tbl>
              <a:tblPr firstRow="1" bandRow="1">
                <a:tableStyleId>{5C22544A-7EE6-4342-B048-85BDC9FD1C3A}</a:tableStyleId>
              </a:tblPr>
              <a:tblGrid>
                <a:gridCol w="576063"/>
                <a:gridCol w="2054756"/>
                <a:gridCol w="2254987"/>
                <a:gridCol w="1803991"/>
                <a:gridCol w="1879155"/>
              </a:tblGrid>
              <a:tr h="398397">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1274873">
                <a:tc rowSpan="4">
                  <a:txBody>
                    <a:bodyPr/>
                    <a:lstStyle/>
                    <a:p>
                      <a:pPr algn="ctr"/>
                      <a:r>
                        <a:rPr lang="es-CL" sz="1600" b="1" dirty="0" smtClean="0"/>
                        <a:t>N°</a:t>
                      </a:r>
                      <a:r>
                        <a:rPr lang="es-CL" sz="1600" b="1" baseline="0" dirty="0" smtClean="0"/>
                        <a:t> 1 Inspección sanitaria y de inocuidad de producción local e importada (N°8).</a:t>
                      </a:r>
                      <a:endParaRPr lang="es-CL" sz="1600" b="1" dirty="0"/>
                    </a:p>
                  </a:txBody>
                  <a:tcPr vert="vert270"/>
                </a:tc>
                <a:tc>
                  <a:txBody>
                    <a:bodyPr/>
                    <a:lstStyle/>
                    <a:p>
                      <a:pPr algn="ctr"/>
                      <a:r>
                        <a:rPr lang="es-CL" sz="1600" dirty="0" smtClean="0"/>
                        <a:t>Replantear la medida, tomando en cuenta los aportes hechos a la propuesta</a:t>
                      </a:r>
                      <a:endParaRPr lang="es-CL" sz="1600" dirty="0"/>
                    </a:p>
                  </a:txBody>
                  <a:tcPr/>
                </a:tc>
                <a:tc>
                  <a:txBody>
                    <a:bodyPr/>
                    <a:lstStyle/>
                    <a:p>
                      <a:pPr algn="ctr"/>
                      <a:endParaRPr lang="es-CL" sz="1600" dirty="0"/>
                    </a:p>
                  </a:txBody>
                  <a:tcPr/>
                </a:tc>
                <a:tc>
                  <a:txBody>
                    <a:bodyPr/>
                    <a:lstStyle/>
                    <a:p>
                      <a:pPr algn="ctr"/>
                      <a:r>
                        <a:rPr lang="es-CL" sz="1600" dirty="0" smtClean="0"/>
                        <a:t>Reunión miércoles 05 de octubre</a:t>
                      </a:r>
                      <a:endParaRPr lang="es-CL" sz="1600" dirty="0"/>
                    </a:p>
                  </a:txBody>
                  <a:tcPr/>
                </a:tc>
                <a:tc>
                  <a:txBody>
                    <a:bodyPr/>
                    <a:lstStyle/>
                    <a:p>
                      <a:pPr algn="ctr"/>
                      <a:r>
                        <a:rPr lang="es-CL" sz="1600" dirty="0" smtClean="0"/>
                        <a:t>Propuesta APA/SAG</a:t>
                      </a:r>
                      <a:endParaRPr lang="es-CL" sz="1600" dirty="0"/>
                    </a:p>
                  </a:txBody>
                  <a:tcPr/>
                </a:tc>
              </a:tr>
              <a:tr h="1354553">
                <a:tc vMerge="1">
                  <a:txBody>
                    <a:bodyPr/>
                    <a:lstStyle/>
                    <a:p>
                      <a:pPr algn="ctr"/>
                      <a:endParaRPr lang="es-CL" sz="1600" dirty="0"/>
                    </a:p>
                  </a:txBody>
                  <a:tcPr/>
                </a:tc>
                <a:tc>
                  <a:txBody>
                    <a:bodyPr/>
                    <a:lstStyle/>
                    <a:p>
                      <a:pPr algn="ctr"/>
                      <a:endParaRPr lang="es-CL" sz="1600" dirty="0"/>
                    </a:p>
                  </a:txBody>
                  <a:tcPr/>
                </a:tc>
                <a:tc>
                  <a:txBody>
                    <a:bodyPr/>
                    <a:lstStyle/>
                    <a:p>
                      <a:pPr algn="ctr"/>
                      <a:endParaRPr lang="es-CL" sz="1600" dirty="0"/>
                    </a:p>
                  </a:txBody>
                  <a:tcPr/>
                </a:tc>
                <a:tc>
                  <a:txBody>
                    <a:bodyPr/>
                    <a:lstStyle/>
                    <a:p>
                      <a:pPr algn="ctr"/>
                      <a:endParaRPr lang="es-CL" sz="1600" dirty="0"/>
                    </a:p>
                  </a:txBody>
                  <a:tcPr/>
                </a:tc>
                <a:tc>
                  <a:txBody>
                    <a:bodyPr/>
                    <a:lstStyle/>
                    <a:p>
                      <a:pPr algn="ctr"/>
                      <a:endParaRPr lang="es-CL" sz="1600"/>
                    </a:p>
                  </a:txBody>
                  <a:tcPr/>
                </a:tc>
              </a:tr>
              <a:tr h="1354553">
                <a:tc vMerge="1">
                  <a:txBody>
                    <a:bodyPr/>
                    <a:lstStyle/>
                    <a:p>
                      <a:pPr algn="ctr"/>
                      <a:endParaRPr lang="es-CL" sz="1600" dirty="0"/>
                    </a:p>
                  </a:txBody>
                  <a:tcPr/>
                </a:tc>
                <a:tc>
                  <a:txBody>
                    <a:bodyPr/>
                    <a:lstStyle/>
                    <a:p>
                      <a:pPr algn="ctr"/>
                      <a:endParaRPr lang="es-CL" sz="1600" dirty="0"/>
                    </a:p>
                  </a:txBody>
                  <a:tcPr/>
                </a:tc>
                <a:tc>
                  <a:txBody>
                    <a:bodyPr/>
                    <a:lstStyle/>
                    <a:p>
                      <a:pPr algn="ctr"/>
                      <a:endParaRPr lang="es-CL" sz="1600"/>
                    </a:p>
                  </a:txBody>
                  <a:tcPr/>
                </a:tc>
                <a:tc>
                  <a:txBody>
                    <a:bodyPr/>
                    <a:lstStyle/>
                    <a:p>
                      <a:pPr algn="ctr"/>
                      <a:endParaRPr lang="es-CL" sz="1600" dirty="0"/>
                    </a:p>
                  </a:txBody>
                  <a:tcPr/>
                </a:tc>
                <a:tc>
                  <a:txBody>
                    <a:bodyPr/>
                    <a:lstStyle/>
                    <a:p>
                      <a:pPr algn="ctr"/>
                      <a:endParaRPr lang="es-CL" sz="1600" dirty="0"/>
                    </a:p>
                  </a:txBody>
                  <a:tcPr/>
                </a:tc>
              </a:tr>
              <a:tr h="1450273">
                <a:tc vMerge="1">
                  <a:txBody>
                    <a:bodyPr/>
                    <a:lstStyle/>
                    <a:p>
                      <a:pPr algn="ctr"/>
                      <a:endParaRPr lang="es-CL" sz="1600" dirty="0"/>
                    </a:p>
                  </a:txBody>
                  <a:tcPr/>
                </a:tc>
                <a:tc>
                  <a:txBody>
                    <a:bodyPr/>
                    <a:lstStyle/>
                    <a:p>
                      <a:pPr algn="ctr"/>
                      <a:endParaRPr lang="es-CL" sz="1600"/>
                    </a:p>
                  </a:txBody>
                  <a:tcPr/>
                </a:tc>
                <a:tc>
                  <a:txBody>
                    <a:bodyPr/>
                    <a:lstStyle/>
                    <a:p>
                      <a:pPr algn="ctr"/>
                      <a:endParaRPr lang="es-CL" sz="1600" dirty="0" smtClean="0"/>
                    </a:p>
                    <a:p>
                      <a:pPr algn="ctr"/>
                      <a:endParaRPr lang="es-CL" sz="1600" dirty="0" smtClean="0"/>
                    </a:p>
                    <a:p>
                      <a:pPr algn="ctr"/>
                      <a:endParaRPr lang="es-CL" sz="1600" dirty="0" smtClean="0"/>
                    </a:p>
                    <a:p>
                      <a:pPr algn="ctr"/>
                      <a:endParaRPr lang="es-CL" sz="1600" dirty="0" smtClean="0"/>
                    </a:p>
                    <a:p>
                      <a:pPr algn="ctr"/>
                      <a:endParaRPr lang="es-CL" sz="1600" dirty="0" smtClean="0"/>
                    </a:p>
                  </a:txBody>
                  <a:tcPr/>
                </a:tc>
                <a:tc>
                  <a:txBody>
                    <a:bodyPr/>
                    <a:lstStyle/>
                    <a:p>
                      <a:pPr algn="ctr"/>
                      <a:endParaRPr lang="es-CL" sz="1600"/>
                    </a:p>
                  </a:txBody>
                  <a:tcPr/>
                </a:tc>
                <a:tc>
                  <a:txBody>
                    <a:bodyPr/>
                    <a:lstStyle/>
                    <a:p>
                      <a:pPr algn="ctr"/>
                      <a:endParaRPr lang="es-CL" sz="1600" dirty="0"/>
                    </a:p>
                  </a:txBody>
                  <a:tcPr/>
                </a:tc>
              </a:tr>
            </a:tbl>
          </a:graphicData>
        </a:graphic>
      </p:graphicFrame>
    </p:spTree>
    <p:extLst>
      <p:ext uri="{BB962C8B-B14F-4D97-AF65-F5344CB8AC3E}">
        <p14:creationId xmlns:p14="http://schemas.microsoft.com/office/powerpoint/2010/main" val="2923951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2 Marcador de contenido"/>
          <p:cNvSpPr>
            <a:spLocks noGrp="1"/>
          </p:cNvSpPr>
          <p:nvPr>
            <p:ph idx="1"/>
          </p:nvPr>
        </p:nvSpPr>
        <p:spPr/>
        <p:txBody>
          <a:bodyPr/>
          <a:lstStyle/>
          <a:p>
            <a:r>
              <a:rPr lang="es-CL" b="1" smtClean="0"/>
              <a:t>Medida 1: 	Inspección sanitaria y de inocuidad de producción local e 				importada</a:t>
            </a:r>
          </a:p>
          <a:p>
            <a:endParaRPr lang="es-CL" b="1" smtClean="0"/>
          </a:p>
          <a:p>
            <a:pPr algn="just"/>
            <a:r>
              <a:rPr lang="es-CL" u="sng" smtClean="0"/>
              <a:t>Problema</a:t>
            </a:r>
            <a:r>
              <a:rPr lang="es-CL" smtClean="0"/>
              <a:t>: </a:t>
            </a:r>
          </a:p>
          <a:p>
            <a:pPr algn="just"/>
            <a:r>
              <a:rPr lang="es-CL" smtClean="0"/>
              <a:t>No existe equivalencia en la inspección sanitaria y de inocuidad a la producción nacional versus importaciones: control y certificación de productos agropecuarios elaborados para exportación (SAG) y control de la importación de productos agropecuarios primarios (MINSAL). </a:t>
            </a:r>
          </a:p>
          <a:p>
            <a:pPr algn="just"/>
            <a:r>
              <a:rPr lang="es-CL" smtClean="0"/>
              <a:t>Por lo tanto, hay falta de equivalencia en materia de fiscalización sanitaria y de inocuidad de  productos agropecuarios primarios y elaborados nacionales (para consumo nacional o exportación) versus alimentos importados.</a:t>
            </a:r>
          </a:p>
        </p:txBody>
      </p:sp>
      <p:sp>
        <p:nvSpPr>
          <p:cNvPr id="31747" name="Title 7"/>
          <p:cNvSpPr>
            <a:spLocks noGrp="1"/>
          </p:cNvSpPr>
          <p:nvPr>
            <p:ph type="title"/>
          </p:nvPr>
        </p:nvSpPr>
        <p:spPr/>
        <p:txBody>
          <a:bodyPr/>
          <a:lstStyle/>
          <a:p>
            <a:pPr algn="ctr" eaLnBrk="1" hangingPunct="1"/>
            <a:r>
              <a:rPr lang="es-ES_tradnl" smtClean="0">
                <a:latin typeface="Verdana" pitchFamily="34" charset="0"/>
                <a:cs typeface="Verdana" pitchFamily="34" charset="0"/>
              </a:rPr>
              <a:t>Agenda de Impulso Competitivo</a:t>
            </a:r>
            <a:br>
              <a:rPr lang="es-ES_tradnl" smtClean="0">
                <a:latin typeface="Verdana" pitchFamily="34" charset="0"/>
                <a:cs typeface="Verdana" pitchFamily="34" charset="0"/>
              </a:rPr>
            </a:br>
            <a:r>
              <a:rPr lang="es-ES_tradnl" smtClean="0">
                <a:latin typeface="Verdana" pitchFamily="34" charset="0"/>
                <a:cs typeface="Verdana" pitchFamily="34" charset="0"/>
              </a:rPr>
              <a:t>Inocuidad Alimentaria e Insumos SAG</a:t>
            </a:r>
            <a:endParaRPr lang="es-ES_tradnl" sz="1800" smtClean="0">
              <a:solidFill>
                <a:srgbClr val="EF4144"/>
              </a:solidFill>
              <a:latin typeface="Verdana" pitchFamily="34" charset="0"/>
              <a:cs typeface="Verdana" pitchFamily="34" charset="0"/>
            </a:endParaRPr>
          </a:p>
        </p:txBody>
      </p:sp>
    </p:spTree>
    <p:extLst>
      <p:ext uri="{BB962C8B-B14F-4D97-AF65-F5344CB8AC3E}">
        <p14:creationId xmlns:p14="http://schemas.microsoft.com/office/powerpoint/2010/main" val="2991823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2 Marcador de contenido"/>
          <p:cNvSpPr>
            <a:spLocks noGrp="1"/>
          </p:cNvSpPr>
          <p:nvPr>
            <p:ph idx="1"/>
          </p:nvPr>
        </p:nvSpPr>
        <p:spPr>
          <a:xfrm>
            <a:off x="152400" y="908050"/>
            <a:ext cx="8177213" cy="5689600"/>
          </a:xfrm>
        </p:spPr>
        <p:txBody>
          <a:bodyPr/>
          <a:lstStyle/>
          <a:p>
            <a:pPr algn="just"/>
            <a:r>
              <a:rPr lang="es-CL" b="1" u="sng" smtClean="0"/>
              <a:t>Propuesta de APA</a:t>
            </a:r>
            <a:r>
              <a:rPr lang="es-CL" smtClean="0"/>
              <a:t>:</a:t>
            </a:r>
          </a:p>
          <a:p>
            <a:pPr algn="just"/>
            <a:endParaRPr lang="es-CL" smtClean="0"/>
          </a:p>
          <a:p>
            <a:pPr algn="just"/>
            <a:r>
              <a:rPr lang="es-CL" smtClean="0"/>
              <a:t>La problemática de la medida N°1 (8) debe ser abordada a través de 2 vías, tomando en cuenta que el alcance de la inspección sanitaria, abarca la producción nacional, las exportaciones y las importaciones de productos agropecuarios:</a:t>
            </a:r>
          </a:p>
          <a:p>
            <a:pPr algn="just"/>
            <a:endParaRPr lang="es-CL" smtClean="0"/>
          </a:p>
          <a:p>
            <a:pPr algn="just"/>
            <a:r>
              <a:rPr lang="es-CL" i="1" u="sng" smtClean="0"/>
              <a:t>Problema 1</a:t>
            </a:r>
            <a:r>
              <a:rPr lang="es-CL" smtClean="0"/>
              <a:t>: </a:t>
            </a:r>
            <a:r>
              <a:rPr lang="es-CL" b="1" smtClean="0">
                <a:solidFill>
                  <a:schemeClr val="tx2"/>
                </a:solidFill>
              </a:rPr>
              <a:t>La fiscalización efectuada para verificar el cumplimiento de las leyes, reglamentos y normas sanitarias que realizan los Servicios Públicos con pertinencia en la materia, a las plantas faenadoras de exportación no es equivalente a la efectuada en aquellas plantas faenadoras destinadas exclusivamente a la producción nacional.</a:t>
            </a:r>
          </a:p>
          <a:p>
            <a:pPr algn="just"/>
            <a:endParaRPr lang="es-CL" i="1" u="sng" smtClean="0"/>
          </a:p>
          <a:p>
            <a:pPr algn="just"/>
            <a:r>
              <a:rPr lang="es-CL" i="1" u="sng" smtClean="0"/>
              <a:t>Solución</a:t>
            </a:r>
            <a:r>
              <a:rPr lang="es-CL" smtClean="0"/>
              <a:t>: </a:t>
            </a:r>
            <a:r>
              <a:rPr lang="es-CL" b="1" smtClean="0">
                <a:solidFill>
                  <a:schemeClr val="tx2"/>
                </a:solidFill>
              </a:rPr>
              <a:t>Aplicación uniforme del Reglamento Sanitario de los Alimentos, Ley de la Carne y sus normas asociadas, a todos los establecimientos nacionales que faenen ganado de abasto.</a:t>
            </a:r>
          </a:p>
          <a:p>
            <a:pPr algn="just"/>
            <a:endParaRPr lang="es-CL" smtClean="0"/>
          </a:p>
          <a:p>
            <a:pPr algn="just"/>
            <a:endParaRPr lang="es-CL" smtClean="0"/>
          </a:p>
        </p:txBody>
      </p:sp>
      <p:sp>
        <p:nvSpPr>
          <p:cNvPr id="32771" name="Title 7"/>
          <p:cNvSpPr>
            <a:spLocks noGrp="1"/>
          </p:cNvSpPr>
          <p:nvPr>
            <p:ph type="title"/>
          </p:nvPr>
        </p:nvSpPr>
        <p:spPr/>
        <p:txBody>
          <a:bodyPr/>
          <a:lstStyle/>
          <a:p>
            <a:pPr algn="ctr" eaLnBrk="1" hangingPunct="1"/>
            <a:r>
              <a:rPr lang="es-ES_tradnl" smtClean="0">
                <a:latin typeface="Verdana" pitchFamily="34" charset="0"/>
                <a:cs typeface="Verdana" pitchFamily="34" charset="0"/>
              </a:rPr>
              <a:t>Agenda de Impulso Competitivo</a:t>
            </a:r>
            <a:br>
              <a:rPr lang="es-ES_tradnl" smtClean="0">
                <a:latin typeface="Verdana" pitchFamily="34" charset="0"/>
                <a:cs typeface="Verdana" pitchFamily="34" charset="0"/>
              </a:rPr>
            </a:br>
            <a:r>
              <a:rPr lang="es-ES_tradnl" smtClean="0">
                <a:latin typeface="Verdana" pitchFamily="34" charset="0"/>
                <a:cs typeface="Verdana" pitchFamily="34" charset="0"/>
              </a:rPr>
              <a:t>Inocuidad Alimentaria e Insumos SAG</a:t>
            </a:r>
            <a:endParaRPr lang="es-ES_tradnl" sz="1800" smtClean="0">
              <a:solidFill>
                <a:srgbClr val="EF4144"/>
              </a:solidFill>
              <a:latin typeface="Verdana" pitchFamily="34" charset="0"/>
              <a:cs typeface="Verdana" pitchFamily="34" charset="0"/>
            </a:endParaRPr>
          </a:p>
        </p:txBody>
      </p:sp>
    </p:spTree>
    <p:extLst>
      <p:ext uri="{BB962C8B-B14F-4D97-AF65-F5344CB8AC3E}">
        <p14:creationId xmlns:p14="http://schemas.microsoft.com/office/powerpoint/2010/main" val="543951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1052513"/>
            <a:ext cx="8177213" cy="5329237"/>
          </a:xfrm>
        </p:spPr>
        <p:txBody>
          <a:bodyPr/>
          <a:lstStyle/>
          <a:p>
            <a:pPr algn="just">
              <a:defRPr/>
            </a:pPr>
            <a:r>
              <a:rPr lang="es-CL" i="1" u="sng" dirty="0" smtClean="0"/>
              <a:t>Problema 2</a:t>
            </a:r>
            <a:r>
              <a:rPr lang="es-CL" dirty="0" smtClean="0"/>
              <a:t>:</a:t>
            </a:r>
            <a:r>
              <a:rPr lang="es-CL" b="1" dirty="0" smtClean="0"/>
              <a:t> </a:t>
            </a:r>
            <a:r>
              <a:rPr lang="es-CL" b="1" dirty="0" smtClean="0">
                <a:solidFill>
                  <a:schemeClr val="tx2"/>
                </a:solidFill>
              </a:rPr>
              <a:t>En materia de inocuidad alimentaria, se observa que no existe una equivalencia entre los productos destinados a la exportación, los elaborados en plantas exportadoras que se comercializan en el mercado nacional y los que son importados</a:t>
            </a:r>
            <a:r>
              <a:rPr lang="es-CL" b="1" dirty="0"/>
              <a:t> </a:t>
            </a:r>
            <a:r>
              <a:rPr lang="es-CL" b="1" dirty="0" smtClean="0">
                <a:solidFill>
                  <a:schemeClr val="tx2"/>
                </a:solidFill>
              </a:rPr>
              <a:t>para su consumo en el país</a:t>
            </a:r>
            <a:r>
              <a:rPr lang="es-CL" dirty="0" smtClean="0">
                <a:solidFill>
                  <a:schemeClr val="tx2"/>
                </a:solidFill>
              </a:rPr>
              <a:t>.</a:t>
            </a:r>
            <a:endParaRPr lang="es-CL" dirty="0" smtClean="0"/>
          </a:p>
          <a:p>
            <a:pPr marL="0" indent="0" algn="just">
              <a:buFont typeface="Arial" pitchFamily="34" charset="0"/>
              <a:buNone/>
              <a:defRPr/>
            </a:pPr>
            <a:endParaRPr lang="es-CL" dirty="0" smtClean="0"/>
          </a:p>
          <a:p>
            <a:pPr algn="just">
              <a:defRPr/>
            </a:pPr>
            <a:r>
              <a:rPr lang="es-CL" i="1" u="sng" dirty="0" smtClean="0"/>
              <a:t>Solución</a:t>
            </a:r>
            <a:r>
              <a:rPr lang="es-CL" dirty="0" smtClean="0"/>
              <a:t>: Cambio normativo (legal) el cual faculte al SAG para fiscalizar inocuidad de productos nacionales e importados, para esto se requiere que el MINSAL actualice y armonice su normativa en materia de requisitos de inocuidad.</a:t>
            </a:r>
          </a:p>
          <a:p>
            <a:pPr>
              <a:defRPr/>
            </a:pPr>
            <a:endParaRPr lang="es-CL" dirty="0"/>
          </a:p>
        </p:txBody>
      </p:sp>
      <p:sp>
        <p:nvSpPr>
          <p:cNvPr id="33795" name="Title 7"/>
          <p:cNvSpPr>
            <a:spLocks noGrp="1"/>
          </p:cNvSpPr>
          <p:nvPr>
            <p:ph type="title"/>
          </p:nvPr>
        </p:nvSpPr>
        <p:spPr/>
        <p:txBody>
          <a:bodyPr/>
          <a:lstStyle/>
          <a:p>
            <a:pPr algn="ctr" eaLnBrk="1" hangingPunct="1"/>
            <a:r>
              <a:rPr lang="es-ES_tradnl" smtClean="0">
                <a:latin typeface="Verdana" pitchFamily="34" charset="0"/>
                <a:cs typeface="Verdana" pitchFamily="34" charset="0"/>
              </a:rPr>
              <a:t>Agenda de Impulso Competitivo</a:t>
            </a:r>
            <a:br>
              <a:rPr lang="es-ES_tradnl" smtClean="0">
                <a:latin typeface="Verdana" pitchFamily="34" charset="0"/>
                <a:cs typeface="Verdana" pitchFamily="34" charset="0"/>
              </a:rPr>
            </a:br>
            <a:r>
              <a:rPr lang="es-ES_tradnl" smtClean="0">
                <a:latin typeface="Verdana" pitchFamily="34" charset="0"/>
                <a:cs typeface="Verdana" pitchFamily="34" charset="0"/>
              </a:rPr>
              <a:t>Inocuidad Alimentaria e Insumos SAG</a:t>
            </a:r>
            <a:endParaRPr lang="es-ES_tradnl" sz="1800" smtClean="0">
              <a:solidFill>
                <a:srgbClr val="EF4144"/>
              </a:solidFill>
              <a:latin typeface="Verdana" pitchFamily="34" charset="0"/>
              <a:cs typeface="Verdana" pitchFamily="34" charset="0"/>
            </a:endParaRPr>
          </a:p>
        </p:txBody>
      </p:sp>
    </p:spTree>
    <p:extLst>
      <p:ext uri="{BB962C8B-B14F-4D97-AF65-F5344CB8AC3E}">
        <p14:creationId xmlns:p14="http://schemas.microsoft.com/office/powerpoint/2010/main" val="42745813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pPr marL="0" algn="ctr" eaLnBrk="1" fontAlgn="t" hangingPunct="1">
              <a:spcBef>
                <a:spcPts val="0"/>
              </a:spcBef>
              <a:spcAft>
                <a:spcPts val="0"/>
              </a:spcAft>
            </a:pPr>
            <a:r>
              <a:rPr lang="es-CL" b="1" dirty="0">
                <a:solidFill>
                  <a:srgbClr val="FFFFFF"/>
                </a:solidFill>
              </a:rPr>
              <a:t>N°</a:t>
            </a:r>
            <a:endParaRPr lang="es-CL" sz="2400" dirty="0">
              <a:latin typeface="Arial"/>
            </a:endParaRPr>
          </a:p>
          <a:p>
            <a:pPr marL="0" algn="ctr" eaLnBrk="1" fontAlgn="t" hangingPunct="1">
              <a:spcBef>
                <a:spcPts val="0"/>
              </a:spcBef>
              <a:spcAft>
                <a:spcPts val="0"/>
              </a:spcAft>
            </a:pPr>
            <a:r>
              <a:rPr lang="es-CL" b="1" dirty="0">
                <a:solidFill>
                  <a:srgbClr val="FFFFFF"/>
                </a:solidFill>
              </a:rPr>
              <a:t>Compromisos</a:t>
            </a:r>
            <a:endParaRPr lang="es-CL" sz="2400" dirty="0">
              <a:latin typeface="Arial"/>
            </a:endParaRPr>
          </a:p>
          <a:p>
            <a:pPr marL="0" algn="ctr" eaLnBrk="1" fontAlgn="t" hangingPunct="1">
              <a:spcBef>
                <a:spcPts val="0"/>
              </a:spcBef>
              <a:spcAft>
                <a:spcPts val="0"/>
              </a:spcAft>
            </a:pPr>
            <a:r>
              <a:rPr lang="es-CL" b="1" dirty="0">
                <a:solidFill>
                  <a:srgbClr val="FFFFFF"/>
                </a:solidFill>
              </a:rPr>
              <a:t>Avances</a:t>
            </a:r>
            <a:endParaRPr lang="es-CL" sz="2400" dirty="0">
              <a:latin typeface="Arial"/>
            </a:endParaRPr>
          </a:p>
          <a:p>
            <a:pPr marL="0" algn="ctr" eaLnBrk="1" fontAlgn="t" hangingPunct="1">
              <a:spcBef>
                <a:spcPts val="0"/>
              </a:spcBef>
              <a:spcAft>
                <a:spcPts val="0"/>
              </a:spcAft>
            </a:pPr>
            <a:r>
              <a:rPr lang="es-CL" b="1" dirty="0">
                <a:solidFill>
                  <a:srgbClr val="FFFFFF"/>
                </a:solidFill>
              </a:rPr>
              <a:t>Plazos e Hitos</a:t>
            </a:r>
            <a:endParaRPr lang="es-CL" sz="2400" dirty="0">
              <a:latin typeface="Arial"/>
            </a:endParaRPr>
          </a:p>
          <a:p>
            <a:pPr marL="0" algn="ctr" eaLnBrk="1" fontAlgn="t" hangingPunct="1">
              <a:spcBef>
                <a:spcPts val="0"/>
              </a:spcBef>
              <a:spcAft>
                <a:spcPts val="0"/>
              </a:spcAft>
            </a:pPr>
            <a:endParaRPr lang="es-CL" sz="2400" dirty="0">
              <a:latin typeface="Arial"/>
            </a:endParaRPr>
          </a:p>
          <a:p>
            <a:endParaRPr lang="es-CL" dirty="0"/>
          </a:p>
        </p:txBody>
      </p:sp>
      <p:graphicFrame>
        <p:nvGraphicFramePr>
          <p:cNvPr id="4" name="3 Tabla"/>
          <p:cNvGraphicFramePr>
            <a:graphicFrameLocks noGrp="1"/>
          </p:cNvGraphicFramePr>
          <p:nvPr>
            <p:extLst>
              <p:ext uri="{D42A27DB-BD31-4B8C-83A1-F6EECF244321}">
                <p14:modId xmlns:p14="http://schemas.microsoft.com/office/powerpoint/2010/main" val="1401487475"/>
              </p:ext>
            </p:extLst>
          </p:nvPr>
        </p:nvGraphicFramePr>
        <p:xfrm>
          <a:off x="323529" y="620687"/>
          <a:ext cx="8568952" cy="5868416"/>
        </p:xfrm>
        <a:graphic>
          <a:graphicData uri="http://schemas.openxmlformats.org/drawingml/2006/table">
            <a:tbl>
              <a:tblPr firstRow="1" bandRow="1">
                <a:tableStyleId>{5C22544A-7EE6-4342-B048-85BDC9FD1C3A}</a:tableStyleId>
              </a:tblPr>
              <a:tblGrid>
                <a:gridCol w="450998"/>
                <a:gridCol w="2179821"/>
                <a:gridCol w="2254987"/>
                <a:gridCol w="1803991"/>
                <a:gridCol w="1879155"/>
              </a:tblGrid>
              <a:tr h="398397">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1274873">
                <a:tc rowSpan="4">
                  <a:txBody>
                    <a:bodyPr/>
                    <a:lstStyle/>
                    <a:p>
                      <a:pPr algn="ctr"/>
                      <a:r>
                        <a:rPr lang="es-CL" sz="1600" b="1" dirty="0" smtClean="0"/>
                        <a:t>N°</a:t>
                      </a:r>
                      <a:r>
                        <a:rPr lang="es-CL" sz="1600" b="1" baseline="0" dirty="0" smtClean="0"/>
                        <a:t> 2 Institucionalidad para la Inocuidad (N°9)</a:t>
                      </a:r>
                      <a:endParaRPr lang="es-CL" sz="1600" b="1" dirty="0"/>
                    </a:p>
                  </a:txBody>
                  <a:tcPr vert="vert270"/>
                </a:tc>
                <a:tc>
                  <a:txBody>
                    <a:bodyPr/>
                    <a:lstStyle/>
                    <a:p>
                      <a:pPr algn="ctr"/>
                      <a:endParaRPr lang="es-CL" sz="1600" dirty="0" smtClean="0"/>
                    </a:p>
                    <a:p>
                      <a:pPr algn="ctr"/>
                      <a:r>
                        <a:rPr lang="es-CL" sz="1600" dirty="0" smtClean="0"/>
                        <a:t>Se incluye</a:t>
                      </a:r>
                      <a:r>
                        <a:rPr lang="es-CL" sz="1600" baseline="0" dirty="0" smtClean="0"/>
                        <a:t> en la Política de Inocuidad Alimentaria presentada en consulta pública</a:t>
                      </a:r>
                      <a:endParaRPr lang="es-CL" sz="1600" dirty="0"/>
                    </a:p>
                  </a:txBody>
                  <a:tcPr/>
                </a:tc>
                <a:tc>
                  <a:txBody>
                    <a:bodyPr/>
                    <a:lstStyle/>
                    <a:p>
                      <a:pPr algn="ctr"/>
                      <a:r>
                        <a:rPr lang="es-CL" sz="1600" dirty="0" smtClean="0"/>
                        <a:t>ACHIPIA presentó la Política de Inocuidad al Consejo de Subsecretarios </a:t>
                      </a:r>
                      <a:endParaRPr lang="es-CL" sz="1600" dirty="0"/>
                    </a:p>
                  </a:txBody>
                  <a:tcPr/>
                </a:tc>
                <a:tc>
                  <a:txBody>
                    <a:bodyPr/>
                    <a:lstStyle/>
                    <a:p>
                      <a:pPr algn="ctr"/>
                      <a:r>
                        <a:rPr lang="es-CL" sz="1600" dirty="0" smtClean="0"/>
                        <a:t>En validación</a:t>
                      </a:r>
                      <a:endParaRPr lang="es-CL" sz="16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CL" sz="1600" dirty="0" smtClean="0"/>
                        <a:t>Validación del Plan de Acción por parte</a:t>
                      </a:r>
                      <a:r>
                        <a:rPr lang="es-CL" sz="1600" baseline="0" dirty="0" smtClean="0"/>
                        <a:t> del Consejo Interinstitucional </a:t>
                      </a:r>
                      <a:endParaRPr lang="es-CL" sz="1600" dirty="0" smtClean="0"/>
                    </a:p>
                    <a:p>
                      <a:pPr algn="ctr"/>
                      <a:endParaRPr lang="es-CL" sz="1600" dirty="0"/>
                    </a:p>
                  </a:txBody>
                  <a:tcPr/>
                </a:tc>
              </a:tr>
              <a:tr h="1354553">
                <a:tc vMerge="1">
                  <a:txBody>
                    <a:bodyPr/>
                    <a:lstStyle/>
                    <a:p>
                      <a:pPr algn="ctr"/>
                      <a:endParaRPr lang="es-CL" sz="1600" dirty="0"/>
                    </a:p>
                  </a:txBody>
                  <a:tcPr/>
                </a:tc>
                <a:tc>
                  <a:txBody>
                    <a:bodyPr/>
                    <a:lstStyle/>
                    <a:p>
                      <a:pPr algn="ctr"/>
                      <a:endParaRPr lang="es-CL" sz="1600"/>
                    </a:p>
                  </a:txBody>
                  <a:tcPr/>
                </a:tc>
                <a:tc>
                  <a:txBody>
                    <a:bodyPr/>
                    <a:lstStyle/>
                    <a:p>
                      <a:pPr algn="ctr"/>
                      <a:endParaRPr lang="es-CL" sz="1600" dirty="0"/>
                    </a:p>
                  </a:txBody>
                  <a:tcPr/>
                </a:tc>
                <a:tc>
                  <a:txBody>
                    <a:bodyPr/>
                    <a:lstStyle/>
                    <a:p>
                      <a:pPr algn="ctr"/>
                      <a:endParaRPr lang="es-CL" sz="1600" dirty="0"/>
                    </a:p>
                  </a:txBody>
                  <a:tcPr/>
                </a:tc>
                <a:tc>
                  <a:txBody>
                    <a:bodyPr/>
                    <a:lstStyle/>
                    <a:p>
                      <a:pPr algn="ctr"/>
                      <a:endParaRPr lang="es-CL" sz="1600"/>
                    </a:p>
                  </a:txBody>
                  <a:tcPr/>
                </a:tc>
              </a:tr>
              <a:tr h="1354553">
                <a:tc vMerge="1">
                  <a:txBody>
                    <a:bodyPr/>
                    <a:lstStyle/>
                    <a:p>
                      <a:pPr algn="ctr"/>
                      <a:endParaRPr lang="es-CL" sz="1600" dirty="0"/>
                    </a:p>
                  </a:txBody>
                  <a:tcPr/>
                </a:tc>
                <a:tc>
                  <a:txBody>
                    <a:bodyPr/>
                    <a:lstStyle/>
                    <a:p>
                      <a:pPr algn="ctr"/>
                      <a:endParaRPr lang="es-CL" sz="1600" dirty="0"/>
                    </a:p>
                  </a:txBody>
                  <a:tcPr/>
                </a:tc>
                <a:tc>
                  <a:txBody>
                    <a:bodyPr/>
                    <a:lstStyle/>
                    <a:p>
                      <a:pPr algn="ctr"/>
                      <a:endParaRPr lang="es-CL" sz="1600"/>
                    </a:p>
                  </a:txBody>
                  <a:tcPr/>
                </a:tc>
                <a:tc>
                  <a:txBody>
                    <a:bodyPr/>
                    <a:lstStyle/>
                    <a:p>
                      <a:pPr algn="ctr"/>
                      <a:endParaRPr lang="es-CL" sz="1600" dirty="0"/>
                    </a:p>
                  </a:txBody>
                  <a:tcPr/>
                </a:tc>
                <a:tc>
                  <a:txBody>
                    <a:bodyPr/>
                    <a:lstStyle/>
                    <a:p>
                      <a:pPr algn="ctr"/>
                      <a:endParaRPr lang="es-CL" sz="1600" dirty="0"/>
                    </a:p>
                  </a:txBody>
                  <a:tcPr/>
                </a:tc>
              </a:tr>
              <a:tr h="1450273">
                <a:tc vMerge="1">
                  <a:txBody>
                    <a:bodyPr/>
                    <a:lstStyle/>
                    <a:p>
                      <a:pPr algn="ctr"/>
                      <a:endParaRPr lang="es-CL" sz="1600" dirty="0"/>
                    </a:p>
                  </a:txBody>
                  <a:tcPr/>
                </a:tc>
                <a:tc>
                  <a:txBody>
                    <a:bodyPr/>
                    <a:lstStyle/>
                    <a:p>
                      <a:pPr algn="ctr"/>
                      <a:endParaRPr lang="es-CL" sz="1600"/>
                    </a:p>
                  </a:txBody>
                  <a:tcPr/>
                </a:tc>
                <a:tc>
                  <a:txBody>
                    <a:bodyPr/>
                    <a:lstStyle/>
                    <a:p>
                      <a:pPr algn="ctr"/>
                      <a:endParaRPr lang="es-CL" sz="1600" dirty="0" smtClean="0"/>
                    </a:p>
                    <a:p>
                      <a:pPr algn="ctr"/>
                      <a:endParaRPr lang="es-CL" sz="1600" dirty="0" smtClean="0"/>
                    </a:p>
                    <a:p>
                      <a:pPr algn="ctr"/>
                      <a:endParaRPr lang="es-CL" sz="1600" dirty="0" smtClean="0"/>
                    </a:p>
                    <a:p>
                      <a:pPr algn="ctr"/>
                      <a:endParaRPr lang="es-CL" sz="1600" dirty="0" smtClean="0"/>
                    </a:p>
                    <a:p>
                      <a:pPr algn="ctr"/>
                      <a:endParaRPr lang="es-CL" sz="1600" dirty="0" smtClean="0"/>
                    </a:p>
                  </a:txBody>
                  <a:tcPr/>
                </a:tc>
                <a:tc>
                  <a:txBody>
                    <a:bodyPr/>
                    <a:lstStyle/>
                    <a:p>
                      <a:pPr algn="ctr"/>
                      <a:endParaRPr lang="es-CL" sz="1600"/>
                    </a:p>
                  </a:txBody>
                  <a:tcPr/>
                </a:tc>
                <a:tc>
                  <a:txBody>
                    <a:bodyPr/>
                    <a:lstStyle/>
                    <a:p>
                      <a:pPr algn="ctr"/>
                      <a:endParaRPr lang="es-CL" sz="1600" dirty="0"/>
                    </a:p>
                  </a:txBody>
                  <a:tcPr/>
                </a:tc>
              </a:tr>
            </a:tbl>
          </a:graphicData>
        </a:graphic>
      </p:graphicFrame>
    </p:spTree>
    <p:extLst>
      <p:ext uri="{BB962C8B-B14F-4D97-AF65-F5344CB8AC3E}">
        <p14:creationId xmlns:p14="http://schemas.microsoft.com/office/powerpoint/2010/main" val="343285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endParaRPr lang="es-CL"/>
          </a:p>
        </p:txBody>
      </p:sp>
      <p:graphicFrame>
        <p:nvGraphicFramePr>
          <p:cNvPr id="4" name="3 Tabla"/>
          <p:cNvGraphicFramePr>
            <a:graphicFrameLocks noGrp="1"/>
          </p:cNvGraphicFramePr>
          <p:nvPr>
            <p:extLst>
              <p:ext uri="{D42A27DB-BD31-4B8C-83A1-F6EECF244321}">
                <p14:modId xmlns:p14="http://schemas.microsoft.com/office/powerpoint/2010/main" val="1966787397"/>
              </p:ext>
            </p:extLst>
          </p:nvPr>
        </p:nvGraphicFramePr>
        <p:xfrm>
          <a:off x="323529" y="620687"/>
          <a:ext cx="8568952" cy="6112256"/>
        </p:xfrm>
        <a:graphic>
          <a:graphicData uri="http://schemas.openxmlformats.org/drawingml/2006/table">
            <a:tbl>
              <a:tblPr firstRow="1" bandRow="1">
                <a:tableStyleId>{5C22544A-7EE6-4342-B048-85BDC9FD1C3A}</a:tableStyleId>
              </a:tblPr>
              <a:tblGrid>
                <a:gridCol w="648071"/>
                <a:gridCol w="1982748"/>
                <a:gridCol w="2254987"/>
                <a:gridCol w="1803991"/>
                <a:gridCol w="1879155"/>
              </a:tblGrid>
              <a:tr h="398397">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1274873">
                <a:tc rowSpan="4">
                  <a:txBody>
                    <a:bodyPr/>
                    <a:lstStyle/>
                    <a:p>
                      <a:pPr algn="ctr"/>
                      <a:r>
                        <a:rPr lang="es-CL" sz="1600" b="1" dirty="0" smtClean="0"/>
                        <a:t>N°</a:t>
                      </a:r>
                      <a:r>
                        <a:rPr lang="es-CL" sz="1600" b="1" baseline="0" dirty="0" smtClean="0"/>
                        <a:t> 3 Actualización de la Política de Inocuidad Alimentaria (N°55)</a:t>
                      </a:r>
                      <a:endParaRPr lang="es-CL" sz="1600" b="1" dirty="0"/>
                    </a:p>
                  </a:txBody>
                  <a:tcPr vert="vert270"/>
                </a:tc>
                <a:tc>
                  <a:txBody>
                    <a:bodyPr/>
                    <a:lstStyle/>
                    <a:p>
                      <a:pPr algn="ctr"/>
                      <a:r>
                        <a:rPr lang="es-CL" sz="1600" dirty="0" smtClean="0"/>
                        <a:t>Versión actualizada</a:t>
                      </a:r>
                      <a:r>
                        <a:rPr lang="es-CL" sz="1600" baseline="0" dirty="0" smtClean="0"/>
                        <a:t> de la Política de Inocuidad se presentará en el Consejo de ACHIPIA en Octubre de 2011.</a:t>
                      </a:r>
                      <a:endParaRPr lang="es-CL" sz="1600" dirty="0"/>
                    </a:p>
                  </a:txBody>
                  <a:tcPr/>
                </a:tc>
                <a:tc>
                  <a:txBody>
                    <a:bodyPr/>
                    <a:lstStyle/>
                    <a:p>
                      <a:pPr algn="ctr"/>
                      <a:r>
                        <a:rPr lang="es-CL" sz="1600" dirty="0" smtClean="0"/>
                        <a:t>Los SSPP del Consejo Interinstitucional  tienen</a:t>
                      </a:r>
                      <a:r>
                        <a:rPr lang="es-CL" sz="1600" baseline="0" dirty="0" smtClean="0"/>
                        <a:t> en revisión Plan de Acción </a:t>
                      </a:r>
                      <a:endParaRPr lang="es-CL" sz="1600" dirty="0"/>
                    </a:p>
                  </a:txBody>
                  <a:tcPr/>
                </a:tc>
                <a:tc>
                  <a:txBody>
                    <a:bodyPr/>
                    <a:lstStyle/>
                    <a:p>
                      <a:pPr algn="ctr"/>
                      <a:r>
                        <a:rPr lang="es-CL" sz="1600" dirty="0" smtClean="0"/>
                        <a:t>Hasta el 07 de octubre de 2011</a:t>
                      </a:r>
                      <a:endParaRPr lang="es-CL" sz="1600" dirty="0"/>
                    </a:p>
                  </a:txBody>
                  <a:tcPr/>
                </a:tc>
                <a:tc>
                  <a:txBody>
                    <a:bodyPr/>
                    <a:lstStyle/>
                    <a:p>
                      <a:pPr algn="ctr"/>
                      <a:r>
                        <a:rPr lang="es-CL" sz="1600" dirty="0" smtClean="0"/>
                        <a:t>Consolidado de aportes se presentará a Consejo de ACHIPIA (Subsecretarios).</a:t>
                      </a:r>
                      <a:endParaRPr lang="es-CL" sz="1600" dirty="0"/>
                    </a:p>
                  </a:txBody>
                  <a:tcPr/>
                </a:tc>
              </a:tr>
              <a:tr h="1354553">
                <a:tc vMerge="1">
                  <a:txBody>
                    <a:bodyPr/>
                    <a:lstStyle/>
                    <a:p>
                      <a:pPr algn="ctr"/>
                      <a:endParaRPr lang="es-CL" sz="1600" dirty="0"/>
                    </a:p>
                  </a:txBody>
                  <a:tcPr/>
                </a:tc>
                <a:tc>
                  <a:txBody>
                    <a:bodyPr/>
                    <a:lstStyle/>
                    <a:p>
                      <a:pPr algn="ctr"/>
                      <a:endParaRPr lang="es-CL" sz="1600"/>
                    </a:p>
                  </a:txBody>
                  <a:tcPr/>
                </a:tc>
                <a:tc>
                  <a:txBody>
                    <a:bodyPr/>
                    <a:lstStyle/>
                    <a:p>
                      <a:pPr algn="ctr"/>
                      <a:endParaRPr lang="es-CL" sz="1600" dirty="0"/>
                    </a:p>
                  </a:txBody>
                  <a:tcPr/>
                </a:tc>
                <a:tc>
                  <a:txBody>
                    <a:bodyPr/>
                    <a:lstStyle/>
                    <a:p>
                      <a:pPr algn="ctr"/>
                      <a:endParaRPr lang="es-CL" sz="1600" dirty="0"/>
                    </a:p>
                  </a:txBody>
                  <a:tcPr/>
                </a:tc>
                <a:tc>
                  <a:txBody>
                    <a:bodyPr/>
                    <a:lstStyle/>
                    <a:p>
                      <a:pPr algn="ctr"/>
                      <a:endParaRPr lang="es-CL" sz="1600"/>
                    </a:p>
                  </a:txBody>
                  <a:tcPr/>
                </a:tc>
              </a:tr>
              <a:tr h="1354553">
                <a:tc vMerge="1">
                  <a:txBody>
                    <a:bodyPr/>
                    <a:lstStyle/>
                    <a:p>
                      <a:pPr algn="ctr"/>
                      <a:endParaRPr lang="es-CL" sz="1600" dirty="0"/>
                    </a:p>
                  </a:txBody>
                  <a:tcPr/>
                </a:tc>
                <a:tc>
                  <a:txBody>
                    <a:bodyPr/>
                    <a:lstStyle/>
                    <a:p>
                      <a:pPr algn="ctr"/>
                      <a:endParaRPr lang="es-CL" sz="1600" dirty="0"/>
                    </a:p>
                  </a:txBody>
                  <a:tcPr/>
                </a:tc>
                <a:tc>
                  <a:txBody>
                    <a:bodyPr/>
                    <a:lstStyle/>
                    <a:p>
                      <a:pPr algn="ctr"/>
                      <a:endParaRPr lang="es-CL" sz="1600"/>
                    </a:p>
                  </a:txBody>
                  <a:tcPr/>
                </a:tc>
                <a:tc>
                  <a:txBody>
                    <a:bodyPr/>
                    <a:lstStyle/>
                    <a:p>
                      <a:pPr algn="ctr"/>
                      <a:endParaRPr lang="es-CL" sz="1600" dirty="0"/>
                    </a:p>
                  </a:txBody>
                  <a:tcPr/>
                </a:tc>
                <a:tc>
                  <a:txBody>
                    <a:bodyPr/>
                    <a:lstStyle/>
                    <a:p>
                      <a:pPr algn="ctr"/>
                      <a:endParaRPr lang="es-CL" sz="1600" dirty="0"/>
                    </a:p>
                  </a:txBody>
                  <a:tcPr/>
                </a:tc>
              </a:tr>
              <a:tr h="1450273">
                <a:tc vMerge="1">
                  <a:txBody>
                    <a:bodyPr/>
                    <a:lstStyle/>
                    <a:p>
                      <a:pPr algn="ctr"/>
                      <a:endParaRPr lang="es-CL" sz="1600" dirty="0"/>
                    </a:p>
                  </a:txBody>
                  <a:tcPr/>
                </a:tc>
                <a:tc>
                  <a:txBody>
                    <a:bodyPr/>
                    <a:lstStyle/>
                    <a:p>
                      <a:pPr algn="ctr"/>
                      <a:endParaRPr lang="es-CL" sz="1600"/>
                    </a:p>
                  </a:txBody>
                  <a:tcPr/>
                </a:tc>
                <a:tc>
                  <a:txBody>
                    <a:bodyPr/>
                    <a:lstStyle/>
                    <a:p>
                      <a:pPr algn="ctr"/>
                      <a:endParaRPr lang="es-CL" sz="1600" dirty="0" smtClean="0"/>
                    </a:p>
                    <a:p>
                      <a:pPr algn="ctr"/>
                      <a:endParaRPr lang="es-CL" sz="1600" dirty="0" smtClean="0"/>
                    </a:p>
                    <a:p>
                      <a:pPr algn="ctr"/>
                      <a:endParaRPr lang="es-CL" sz="1600" dirty="0" smtClean="0"/>
                    </a:p>
                    <a:p>
                      <a:pPr algn="ctr"/>
                      <a:endParaRPr lang="es-CL" sz="1600" dirty="0" smtClean="0"/>
                    </a:p>
                    <a:p>
                      <a:pPr algn="ctr"/>
                      <a:endParaRPr lang="es-CL" sz="1600" dirty="0" smtClean="0"/>
                    </a:p>
                  </a:txBody>
                  <a:tcPr/>
                </a:tc>
                <a:tc>
                  <a:txBody>
                    <a:bodyPr/>
                    <a:lstStyle/>
                    <a:p>
                      <a:pPr algn="ctr"/>
                      <a:endParaRPr lang="es-CL" sz="1600"/>
                    </a:p>
                  </a:txBody>
                  <a:tcPr/>
                </a:tc>
                <a:tc>
                  <a:txBody>
                    <a:bodyPr/>
                    <a:lstStyle/>
                    <a:p>
                      <a:pPr algn="ctr"/>
                      <a:endParaRPr lang="es-CL" sz="1600" dirty="0"/>
                    </a:p>
                  </a:txBody>
                  <a:tcPr/>
                </a:tc>
              </a:tr>
            </a:tbl>
          </a:graphicData>
        </a:graphic>
      </p:graphicFrame>
    </p:spTree>
    <p:extLst>
      <p:ext uri="{BB962C8B-B14F-4D97-AF65-F5344CB8AC3E}">
        <p14:creationId xmlns:p14="http://schemas.microsoft.com/office/powerpoint/2010/main" val="2896378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endParaRPr lang="es-CL"/>
          </a:p>
        </p:txBody>
      </p:sp>
      <p:graphicFrame>
        <p:nvGraphicFramePr>
          <p:cNvPr id="4" name="3 Tabla"/>
          <p:cNvGraphicFramePr>
            <a:graphicFrameLocks noGrp="1"/>
          </p:cNvGraphicFramePr>
          <p:nvPr>
            <p:extLst>
              <p:ext uri="{D42A27DB-BD31-4B8C-83A1-F6EECF244321}">
                <p14:modId xmlns:p14="http://schemas.microsoft.com/office/powerpoint/2010/main" val="3493671990"/>
              </p:ext>
            </p:extLst>
          </p:nvPr>
        </p:nvGraphicFramePr>
        <p:xfrm>
          <a:off x="323529" y="620687"/>
          <a:ext cx="8568952" cy="6520256"/>
        </p:xfrm>
        <a:graphic>
          <a:graphicData uri="http://schemas.openxmlformats.org/drawingml/2006/table">
            <a:tbl>
              <a:tblPr firstRow="1" bandRow="1">
                <a:tableStyleId>{5C22544A-7EE6-4342-B048-85BDC9FD1C3A}</a:tableStyleId>
              </a:tblPr>
              <a:tblGrid>
                <a:gridCol w="450998"/>
                <a:gridCol w="2179821"/>
                <a:gridCol w="2254987"/>
                <a:gridCol w="1803991"/>
                <a:gridCol w="1879155"/>
              </a:tblGrid>
              <a:tr h="398397">
                <a:tc>
                  <a:txBody>
                    <a:bodyPr/>
                    <a:lstStyle/>
                    <a:p>
                      <a:pPr algn="ctr"/>
                      <a:r>
                        <a:rPr lang="es-CL" sz="1600" dirty="0" smtClean="0"/>
                        <a:t>N°</a:t>
                      </a:r>
                      <a:endParaRPr lang="es-CL" sz="1600" dirty="0"/>
                    </a:p>
                  </a:txBody>
                  <a:tcPr>
                    <a:solidFill>
                      <a:srgbClr val="006CB7"/>
                    </a:solidFill>
                  </a:tcPr>
                </a:tc>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1274873">
                <a:tc rowSpan="4">
                  <a:txBody>
                    <a:bodyPr/>
                    <a:lstStyle/>
                    <a:p>
                      <a:pPr algn="ctr"/>
                      <a:r>
                        <a:rPr lang="es-CL" sz="1600" b="1" dirty="0" smtClean="0"/>
                        <a:t>N°</a:t>
                      </a:r>
                      <a:r>
                        <a:rPr lang="es-CL" sz="1600" b="1" baseline="0" dirty="0" smtClean="0"/>
                        <a:t> 4 Plaguicidas e Insumos (N°6)</a:t>
                      </a:r>
                      <a:endParaRPr lang="es-CL" sz="1600" b="1" dirty="0"/>
                    </a:p>
                  </a:txBody>
                  <a:tcPr vert="vert270"/>
                </a:tc>
                <a:tc>
                  <a:txBody>
                    <a:bodyPr/>
                    <a:lstStyle/>
                    <a:p>
                      <a:pPr algn="ctr"/>
                      <a:r>
                        <a:rPr lang="es-CL" sz="1600" dirty="0" smtClean="0"/>
                        <a:t>Propuesta de modificación de la Resolución</a:t>
                      </a:r>
                      <a:r>
                        <a:rPr lang="es-CL" sz="1600" baseline="0" dirty="0" smtClean="0"/>
                        <a:t> N° 3670, </a:t>
                      </a:r>
                      <a:endParaRPr lang="es-CL" sz="1600" dirty="0"/>
                    </a:p>
                  </a:txBody>
                  <a:tcPr/>
                </a:tc>
                <a:tc>
                  <a:txBody>
                    <a:bodyPr/>
                    <a:lstStyle/>
                    <a:p>
                      <a:pPr algn="ctr"/>
                      <a:r>
                        <a:rPr lang="es-CL" sz="1600" dirty="0" smtClean="0"/>
                        <a:t>Resolución</a:t>
                      </a:r>
                      <a:r>
                        <a:rPr lang="es-CL" sz="1600" baseline="0" dirty="0" smtClean="0"/>
                        <a:t> 5551, que modifica la Resolución 3670.</a:t>
                      </a:r>
                      <a:endParaRPr lang="es-CL" sz="1600" dirty="0"/>
                    </a:p>
                  </a:txBody>
                  <a:tcPr/>
                </a:tc>
                <a:tc>
                  <a:txBody>
                    <a:bodyPr/>
                    <a:lstStyle/>
                    <a:p>
                      <a:pPr algn="ctr"/>
                      <a:r>
                        <a:rPr lang="es-CL" sz="1600" dirty="0" smtClean="0"/>
                        <a:t>Septiembre</a:t>
                      </a:r>
                      <a:r>
                        <a:rPr lang="es-CL" sz="1600" baseline="0" dirty="0" smtClean="0"/>
                        <a:t> de 2011</a:t>
                      </a:r>
                      <a:endParaRPr lang="es-CL" sz="1600" dirty="0"/>
                    </a:p>
                  </a:txBody>
                  <a:tcPr/>
                </a:tc>
                <a:tc>
                  <a:txBody>
                    <a:bodyPr/>
                    <a:lstStyle/>
                    <a:p>
                      <a:pPr algn="ctr"/>
                      <a:endParaRPr lang="es-CL" sz="1600" dirty="0"/>
                    </a:p>
                  </a:txBody>
                  <a:tcPr/>
                </a:tc>
              </a:tr>
              <a:tr h="1354553">
                <a:tc vMerge="1">
                  <a:txBody>
                    <a:bodyPr/>
                    <a:lstStyle/>
                    <a:p>
                      <a:pPr algn="ctr"/>
                      <a:endParaRPr lang="es-CL" sz="1600" dirty="0"/>
                    </a:p>
                  </a:txBody>
                  <a:tcPr/>
                </a:tc>
                <a:tc>
                  <a:txBody>
                    <a:bodyPr/>
                    <a:lstStyle/>
                    <a:p>
                      <a:pPr algn="ctr"/>
                      <a:r>
                        <a:rPr lang="es-CL" sz="1600" dirty="0" smtClean="0"/>
                        <a:t>Equivalencias</a:t>
                      </a:r>
                      <a:endParaRPr lang="es-CL" sz="1600" dirty="0"/>
                    </a:p>
                  </a:txBody>
                  <a:tcPr/>
                </a:tc>
                <a:tc>
                  <a:txBody>
                    <a:bodyPr/>
                    <a:lstStyle/>
                    <a:p>
                      <a:pPr algn="ctr"/>
                      <a:r>
                        <a:rPr lang="es-CL" sz="1600" dirty="0" smtClean="0"/>
                        <a:t>Para el tema de Equivalencia, ya se hizo la capacitación en Brasil.</a:t>
                      </a:r>
                      <a:endParaRPr lang="es-CL" sz="1600" dirty="0"/>
                    </a:p>
                  </a:txBody>
                  <a:tcPr/>
                </a:tc>
                <a:tc>
                  <a:txBody>
                    <a:bodyPr/>
                    <a:lstStyle/>
                    <a:p>
                      <a:pPr algn="ctr"/>
                      <a:endParaRPr lang="es-CL" sz="1600" dirty="0"/>
                    </a:p>
                  </a:txBody>
                  <a:tcPr/>
                </a:tc>
                <a:tc>
                  <a:txBody>
                    <a:bodyPr/>
                    <a:lstStyle/>
                    <a:p>
                      <a:pPr algn="ctr"/>
                      <a:r>
                        <a:rPr lang="es-CL" sz="1600" dirty="0" smtClean="0"/>
                        <a:t>Se está trabajando para presentar el documento propuesta de requerimientos para la equivalencia, en noviembre de este año</a:t>
                      </a:r>
                      <a:endParaRPr lang="es-CL" sz="1600" dirty="0"/>
                    </a:p>
                  </a:txBody>
                  <a:tcPr/>
                </a:tc>
              </a:tr>
              <a:tr h="1354553">
                <a:tc vMerge="1">
                  <a:txBody>
                    <a:bodyPr/>
                    <a:lstStyle/>
                    <a:p>
                      <a:pPr algn="ctr"/>
                      <a:endParaRPr lang="es-CL" sz="1600" dirty="0"/>
                    </a:p>
                  </a:txBody>
                  <a:tcPr/>
                </a:tc>
                <a:tc>
                  <a:txBody>
                    <a:bodyPr/>
                    <a:lstStyle/>
                    <a:p>
                      <a:pPr algn="ctr"/>
                      <a:endParaRPr lang="es-CL" sz="1600" dirty="0"/>
                    </a:p>
                  </a:txBody>
                  <a:tcPr/>
                </a:tc>
                <a:tc>
                  <a:txBody>
                    <a:bodyPr/>
                    <a:lstStyle/>
                    <a:p>
                      <a:pPr algn="ctr"/>
                      <a:endParaRPr lang="es-CL" sz="1600"/>
                    </a:p>
                  </a:txBody>
                  <a:tcPr/>
                </a:tc>
                <a:tc>
                  <a:txBody>
                    <a:bodyPr/>
                    <a:lstStyle/>
                    <a:p>
                      <a:pPr algn="ctr"/>
                      <a:endParaRPr lang="es-CL" sz="1600" dirty="0"/>
                    </a:p>
                  </a:txBody>
                  <a:tcPr/>
                </a:tc>
                <a:tc>
                  <a:txBody>
                    <a:bodyPr/>
                    <a:lstStyle/>
                    <a:p>
                      <a:pPr algn="ctr"/>
                      <a:endParaRPr lang="es-CL" sz="1600" dirty="0"/>
                    </a:p>
                  </a:txBody>
                  <a:tcPr/>
                </a:tc>
              </a:tr>
              <a:tr h="1450273">
                <a:tc vMerge="1">
                  <a:txBody>
                    <a:bodyPr/>
                    <a:lstStyle/>
                    <a:p>
                      <a:pPr algn="ctr"/>
                      <a:endParaRPr lang="es-CL" sz="1600" dirty="0"/>
                    </a:p>
                  </a:txBody>
                  <a:tcPr/>
                </a:tc>
                <a:tc>
                  <a:txBody>
                    <a:bodyPr/>
                    <a:lstStyle/>
                    <a:p>
                      <a:pPr algn="ctr"/>
                      <a:endParaRPr lang="es-CL" sz="1600"/>
                    </a:p>
                  </a:txBody>
                  <a:tcPr/>
                </a:tc>
                <a:tc>
                  <a:txBody>
                    <a:bodyPr/>
                    <a:lstStyle/>
                    <a:p>
                      <a:pPr algn="ctr"/>
                      <a:endParaRPr lang="es-CL" sz="1600" dirty="0" smtClean="0"/>
                    </a:p>
                    <a:p>
                      <a:pPr algn="ctr"/>
                      <a:endParaRPr lang="es-CL" sz="1600" dirty="0" smtClean="0"/>
                    </a:p>
                    <a:p>
                      <a:pPr algn="ctr"/>
                      <a:endParaRPr lang="es-CL" sz="1600" dirty="0" smtClean="0"/>
                    </a:p>
                    <a:p>
                      <a:pPr algn="ctr"/>
                      <a:endParaRPr lang="es-CL" sz="1600" dirty="0" smtClean="0"/>
                    </a:p>
                    <a:p>
                      <a:pPr algn="ctr"/>
                      <a:endParaRPr lang="es-CL" sz="1600" dirty="0" smtClean="0"/>
                    </a:p>
                  </a:txBody>
                  <a:tcPr/>
                </a:tc>
                <a:tc>
                  <a:txBody>
                    <a:bodyPr/>
                    <a:lstStyle/>
                    <a:p>
                      <a:pPr algn="ctr"/>
                      <a:endParaRPr lang="es-CL" sz="1600"/>
                    </a:p>
                  </a:txBody>
                  <a:tcPr/>
                </a:tc>
                <a:tc>
                  <a:txBody>
                    <a:bodyPr/>
                    <a:lstStyle/>
                    <a:p>
                      <a:pPr algn="ctr"/>
                      <a:endParaRPr lang="es-CL" sz="1600" dirty="0"/>
                    </a:p>
                  </a:txBody>
                  <a:tcPr/>
                </a:tc>
              </a:tr>
            </a:tbl>
          </a:graphicData>
        </a:graphic>
      </p:graphicFrame>
    </p:spTree>
    <p:extLst>
      <p:ext uri="{BB962C8B-B14F-4D97-AF65-F5344CB8AC3E}">
        <p14:creationId xmlns:p14="http://schemas.microsoft.com/office/powerpoint/2010/main" val="415016909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463</TotalTime>
  <Words>773</Words>
  <Application>Microsoft Office PowerPoint</Application>
  <PresentationFormat>Presentación en pantalla (4:3)</PresentationFormat>
  <Paragraphs>135</Paragraphs>
  <Slides>11</Slides>
  <Notes>2</Notes>
  <HiddenSlides>0</HiddenSlides>
  <MMClips>0</MMClips>
  <ScaleCrop>false</ScaleCrop>
  <HeadingPairs>
    <vt:vector size="4" baseType="variant">
      <vt:variant>
        <vt:lpstr>Tema</vt:lpstr>
      </vt:variant>
      <vt:variant>
        <vt:i4>3</vt:i4>
      </vt:variant>
      <vt:variant>
        <vt:lpstr>Títulos de diapositiva</vt:lpstr>
      </vt:variant>
      <vt:variant>
        <vt:i4>11</vt:i4>
      </vt:variant>
    </vt:vector>
  </HeadingPairs>
  <TitlesOfParts>
    <vt:vector size="14" baseType="lpstr">
      <vt:lpstr>1_Office Theme</vt:lpstr>
      <vt:lpstr>Office Theme</vt:lpstr>
      <vt:lpstr>Tema de Office</vt:lpstr>
      <vt:lpstr>Impulso Competitivo Servicio Agrícola y Ganadero</vt:lpstr>
      <vt:lpstr>MESA INOCUIDAD ALIMENTARIA E INSUMOS</vt:lpstr>
      <vt:lpstr>Presentación de PowerPoint</vt:lpstr>
      <vt:lpstr>Agenda de Impulso Competitivo Inocuidad Alimentaria e Insumos SAG</vt:lpstr>
      <vt:lpstr>Agenda de Impulso Competitivo Inocuidad Alimentaria e Insumos SAG</vt:lpstr>
      <vt:lpstr>Agenda de Impulso Competitivo Inocuidad Alimentaria e Insumos SAG</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Nicolas Andrés Guerra Rojas</dc:creator>
  <cp:lastModifiedBy>Nicolas Andrés Guerra Rojas</cp:lastModifiedBy>
  <cp:revision>13</cp:revision>
  <dcterms:created xsi:type="dcterms:W3CDTF">2011-09-27T13:24:11Z</dcterms:created>
  <dcterms:modified xsi:type="dcterms:W3CDTF">2011-10-04T19:34:04Z</dcterms:modified>
</cp:coreProperties>
</file>