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4"/>
    <p:sldMasterId id="2147483671" r:id="rId5"/>
  </p:sldMasterIdLst>
  <p:notesMasterIdLst>
    <p:notesMasterId r:id="rId13"/>
  </p:notesMasterIdLst>
  <p:sldIdLst>
    <p:sldId id="256" r:id="rId6"/>
    <p:sldId id="257" r:id="rId7"/>
    <p:sldId id="258" r:id="rId8"/>
    <p:sldId id="260" r:id="rId9"/>
    <p:sldId id="264" r:id="rId10"/>
    <p:sldId id="266" r:id="rId11"/>
    <p:sldId id="268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63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957274-7645-45F2-9E71-5302762991A2}" type="doc">
      <dgm:prSet loTypeId="urn:microsoft.com/office/officeart/2005/8/layout/hList1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s-ES"/>
        </a:p>
      </dgm:t>
    </dgm:pt>
    <dgm:pt modelId="{6E85EC96-2A29-4E39-B8A9-D0711BA50CF6}">
      <dgm:prSet phldrT="[Texto]" custT="1"/>
      <dgm:spPr/>
      <dgm:t>
        <a:bodyPr/>
        <a:lstStyle/>
        <a:p>
          <a:r>
            <a:rPr lang="es-ES" sz="1800" dirty="0" smtClean="0">
              <a:latin typeface="Verdana" panose="020B0604030504040204" pitchFamily="34" charset="0"/>
              <a:ea typeface="Verdana" panose="020B0604030504040204" pitchFamily="34" charset="0"/>
            </a:rPr>
            <a:t>Omisión</a:t>
          </a:r>
          <a:endParaRPr lang="es-ES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AC38A91-825E-4CAB-809E-22B6F55D2AF0}" type="parTrans" cxnId="{A8840342-585E-4A42-BDA1-B7A3247B3BDF}">
      <dgm:prSet/>
      <dgm:spPr/>
      <dgm:t>
        <a:bodyPr/>
        <a:lstStyle/>
        <a:p>
          <a:endParaRPr lang="es-ES"/>
        </a:p>
      </dgm:t>
    </dgm:pt>
    <dgm:pt modelId="{2246F24A-EB69-45B6-BB2A-6F3B569CC230}" type="sibTrans" cxnId="{A8840342-585E-4A42-BDA1-B7A3247B3BDF}">
      <dgm:prSet/>
      <dgm:spPr/>
      <dgm:t>
        <a:bodyPr/>
        <a:lstStyle/>
        <a:p>
          <a:endParaRPr lang="es-ES"/>
        </a:p>
      </dgm:t>
    </dgm:pt>
    <dgm:pt modelId="{7031D4AA-A19B-46B9-9DFE-DEE79B266339}">
      <dgm:prSet phldrT="[Texto]" custT="1"/>
      <dgm:spPr/>
      <dgm:t>
        <a:bodyPr/>
        <a:lstStyle/>
        <a:p>
          <a:r>
            <a:rPr lang="es-ES" sz="1500" dirty="0" smtClean="0">
              <a:latin typeface="Verdana" panose="020B0604030504040204" pitchFamily="34" charset="0"/>
              <a:ea typeface="Verdana" panose="020B0604030504040204" pitchFamily="34" charset="0"/>
            </a:rPr>
            <a:t>Archivos que no corresponden al indicador o sistema de gestión.</a:t>
          </a:r>
          <a:endParaRPr lang="es-ES" sz="15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EC7085F-D389-4370-AB02-0A7F3E65D1C8}" type="parTrans" cxnId="{88B40E9B-9DA8-4234-9F9A-FE7C46B858DF}">
      <dgm:prSet/>
      <dgm:spPr/>
      <dgm:t>
        <a:bodyPr/>
        <a:lstStyle/>
        <a:p>
          <a:endParaRPr lang="es-ES"/>
        </a:p>
      </dgm:t>
    </dgm:pt>
    <dgm:pt modelId="{631DEADF-59BF-4E5A-9BBC-2FF0D245DA94}" type="sibTrans" cxnId="{88B40E9B-9DA8-4234-9F9A-FE7C46B858DF}">
      <dgm:prSet/>
      <dgm:spPr/>
      <dgm:t>
        <a:bodyPr/>
        <a:lstStyle/>
        <a:p>
          <a:endParaRPr lang="es-ES"/>
        </a:p>
      </dgm:t>
    </dgm:pt>
    <dgm:pt modelId="{7FBCB89F-6D9C-4E7C-82A5-40EF527CF24B}">
      <dgm:prSet phldrT="[Texto]" custT="1"/>
      <dgm:spPr/>
      <dgm:t>
        <a:bodyPr/>
        <a:lstStyle/>
        <a:p>
          <a:r>
            <a:rPr lang="es-ES" sz="1800" dirty="0" smtClean="0">
              <a:latin typeface="Verdana" panose="020B0604030504040204" pitchFamily="34" charset="0"/>
              <a:ea typeface="Verdana" panose="020B0604030504040204" pitchFamily="34" charset="0"/>
            </a:rPr>
            <a:t>Inconsistencia</a:t>
          </a:r>
          <a:endParaRPr lang="es-ES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E10F5FF-E8C0-4381-95AB-7F2E85F908E6}" type="parTrans" cxnId="{7DB4751A-EFA6-4CD9-A903-8D1E002E6F97}">
      <dgm:prSet/>
      <dgm:spPr/>
      <dgm:t>
        <a:bodyPr/>
        <a:lstStyle/>
        <a:p>
          <a:endParaRPr lang="es-ES"/>
        </a:p>
      </dgm:t>
    </dgm:pt>
    <dgm:pt modelId="{70C61B09-BD6F-41E4-89B6-02029D9B6C7E}" type="sibTrans" cxnId="{7DB4751A-EFA6-4CD9-A903-8D1E002E6F97}">
      <dgm:prSet/>
      <dgm:spPr/>
      <dgm:t>
        <a:bodyPr/>
        <a:lstStyle/>
        <a:p>
          <a:endParaRPr lang="es-ES"/>
        </a:p>
      </dgm:t>
    </dgm:pt>
    <dgm:pt modelId="{38755265-2D06-427B-90BB-D6FF069D4AC1}">
      <dgm:prSet phldrT="[Texto]" custT="1"/>
      <dgm:spPr/>
      <dgm:t>
        <a:bodyPr/>
        <a:lstStyle/>
        <a:p>
          <a:r>
            <a:rPr lang="es-ES" sz="1500" dirty="0" smtClean="0">
              <a:latin typeface="Verdana" panose="020B0604030504040204" pitchFamily="34" charset="0"/>
              <a:ea typeface="Verdana" panose="020B0604030504040204" pitchFamily="34" charset="0"/>
            </a:rPr>
            <a:t>Los medios de verificación presentan diferencias en su propio contenido y/o con lo reportado en DIPRES, Red de Expertos(as) y/o con otras fuentes oficiales.</a:t>
          </a:r>
          <a:endParaRPr lang="es-ES" sz="15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6296AC1-06F2-4141-8F34-B2A8B1340D39}" type="parTrans" cxnId="{6AABAA3B-D8CA-44D9-902A-E0D5A57E4D8B}">
      <dgm:prSet/>
      <dgm:spPr/>
      <dgm:t>
        <a:bodyPr/>
        <a:lstStyle/>
        <a:p>
          <a:endParaRPr lang="es-ES"/>
        </a:p>
      </dgm:t>
    </dgm:pt>
    <dgm:pt modelId="{ACD75573-32C7-44C3-BB04-CFE086C75209}" type="sibTrans" cxnId="{6AABAA3B-D8CA-44D9-902A-E0D5A57E4D8B}">
      <dgm:prSet/>
      <dgm:spPr/>
      <dgm:t>
        <a:bodyPr/>
        <a:lstStyle/>
        <a:p>
          <a:endParaRPr lang="es-ES"/>
        </a:p>
      </dgm:t>
    </dgm:pt>
    <dgm:pt modelId="{4627E9B4-9A2B-4EFD-8C06-C452BD0F0468}">
      <dgm:prSet phldrT="[Texto]" custT="1"/>
      <dgm:spPr/>
      <dgm:t>
        <a:bodyPr/>
        <a:lstStyle/>
        <a:p>
          <a:r>
            <a:rPr lang="es-ES" sz="1800" dirty="0" smtClean="0">
              <a:latin typeface="Verdana" panose="020B0604030504040204" pitchFamily="34" charset="0"/>
              <a:ea typeface="Verdana" panose="020B0604030504040204" pitchFamily="34" charset="0"/>
            </a:rPr>
            <a:t>Exactitud</a:t>
          </a:r>
          <a:endParaRPr lang="es-ES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4E361F7-1D77-400F-98A5-4A31C70E5542}" type="parTrans" cxnId="{432FF605-09B6-4A22-89F6-AD4DBC78B187}">
      <dgm:prSet/>
      <dgm:spPr/>
      <dgm:t>
        <a:bodyPr/>
        <a:lstStyle/>
        <a:p>
          <a:endParaRPr lang="es-ES"/>
        </a:p>
      </dgm:t>
    </dgm:pt>
    <dgm:pt modelId="{9BEA63DF-6EEE-432E-9B6A-EB8680316C9C}" type="sibTrans" cxnId="{432FF605-09B6-4A22-89F6-AD4DBC78B187}">
      <dgm:prSet/>
      <dgm:spPr/>
      <dgm:t>
        <a:bodyPr/>
        <a:lstStyle/>
        <a:p>
          <a:endParaRPr lang="es-ES"/>
        </a:p>
      </dgm:t>
    </dgm:pt>
    <dgm:pt modelId="{FE0BB35E-06EC-4062-B583-857A24CBE7E7}">
      <dgm:prSet phldrT="[Texto]" custT="1"/>
      <dgm:spPr/>
      <dgm:t>
        <a:bodyPr/>
        <a:lstStyle/>
        <a:p>
          <a:r>
            <a:rPr lang="es-ES" sz="1500" dirty="0" smtClean="0">
              <a:latin typeface="Verdana" panose="020B0604030504040204" pitchFamily="34" charset="0"/>
              <a:ea typeface="Verdana" panose="020B0604030504040204" pitchFamily="34" charset="0"/>
            </a:rPr>
            <a:t>Información que no corresponde al alcance (nombre, fórmula, etapa y requisitos técnicos) y/o al período de medición definido para el indicador o sistema de gestión.</a:t>
          </a:r>
          <a:endParaRPr lang="es-ES" sz="15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FFD73-CA6D-4193-8FDF-9E0B63BFFB7C}" type="parTrans" cxnId="{9F15054A-CC13-4360-9FA2-B3F311B25404}">
      <dgm:prSet/>
      <dgm:spPr/>
      <dgm:t>
        <a:bodyPr/>
        <a:lstStyle/>
        <a:p>
          <a:endParaRPr lang="es-ES"/>
        </a:p>
      </dgm:t>
    </dgm:pt>
    <dgm:pt modelId="{7B12452B-FFF5-4461-ADF6-C07891837C10}" type="sibTrans" cxnId="{9F15054A-CC13-4360-9FA2-B3F311B25404}">
      <dgm:prSet/>
      <dgm:spPr/>
      <dgm:t>
        <a:bodyPr/>
        <a:lstStyle/>
        <a:p>
          <a:endParaRPr lang="es-ES"/>
        </a:p>
      </dgm:t>
    </dgm:pt>
    <dgm:pt modelId="{A3A41151-2EE5-431E-B7CD-2F5A160F6136}">
      <dgm:prSet custT="1"/>
      <dgm:spPr/>
      <dgm:t>
        <a:bodyPr/>
        <a:lstStyle/>
        <a:p>
          <a:r>
            <a:rPr lang="es-ES" sz="1500" dirty="0" smtClean="0">
              <a:latin typeface="Verdana" panose="020B0604030504040204" pitchFamily="34" charset="0"/>
              <a:ea typeface="Verdana" panose="020B0604030504040204" pitchFamily="34" charset="0"/>
            </a:rPr>
            <a:t>Archivos de medios de verificación incompletos, ilegibles, total o parcialmente en blanco.</a:t>
          </a:r>
          <a:endParaRPr lang="es-ES" sz="15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D2BF9DD-D658-4E6C-BEF6-132311DC90D8}" type="parTrans" cxnId="{8381F3C1-E103-480D-B966-5A02C5F23A24}">
      <dgm:prSet/>
      <dgm:spPr/>
      <dgm:t>
        <a:bodyPr/>
        <a:lstStyle/>
        <a:p>
          <a:endParaRPr lang="es-ES"/>
        </a:p>
      </dgm:t>
    </dgm:pt>
    <dgm:pt modelId="{F9783600-5189-4565-B5C3-B24DEF5285CD}" type="sibTrans" cxnId="{8381F3C1-E103-480D-B966-5A02C5F23A24}">
      <dgm:prSet/>
      <dgm:spPr/>
      <dgm:t>
        <a:bodyPr/>
        <a:lstStyle/>
        <a:p>
          <a:endParaRPr lang="es-ES"/>
        </a:p>
      </dgm:t>
    </dgm:pt>
    <dgm:pt modelId="{29805AE3-B2DB-4826-883E-7C485898076C}" type="pres">
      <dgm:prSet presAssocID="{DD957274-7645-45F2-9E71-5302762991A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F5F6813-C336-4AE8-8C66-7EBACF47D7A8}" type="pres">
      <dgm:prSet presAssocID="{6E85EC96-2A29-4E39-B8A9-D0711BA50CF6}" presName="composite" presStyleCnt="0"/>
      <dgm:spPr/>
    </dgm:pt>
    <dgm:pt modelId="{57D65323-8E55-4B8C-891C-B1F7E90D578C}" type="pres">
      <dgm:prSet presAssocID="{6E85EC96-2A29-4E39-B8A9-D0711BA50CF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6A920C-DAF2-4D50-8FB3-095B9AF2E01B}" type="pres">
      <dgm:prSet presAssocID="{6E85EC96-2A29-4E39-B8A9-D0711BA50CF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D600E2-AADD-4213-B15C-2F7A124DA592}" type="pres">
      <dgm:prSet presAssocID="{2246F24A-EB69-45B6-BB2A-6F3B569CC230}" presName="space" presStyleCnt="0"/>
      <dgm:spPr/>
    </dgm:pt>
    <dgm:pt modelId="{D5C1A774-112D-40E8-B634-411ADCA7B4A6}" type="pres">
      <dgm:prSet presAssocID="{7FBCB89F-6D9C-4E7C-82A5-40EF527CF24B}" presName="composite" presStyleCnt="0"/>
      <dgm:spPr/>
    </dgm:pt>
    <dgm:pt modelId="{BCFF21C5-A682-46C7-A945-EC4F95B21D10}" type="pres">
      <dgm:prSet presAssocID="{7FBCB89F-6D9C-4E7C-82A5-40EF527CF24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395A6A1-8E45-45CC-858F-516F00EEE132}" type="pres">
      <dgm:prSet presAssocID="{7FBCB89F-6D9C-4E7C-82A5-40EF527CF24B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B822E10-942F-4712-A77E-69BA4723B299}" type="pres">
      <dgm:prSet presAssocID="{70C61B09-BD6F-41E4-89B6-02029D9B6C7E}" presName="space" presStyleCnt="0"/>
      <dgm:spPr/>
    </dgm:pt>
    <dgm:pt modelId="{5782E74B-1199-4B61-A9A7-95FCCBC45892}" type="pres">
      <dgm:prSet presAssocID="{4627E9B4-9A2B-4EFD-8C06-C452BD0F0468}" presName="composite" presStyleCnt="0"/>
      <dgm:spPr/>
    </dgm:pt>
    <dgm:pt modelId="{31372692-93D3-40B8-8682-C0FCC01C2899}" type="pres">
      <dgm:prSet presAssocID="{4627E9B4-9A2B-4EFD-8C06-C452BD0F046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B9269DF-DEFD-48B0-B90B-DD390C364FC6}" type="pres">
      <dgm:prSet presAssocID="{4627E9B4-9A2B-4EFD-8C06-C452BD0F046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182D32A-639A-4264-B61B-090D8CEE27B9}" type="presOf" srcId="{38755265-2D06-427B-90BB-D6FF069D4AC1}" destId="{F395A6A1-8E45-45CC-858F-516F00EEE132}" srcOrd="0" destOrd="0" presId="urn:microsoft.com/office/officeart/2005/8/layout/hList1"/>
    <dgm:cxn modelId="{8D4F221E-8FEB-45D6-B0A6-896F1A6A4DEA}" type="presOf" srcId="{6E85EC96-2A29-4E39-B8A9-D0711BA50CF6}" destId="{57D65323-8E55-4B8C-891C-B1F7E90D578C}" srcOrd="0" destOrd="0" presId="urn:microsoft.com/office/officeart/2005/8/layout/hList1"/>
    <dgm:cxn modelId="{8854ACA5-82F1-4B5B-8C07-A9CAC1269479}" type="presOf" srcId="{A3A41151-2EE5-431E-B7CD-2F5A160F6136}" destId="{336A920C-DAF2-4D50-8FB3-095B9AF2E01B}" srcOrd="0" destOrd="1" presId="urn:microsoft.com/office/officeart/2005/8/layout/hList1"/>
    <dgm:cxn modelId="{88B40E9B-9DA8-4234-9F9A-FE7C46B858DF}" srcId="{6E85EC96-2A29-4E39-B8A9-D0711BA50CF6}" destId="{7031D4AA-A19B-46B9-9DFE-DEE79B266339}" srcOrd="0" destOrd="0" parTransId="{3EC7085F-D389-4370-AB02-0A7F3E65D1C8}" sibTransId="{631DEADF-59BF-4E5A-9BBC-2FF0D245DA94}"/>
    <dgm:cxn modelId="{A8840342-585E-4A42-BDA1-B7A3247B3BDF}" srcId="{DD957274-7645-45F2-9E71-5302762991A2}" destId="{6E85EC96-2A29-4E39-B8A9-D0711BA50CF6}" srcOrd="0" destOrd="0" parTransId="{9AC38A91-825E-4CAB-809E-22B6F55D2AF0}" sibTransId="{2246F24A-EB69-45B6-BB2A-6F3B569CC230}"/>
    <dgm:cxn modelId="{048D8EFA-25CC-466C-8FE0-87515DCD280C}" type="presOf" srcId="{4627E9B4-9A2B-4EFD-8C06-C452BD0F0468}" destId="{31372692-93D3-40B8-8682-C0FCC01C2899}" srcOrd="0" destOrd="0" presId="urn:microsoft.com/office/officeart/2005/8/layout/hList1"/>
    <dgm:cxn modelId="{432FF605-09B6-4A22-89F6-AD4DBC78B187}" srcId="{DD957274-7645-45F2-9E71-5302762991A2}" destId="{4627E9B4-9A2B-4EFD-8C06-C452BD0F0468}" srcOrd="2" destOrd="0" parTransId="{C4E361F7-1D77-400F-98A5-4A31C70E5542}" sibTransId="{9BEA63DF-6EEE-432E-9B6A-EB8680316C9C}"/>
    <dgm:cxn modelId="{7DB4751A-EFA6-4CD9-A903-8D1E002E6F97}" srcId="{DD957274-7645-45F2-9E71-5302762991A2}" destId="{7FBCB89F-6D9C-4E7C-82A5-40EF527CF24B}" srcOrd="1" destOrd="0" parTransId="{4E10F5FF-E8C0-4381-95AB-7F2E85F908E6}" sibTransId="{70C61B09-BD6F-41E4-89B6-02029D9B6C7E}"/>
    <dgm:cxn modelId="{6AABAA3B-D8CA-44D9-902A-E0D5A57E4D8B}" srcId="{7FBCB89F-6D9C-4E7C-82A5-40EF527CF24B}" destId="{38755265-2D06-427B-90BB-D6FF069D4AC1}" srcOrd="0" destOrd="0" parTransId="{96296AC1-06F2-4141-8F34-B2A8B1340D39}" sibTransId="{ACD75573-32C7-44C3-BB04-CFE086C75209}"/>
    <dgm:cxn modelId="{E90D87B1-7052-4016-88DC-7B2B92B52249}" type="presOf" srcId="{FE0BB35E-06EC-4062-B583-857A24CBE7E7}" destId="{BB9269DF-DEFD-48B0-B90B-DD390C364FC6}" srcOrd="0" destOrd="0" presId="urn:microsoft.com/office/officeart/2005/8/layout/hList1"/>
    <dgm:cxn modelId="{8381F3C1-E103-480D-B966-5A02C5F23A24}" srcId="{6E85EC96-2A29-4E39-B8A9-D0711BA50CF6}" destId="{A3A41151-2EE5-431E-B7CD-2F5A160F6136}" srcOrd="1" destOrd="0" parTransId="{FD2BF9DD-D658-4E6C-BEF6-132311DC90D8}" sibTransId="{F9783600-5189-4565-B5C3-B24DEF5285CD}"/>
    <dgm:cxn modelId="{9F15054A-CC13-4360-9FA2-B3F311B25404}" srcId="{4627E9B4-9A2B-4EFD-8C06-C452BD0F0468}" destId="{FE0BB35E-06EC-4062-B583-857A24CBE7E7}" srcOrd="0" destOrd="0" parTransId="{715FFD73-CA6D-4193-8FDF-9E0B63BFFB7C}" sibTransId="{7B12452B-FFF5-4461-ADF6-C07891837C10}"/>
    <dgm:cxn modelId="{0F339A2F-79C6-44B0-AD92-D218287E48DE}" type="presOf" srcId="{7031D4AA-A19B-46B9-9DFE-DEE79B266339}" destId="{336A920C-DAF2-4D50-8FB3-095B9AF2E01B}" srcOrd="0" destOrd="0" presId="urn:microsoft.com/office/officeart/2005/8/layout/hList1"/>
    <dgm:cxn modelId="{74EF1A40-5BDC-4643-B2CE-7347C2269A97}" type="presOf" srcId="{DD957274-7645-45F2-9E71-5302762991A2}" destId="{29805AE3-B2DB-4826-883E-7C485898076C}" srcOrd="0" destOrd="0" presId="urn:microsoft.com/office/officeart/2005/8/layout/hList1"/>
    <dgm:cxn modelId="{F0B5A009-3628-4928-8FA4-F04B838DE253}" type="presOf" srcId="{7FBCB89F-6D9C-4E7C-82A5-40EF527CF24B}" destId="{BCFF21C5-A682-46C7-A945-EC4F95B21D10}" srcOrd="0" destOrd="0" presId="urn:microsoft.com/office/officeart/2005/8/layout/hList1"/>
    <dgm:cxn modelId="{2A0603F3-2C36-4792-8F21-426965F04CD6}" type="presParOf" srcId="{29805AE3-B2DB-4826-883E-7C485898076C}" destId="{FF5F6813-C336-4AE8-8C66-7EBACF47D7A8}" srcOrd="0" destOrd="0" presId="urn:microsoft.com/office/officeart/2005/8/layout/hList1"/>
    <dgm:cxn modelId="{8A4F7EC6-30EA-414F-BA29-DC6B1D1FDCFF}" type="presParOf" srcId="{FF5F6813-C336-4AE8-8C66-7EBACF47D7A8}" destId="{57D65323-8E55-4B8C-891C-B1F7E90D578C}" srcOrd="0" destOrd="0" presId="urn:microsoft.com/office/officeart/2005/8/layout/hList1"/>
    <dgm:cxn modelId="{9A4B1C52-59D7-498F-AF35-79A74EA10B89}" type="presParOf" srcId="{FF5F6813-C336-4AE8-8C66-7EBACF47D7A8}" destId="{336A920C-DAF2-4D50-8FB3-095B9AF2E01B}" srcOrd="1" destOrd="0" presId="urn:microsoft.com/office/officeart/2005/8/layout/hList1"/>
    <dgm:cxn modelId="{52728A5F-C8E6-48D2-8362-8A9065CE0E47}" type="presParOf" srcId="{29805AE3-B2DB-4826-883E-7C485898076C}" destId="{1FD600E2-AADD-4213-B15C-2F7A124DA592}" srcOrd="1" destOrd="0" presId="urn:microsoft.com/office/officeart/2005/8/layout/hList1"/>
    <dgm:cxn modelId="{5E6727D0-A28C-4DDF-AA53-EE4FCE032E8D}" type="presParOf" srcId="{29805AE3-B2DB-4826-883E-7C485898076C}" destId="{D5C1A774-112D-40E8-B634-411ADCA7B4A6}" srcOrd="2" destOrd="0" presId="urn:microsoft.com/office/officeart/2005/8/layout/hList1"/>
    <dgm:cxn modelId="{C142EC8C-C165-4F99-A539-585717585415}" type="presParOf" srcId="{D5C1A774-112D-40E8-B634-411ADCA7B4A6}" destId="{BCFF21C5-A682-46C7-A945-EC4F95B21D10}" srcOrd="0" destOrd="0" presId="urn:microsoft.com/office/officeart/2005/8/layout/hList1"/>
    <dgm:cxn modelId="{19E206D7-021A-476A-9BB8-6E1C31E679DA}" type="presParOf" srcId="{D5C1A774-112D-40E8-B634-411ADCA7B4A6}" destId="{F395A6A1-8E45-45CC-858F-516F00EEE132}" srcOrd="1" destOrd="0" presId="urn:microsoft.com/office/officeart/2005/8/layout/hList1"/>
    <dgm:cxn modelId="{511970A9-0842-4F19-9B84-E7845C0F60F2}" type="presParOf" srcId="{29805AE3-B2DB-4826-883E-7C485898076C}" destId="{9B822E10-942F-4712-A77E-69BA4723B299}" srcOrd="3" destOrd="0" presId="urn:microsoft.com/office/officeart/2005/8/layout/hList1"/>
    <dgm:cxn modelId="{10FB8281-729F-498C-928B-B7F7CAC7DF15}" type="presParOf" srcId="{29805AE3-B2DB-4826-883E-7C485898076C}" destId="{5782E74B-1199-4B61-A9A7-95FCCBC45892}" srcOrd="4" destOrd="0" presId="urn:microsoft.com/office/officeart/2005/8/layout/hList1"/>
    <dgm:cxn modelId="{9566A112-99A0-4E4A-A64E-F8118BE45880}" type="presParOf" srcId="{5782E74B-1199-4B61-A9A7-95FCCBC45892}" destId="{31372692-93D3-40B8-8682-C0FCC01C2899}" srcOrd="0" destOrd="0" presId="urn:microsoft.com/office/officeart/2005/8/layout/hList1"/>
    <dgm:cxn modelId="{19D9AF50-5C7A-4201-9EEB-2E2C7DF249AE}" type="presParOf" srcId="{5782E74B-1199-4B61-A9A7-95FCCBC45892}" destId="{BB9269DF-DEFD-48B0-B90B-DD390C364FC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65323-8E55-4B8C-891C-B1F7E90D578C}">
      <dsp:nvSpPr>
        <dsp:cNvPr id="0" name=""/>
        <dsp:cNvSpPr/>
      </dsp:nvSpPr>
      <dsp:spPr>
        <a:xfrm>
          <a:off x="2467" y="8851"/>
          <a:ext cx="2405907" cy="777600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Omisión</a:t>
          </a:r>
          <a:endParaRPr lang="es-ES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467" y="8851"/>
        <a:ext cx="2405907" cy="777600"/>
      </dsp:txXfrm>
    </dsp:sp>
    <dsp:sp modelId="{336A920C-DAF2-4D50-8FB3-095B9AF2E01B}">
      <dsp:nvSpPr>
        <dsp:cNvPr id="0" name=""/>
        <dsp:cNvSpPr/>
      </dsp:nvSpPr>
      <dsp:spPr>
        <a:xfrm>
          <a:off x="2467" y="786451"/>
          <a:ext cx="2405907" cy="2334622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Archivos que no corresponden al indicador o sistema de gestión.</a:t>
          </a:r>
          <a:endParaRPr lang="es-ES" sz="15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Archivos de medios de verificación incompletos, ilegibles, total o parcialmente en blanco.</a:t>
          </a:r>
          <a:endParaRPr lang="es-ES" sz="15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467" y="786451"/>
        <a:ext cx="2405907" cy="2334622"/>
      </dsp:txXfrm>
    </dsp:sp>
    <dsp:sp modelId="{BCFF21C5-A682-46C7-A945-EC4F95B21D10}">
      <dsp:nvSpPr>
        <dsp:cNvPr id="0" name=""/>
        <dsp:cNvSpPr/>
      </dsp:nvSpPr>
      <dsp:spPr>
        <a:xfrm>
          <a:off x="2745202" y="8851"/>
          <a:ext cx="2405907" cy="777600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Inconsistencia</a:t>
          </a:r>
          <a:endParaRPr lang="es-ES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745202" y="8851"/>
        <a:ext cx="2405907" cy="777600"/>
      </dsp:txXfrm>
    </dsp:sp>
    <dsp:sp modelId="{F395A6A1-8E45-45CC-858F-516F00EEE132}">
      <dsp:nvSpPr>
        <dsp:cNvPr id="0" name=""/>
        <dsp:cNvSpPr/>
      </dsp:nvSpPr>
      <dsp:spPr>
        <a:xfrm>
          <a:off x="2745202" y="786451"/>
          <a:ext cx="2405907" cy="2334622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Los medios de verificación presentan diferencias en su propio contenido y/o con lo reportado en DIPRES, Red de Expertos(as) y/o con otras fuentes oficiales.</a:t>
          </a:r>
          <a:endParaRPr lang="es-ES" sz="15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745202" y="786451"/>
        <a:ext cx="2405907" cy="2334622"/>
      </dsp:txXfrm>
    </dsp:sp>
    <dsp:sp modelId="{31372692-93D3-40B8-8682-C0FCC01C2899}">
      <dsp:nvSpPr>
        <dsp:cNvPr id="0" name=""/>
        <dsp:cNvSpPr/>
      </dsp:nvSpPr>
      <dsp:spPr>
        <a:xfrm>
          <a:off x="5487936" y="8851"/>
          <a:ext cx="2405907" cy="777600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Exactitud</a:t>
          </a:r>
          <a:endParaRPr lang="es-ES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487936" y="8851"/>
        <a:ext cx="2405907" cy="777600"/>
      </dsp:txXfrm>
    </dsp:sp>
    <dsp:sp modelId="{BB9269DF-DEFD-48B0-B90B-DD390C364FC6}">
      <dsp:nvSpPr>
        <dsp:cNvPr id="0" name=""/>
        <dsp:cNvSpPr/>
      </dsp:nvSpPr>
      <dsp:spPr>
        <a:xfrm>
          <a:off x="5487936" y="786451"/>
          <a:ext cx="2405907" cy="2334622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500" kern="1200" dirty="0" smtClean="0">
              <a:latin typeface="Verdana" panose="020B0604030504040204" pitchFamily="34" charset="0"/>
              <a:ea typeface="Verdana" panose="020B0604030504040204" pitchFamily="34" charset="0"/>
            </a:rPr>
            <a:t>Información que no corresponde al alcance (nombre, fórmula, etapa y requisitos técnicos) y/o al período de medición definido para el indicador o sistema de gestión.</a:t>
          </a:r>
          <a:endParaRPr lang="es-ES" sz="15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487936" y="786451"/>
        <a:ext cx="2405907" cy="2334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d783cb6c4b_3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3d783cb6c4b_3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783cb6c4b_3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3d783cb6c4b_3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d783cb6c4b_3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g3d783cb6c4b_3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d783cb6c4b_3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g3d783cb6c4b_3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d783cb6c4b_3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g3d783cb6c4b_3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s-ES" dirty="0" smtClean="0"/>
              <a:t>Objetivos está</a:t>
            </a:r>
            <a:r>
              <a:rPr lang="es-ES" baseline="0" dirty="0" smtClean="0"/>
              <a:t>n resumidos para efectos de la presentación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60161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d783cb6c4b_3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g3d783cb6c4b_3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56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d783cb6c4b_3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g3d783cb6c4b_3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458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5" title="Primer Fondo PPT-1 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58" y="-21437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25" title="LogoGob-2026-4.png"/>
          <p:cNvPicPr preferRelativeResize="0"/>
          <p:nvPr/>
        </p:nvPicPr>
        <p:blipFill rotWithShape="1">
          <a:blip r:embed="rId4">
            <a:alphaModFix/>
          </a:blip>
          <a:srcRect l="-3591" t="-15409" r="-3602" b="-15396"/>
          <a:stretch/>
        </p:blipFill>
        <p:spPr>
          <a:xfrm>
            <a:off x="3076500" y="3026080"/>
            <a:ext cx="2991002" cy="168399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5"/>
          <p:cNvSpPr txBox="1"/>
          <p:nvPr/>
        </p:nvSpPr>
        <p:spPr>
          <a:xfrm>
            <a:off x="2162175" y="2525416"/>
            <a:ext cx="48198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419" sz="11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BAJADA DE LÁMINA</a:t>
            </a:r>
            <a:endParaRPr sz="11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5"/>
          <p:cNvSpPr txBox="1"/>
          <p:nvPr/>
        </p:nvSpPr>
        <p:spPr>
          <a:xfrm>
            <a:off x="628650" y="1595564"/>
            <a:ext cx="7886700" cy="890655"/>
          </a:xfrm>
          <a:prstGeom prst="rect">
            <a:avLst/>
          </a:prstGeom>
          <a:noFill/>
          <a:ln w="9525" cap="flat" cmpd="sng">
            <a:solidFill>
              <a:srgbClr val="2530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lvl="0" algn="ctr">
              <a:lnSpc>
                <a:spcPct val="90000"/>
              </a:lnSpc>
              <a:buSzPts val="3000"/>
            </a:pPr>
            <a:r>
              <a:rPr lang="es-ES" sz="2800" b="1" dirty="0" smtClean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PROGRAMA </a:t>
            </a:r>
            <a:r>
              <a:rPr lang="es-ES" sz="2800" b="1" dirty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DE MEJORAMIENTO </a:t>
            </a:r>
            <a:br>
              <a:rPr lang="es-ES" sz="2800" b="1" dirty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es-ES" sz="2800" b="1" dirty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DE LA GESTIÓN (PMG) </a:t>
            </a:r>
            <a:r>
              <a:rPr lang="es-ES" sz="2800" b="1" dirty="0" smtClean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AÑO 2026 </a:t>
            </a:r>
            <a:endParaRPr sz="2800" b="0" i="0" u="none" strike="noStrike" cap="none" dirty="0">
              <a:solidFill>
                <a:srgbClr val="25306B"/>
              </a:solidFill>
              <a:sym typeface="Arial"/>
            </a:endParaRPr>
          </a:p>
        </p:txBody>
      </p:sp>
      <p:sp>
        <p:nvSpPr>
          <p:cNvPr id="103" name="Google Shape;103;p25"/>
          <p:cNvSpPr txBox="1"/>
          <p:nvPr/>
        </p:nvSpPr>
        <p:spPr>
          <a:xfrm>
            <a:off x="1424608" y="2721765"/>
            <a:ext cx="6294783" cy="259500"/>
          </a:xfrm>
          <a:prstGeom prst="rect">
            <a:avLst/>
          </a:prstGeom>
          <a:noFill/>
          <a:ln w="9525" cap="flat" cmpd="sng">
            <a:solidFill>
              <a:srgbClr val="2530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lvl="0" algn="ctr">
              <a:lnSpc>
                <a:spcPct val="90000"/>
              </a:lnSpc>
              <a:buSzPts val="1100"/>
            </a:pPr>
            <a:r>
              <a:rPr lang="es-ES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División de Gestión Estratégica – Departamento Control de Gestión </a:t>
            </a:r>
          </a:p>
        </p:txBody>
      </p:sp>
      <p:sp>
        <p:nvSpPr>
          <p:cNvPr id="104" name="Google Shape;104;p25"/>
          <p:cNvSpPr txBox="1"/>
          <p:nvPr/>
        </p:nvSpPr>
        <p:spPr>
          <a:xfrm>
            <a:off x="3076500" y="1093076"/>
            <a:ext cx="2991000" cy="248284"/>
          </a:xfrm>
          <a:prstGeom prst="rect">
            <a:avLst/>
          </a:prstGeom>
          <a:noFill/>
          <a:ln w="9525" cap="flat" cmpd="sng">
            <a:solidFill>
              <a:srgbClr val="2530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None/>
            </a:pPr>
            <a:r>
              <a:rPr lang="es-419" sz="1200" dirty="0" smtClean="0">
                <a:solidFill>
                  <a:srgbClr val="25306B"/>
                </a:solidFill>
                <a:latin typeface="Verdana"/>
                <a:ea typeface="Verdana"/>
                <a:sym typeface="Verdana"/>
              </a:rPr>
              <a:t>Mayo 2026</a:t>
            </a:r>
            <a:endParaRPr sz="1200" b="0" i="0" u="none" strike="noStrike" cap="none" dirty="0">
              <a:solidFill>
                <a:srgbClr val="25306B"/>
              </a:solidFill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6" title="Fondo PPT-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6"/>
          <p:cNvSpPr txBox="1"/>
          <p:nvPr/>
        </p:nvSpPr>
        <p:spPr>
          <a:xfrm>
            <a:off x="561549" y="475472"/>
            <a:ext cx="8020902" cy="388200"/>
          </a:xfrm>
          <a:prstGeom prst="rect">
            <a:avLst/>
          </a:prstGeom>
          <a:noFill/>
          <a:ln w="9525" cap="flat" cmpd="sng">
            <a:solidFill>
              <a:srgbClr val="2530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i="0" u="none" strike="noStrike" cap="none" dirty="0" smtClean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ANTECEDENTES PMG 2026</a:t>
            </a:r>
            <a:endParaRPr sz="1100" b="0" i="0" u="none" strike="noStrike" cap="none" dirty="0">
              <a:solidFill>
                <a:srgbClr val="25306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32D975D-D50F-0071-2E4A-5358A4AED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984874"/>
              </p:ext>
            </p:extLst>
          </p:nvPr>
        </p:nvGraphicFramePr>
        <p:xfrm>
          <a:off x="348094" y="991262"/>
          <a:ext cx="8447812" cy="2072640"/>
        </p:xfrm>
        <a:graphic>
          <a:graphicData uri="http://schemas.openxmlformats.org/drawingml/2006/table">
            <a:tbl>
              <a:tblPr firstRow="1" lastRow="1"/>
              <a:tblGrid>
                <a:gridCol w="2002255">
                  <a:extLst>
                    <a:ext uri="{9D8B030D-6E8A-4147-A177-3AD203B41FA5}">
                      <a16:colId xmlns:a16="http://schemas.microsoft.com/office/drawing/2014/main" val="3409123714"/>
                    </a:ext>
                  </a:extLst>
                </a:gridCol>
                <a:gridCol w="2740195">
                  <a:extLst>
                    <a:ext uri="{9D8B030D-6E8A-4147-A177-3AD203B41FA5}">
                      <a16:colId xmlns:a16="http://schemas.microsoft.com/office/drawing/2014/main" val="3060677869"/>
                    </a:ext>
                  </a:extLst>
                </a:gridCol>
                <a:gridCol w="1039912">
                  <a:extLst>
                    <a:ext uri="{9D8B030D-6E8A-4147-A177-3AD203B41FA5}">
                      <a16:colId xmlns:a16="http://schemas.microsoft.com/office/drawing/2014/main" val="4059376931"/>
                    </a:ext>
                  </a:extLst>
                </a:gridCol>
                <a:gridCol w="1171538">
                  <a:extLst>
                    <a:ext uri="{9D8B030D-6E8A-4147-A177-3AD203B41FA5}">
                      <a16:colId xmlns:a16="http://schemas.microsoft.com/office/drawing/2014/main" val="2064306746"/>
                    </a:ext>
                  </a:extLst>
                </a:gridCol>
                <a:gridCol w="1493912">
                  <a:extLst>
                    <a:ext uri="{9D8B030D-6E8A-4147-A177-3AD203B41FA5}">
                      <a16:colId xmlns:a16="http://schemas.microsoft.com/office/drawing/2014/main" val="3690713858"/>
                    </a:ext>
                  </a:extLst>
                </a:gridCol>
              </a:tblGrid>
              <a:tr h="20225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Objetivos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de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Gestión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Indicador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/Sistema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Ponderación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Meta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266700" indent="-266700" algn="ctr">
                        <a:buNone/>
                      </a:pPr>
                      <a:r>
                        <a:rPr lang="es-E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Etapa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623541"/>
                  </a:ext>
                </a:extLst>
              </a:tr>
              <a:tr h="216603">
                <a:tc row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Gestión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Eficaz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(35%)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s-CL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Medidas de Equidad de Género</a:t>
                      </a: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20%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50,0% (4/8</a:t>
                      </a:r>
                      <a:r>
                        <a:rPr lang="es-CL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973818"/>
                  </a:ext>
                </a:extLst>
              </a:tr>
              <a:tr h="219563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CL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Riesgos Psicosociales </a:t>
                      </a:r>
                      <a:r>
                        <a:rPr lang="es-CL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y</a:t>
                      </a:r>
                      <a:r>
                        <a:rPr lang="es-CL" sz="11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Ausentismo Laboral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15%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1-2 </a:t>
                      </a:r>
                      <a:r>
                        <a:rPr lang="es-CL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</a:t>
                      </a:r>
                      <a:r>
                        <a:rPr lang="es-CL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 </a:t>
                      </a:r>
                      <a:r>
                        <a:rPr lang="es-CL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RT)</a:t>
                      </a: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706162"/>
                  </a:ext>
                </a:extLst>
              </a:tr>
              <a:tr h="203916">
                <a:tc row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Eficiencia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Institucional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(35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%)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Estado Verde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15%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1-2-3 </a:t>
                      </a:r>
                      <a:r>
                        <a:rPr lang="es-CL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(18 </a:t>
                      </a:r>
                      <a:r>
                        <a:rPr lang="es-CL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RT)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376186"/>
                  </a:ext>
                </a:extLst>
              </a:tr>
              <a:tr h="211212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Concentración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del Gasto St 22+29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20%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99,78%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557282"/>
                  </a:ext>
                </a:extLst>
              </a:tr>
              <a:tr h="322128">
                <a:tc row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 Calidad de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Servicio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</a:t>
                      </a:r>
                      <a:r>
                        <a:rPr lang="en-U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30%)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Calidad de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Servicio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y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Experiencia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Usuaria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15%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1-2-3-4 (19 </a:t>
                      </a:r>
                      <a:r>
                        <a:rPr lang="es-CL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RT)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558076"/>
                  </a:ext>
                </a:extLst>
              </a:tr>
              <a:tr h="203916"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Transformación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Digital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1-2-3 (10 </a:t>
                      </a:r>
                      <a:r>
                        <a:rPr lang="es-CL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RT)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24765" marR="24765" marT="24765" marB="2476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341879"/>
                  </a:ext>
                </a:extLst>
              </a:tr>
              <a:tr h="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754790"/>
                  </a:ext>
                </a:extLst>
              </a:tr>
            </a:tbl>
          </a:graphicData>
        </a:graphic>
      </p:graphicFrame>
      <p:grpSp>
        <p:nvGrpSpPr>
          <p:cNvPr id="6" name="Grupo 5">
            <a:extLst>
              <a:ext uri="{FF2B5EF4-FFF2-40B4-BE49-F238E27FC236}">
                <a16:creationId xmlns:a16="http://schemas.microsoft.com/office/drawing/2014/main" id="{7988789D-4CDD-743B-7FCA-435087158FC5}"/>
              </a:ext>
            </a:extLst>
          </p:cNvPr>
          <p:cNvGrpSpPr/>
          <p:nvPr/>
        </p:nvGrpSpPr>
        <p:grpSpPr>
          <a:xfrm>
            <a:off x="268619" y="3167314"/>
            <a:ext cx="4232315" cy="1103580"/>
            <a:chOff x="1889682" y="3922513"/>
            <a:chExt cx="4232315" cy="1103580"/>
          </a:xfrm>
        </p:grpSpPr>
        <p:sp>
          <p:nvSpPr>
            <p:cNvPr id="7" name="Rectángulo redondeado 37">
              <a:extLst>
                <a:ext uri="{FF2B5EF4-FFF2-40B4-BE49-F238E27FC236}">
                  <a16:creationId xmlns:a16="http://schemas.microsoft.com/office/drawing/2014/main" id="{76807C49-396A-A86F-354E-ACD846B101C3}"/>
                </a:ext>
              </a:extLst>
            </p:cNvPr>
            <p:cNvSpPr/>
            <p:nvPr/>
          </p:nvSpPr>
          <p:spPr>
            <a:xfrm>
              <a:off x="1889682" y="3922513"/>
              <a:ext cx="4232315" cy="110358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19CA298B-386E-C6D0-3F83-0FA5009AC6C5}"/>
                </a:ext>
              </a:extLst>
            </p:cNvPr>
            <p:cNvSpPr/>
            <p:nvPr/>
          </p:nvSpPr>
          <p:spPr>
            <a:xfrm>
              <a:off x="3054631" y="4500881"/>
              <a:ext cx="1287802" cy="28803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</a:rPr>
                <a:t>Parcialmente Cumplido</a:t>
              </a:r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77FF577-F823-9E46-CA38-C48CB53A6D1E}"/>
                </a:ext>
              </a:extLst>
            </p:cNvPr>
            <p:cNvSpPr/>
            <p:nvPr/>
          </p:nvSpPr>
          <p:spPr>
            <a:xfrm>
              <a:off x="1956909" y="4493716"/>
              <a:ext cx="1090644" cy="28803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</a:rPr>
                <a:t>No Cumplido</a:t>
              </a: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5AB10E71-5B04-EAA8-1559-42909BDF702D}"/>
                </a:ext>
              </a:extLst>
            </p:cNvPr>
            <p:cNvSpPr txBox="1"/>
            <p:nvPr/>
          </p:nvSpPr>
          <p:spPr>
            <a:xfrm>
              <a:off x="3122659" y="4257481"/>
              <a:ext cx="127310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&gt;=75%  y &lt;100%</a:t>
              </a:r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7FE85085-6B94-A9C4-56F3-E56D719DEC62}"/>
                </a:ext>
              </a:extLst>
            </p:cNvPr>
            <p:cNvSpPr/>
            <p:nvPr/>
          </p:nvSpPr>
          <p:spPr>
            <a:xfrm>
              <a:off x="4342433" y="4510475"/>
              <a:ext cx="1296144" cy="28803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</a:rPr>
                <a:t>Cumplido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F3D5CD93-E8C2-D20D-68F8-1F8204066038}"/>
                </a:ext>
              </a:extLst>
            </p:cNvPr>
            <p:cNvSpPr txBox="1"/>
            <p:nvPr/>
          </p:nvSpPr>
          <p:spPr>
            <a:xfrm>
              <a:off x="4571928" y="4243471"/>
              <a:ext cx="62388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=100%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BBEB2411-6277-FFC2-265E-49F0F8A76548}"/>
                </a:ext>
              </a:extLst>
            </p:cNvPr>
            <p:cNvSpPr/>
            <p:nvPr/>
          </p:nvSpPr>
          <p:spPr>
            <a:xfrm>
              <a:off x="2134173" y="3956356"/>
              <a:ext cx="3613794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Para </a:t>
              </a:r>
              <a:r>
                <a:rPr kumimoji="0" lang="es-CL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indicadores</a:t>
              </a:r>
              <a:r>
                <a:rPr kumimoji="0" lang="es-CL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kumimoji="0" lang="es-CL" sz="10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con</a:t>
              </a:r>
              <a:r>
                <a:rPr kumimoji="0" lang="es-CL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Meta</a:t>
              </a:r>
              <a:r>
                <a:rPr kumimoji="0" lang="es-CL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, si logro de meta es: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C434913C-1C88-1331-1DBC-1591FE43149A}"/>
                </a:ext>
              </a:extLst>
            </p:cNvPr>
            <p:cNvSpPr txBox="1"/>
            <p:nvPr/>
          </p:nvSpPr>
          <p:spPr>
            <a:xfrm>
              <a:off x="2161919" y="4742026"/>
              <a:ext cx="85632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0% </a:t>
              </a:r>
              <a:r>
                <a:rPr kumimoji="0" lang="es-CL" sz="9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pond</a:t>
              </a: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. 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6519513E-FAC0-14EB-40D5-4667BB387056}"/>
                </a:ext>
              </a:extLst>
            </p:cNvPr>
            <p:cNvSpPr txBox="1"/>
            <p:nvPr/>
          </p:nvSpPr>
          <p:spPr>
            <a:xfrm>
              <a:off x="3022778" y="4776839"/>
              <a:ext cx="140936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Pond</a:t>
              </a: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. proporcional</a:t>
              </a:r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FD6E676D-1CE0-768C-B66B-9B2206331F27}"/>
                </a:ext>
              </a:extLst>
            </p:cNvPr>
            <p:cNvSpPr/>
            <p:nvPr/>
          </p:nvSpPr>
          <p:spPr>
            <a:xfrm>
              <a:off x="4293063" y="4765655"/>
              <a:ext cx="1414599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100% </a:t>
              </a:r>
              <a:r>
                <a:rPr kumimoji="0" lang="es-CL" sz="9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pond</a:t>
              </a: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.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384DE69-C759-F050-6543-332F72D6B175}"/>
                </a:ext>
              </a:extLst>
            </p:cNvPr>
            <p:cNvSpPr txBox="1"/>
            <p:nvPr/>
          </p:nvSpPr>
          <p:spPr>
            <a:xfrm>
              <a:off x="2224652" y="4243471"/>
              <a:ext cx="55015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&lt;75%</a:t>
              </a: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4F44C222-C472-DC7F-1C86-ACE8234B182F}"/>
              </a:ext>
            </a:extLst>
          </p:cNvPr>
          <p:cNvGrpSpPr/>
          <p:nvPr/>
        </p:nvGrpSpPr>
        <p:grpSpPr>
          <a:xfrm>
            <a:off x="4607670" y="3182178"/>
            <a:ext cx="4831171" cy="1105909"/>
            <a:chOff x="6389641" y="3986258"/>
            <a:chExt cx="4270959" cy="1092288"/>
          </a:xfrm>
        </p:grpSpPr>
        <p:sp>
          <p:nvSpPr>
            <p:cNvPr id="19" name="Rectángulo redondeado 38">
              <a:extLst>
                <a:ext uri="{FF2B5EF4-FFF2-40B4-BE49-F238E27FC236}">
                  <a16:creationId xmlns:a16="http://schemas.microsoft.com/office/drawing/2014/main" id="{55E503D1-305D-1868-D751-C4EC91BF6361}"/>
                </a:ext>
              </a:extLst>
            </p:cNvPr>
            <p:cNvSpPr/>
            <p:nvPr/>
          </p:nvSpPr>
          <p:spPr>
            <a:xfrm>
              <a:off x="6389641" y="3986258"/>
              <a:ext cx="3751813" cy="109228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C3E36B8D-509D-2FD0-79A5-6EBAF87351CC}"/>
                </a:ext>
              </a:extLst>
            </p:cNvPr>
            <p:cNvSpPr/>
            <p:nvPr/>
          </p:nvSpPr>
          <p:spPr>
            <a:xfrm>
              <a:off x="6954972" y="4005003"/>
              <a:ext cx="3705628" cy="2431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Para </a:t>
              </a:r>
              <a:r>
                <a:rPr lang="es-CL" sz="1000" b="1" kern="1200" dirty="0" smtClean="0"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sistemas</a:t>
              </a:r>
              <a:r>
                <a:rPr kumimoji="0" lang="es-C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 </a:t>
              </a:r>
              <a:r>
                <a:rPr lang="es-CL" sz="1000" b="1" kern="1200" dirty="0" smtClean="0"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de gestión</a:t>
              </a:r>
              <a:r>
                <a:rPr kumimoji="0" lang="es-CL" sz="1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,</a:t>
              </a:r>
              <a:r>
                <a:rPr kumimoji="0" lang="es-CL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 se entenderá:</a:t>
              </a:r>
              <a:endPara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endParaRPr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43D2831E-3E2A-EC6F-DC11-11D57EDCDF9F}"/>
                </a:ext>
              </a:extLst>
            </p:cNvPr>
            <p:cNvSpPr/>
            <p:nvPr/>
          </p:nvSpPr>
          <p:spPr>
            <a:xfrm>
              <a:off x="6524324" y="4466694"/>
              <a:ext cx="800755" cy="31825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</a:rPr>
                <a:t>No Cumplido</a:t>
              </a:r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9D52DEEA-B765-B8B5-22BC-17F06AEAE63C}"/>
                </a:ext>
              </a:extLst>
            </p:cNvPr>
            <p:cNvSpPr/>
            <p:nvPr/>
          </p:nvSpPr>
          <p:spPr>
            <a:xfrm>
              <a:off x="7315404" y="4471056"/>
              <a:ext cx="924424" cy="31410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</a:rPr>
                <a:t>Cumplido</a:t>
              </a:r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439D9CE9-03C0-1A22-2AC6-EB2E19B70AAA}"/>
                </a:ext>
              </a:extLst>
            </p:cNvPr>
            <p:cNvSpPr/>
            <p:nvPr/>
          </p:nvSpPr>
          <p:spPr>
            <a:xfrm>
              <a:off x="8314528" y="4345391"/>
              <a:ext cx="1728098" cy="6383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Si </a:t>
              </a:r>
              <a:r>
                <a:rPr kumimoji="0" lang="es-CL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al </a:t>
              </a: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31 de diciembre de </a:t>
              </a:r>
              <a:r>
                <a:rPr kumimoji="0" lang="es-CL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2026 </a:t>
              </a:r>
              <a:r>
                <a:rPr kumimoji="0" lang="es-CL" sz="9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cumple </a:t>
              </a:r>
              <a:r>
                <a:rPr kumimoji="0" lang="es-CL" sz="9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con </a:t>
              </a:r>
              <a:r>
                <a:rPr kumimoji="0" lang="es-CL" sz="9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l</a:t>
              </a:r>
              <a:r>
                <a:rPr kumimoji="0" lang="es-CL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os </a:t>
              </a: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requisitos técnicos </a:t>
              </a:r>
              <a:r>
                <a:rPr kumimoji="0" lang="es-CL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establecidos por etapa. </a:t>
              </a:r>
              <a:endParaRPr kumimoji="0" lang="es-CL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endParaRPr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BAD3FB01-B9A2-2685-488C-9061E9DD27AC}"/>
                </a:ext>
              </a:extLst>
            </p:cNvPr>
            <p:cNvSpPr/>
            <p:nvPr/>
          </p:nvSpPr>
          <p:spPr>
            <a:xfrm>
              <a:off x="7088656" y="4782436"/>
              <a:ext cx="1414599" cy="2279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100% </a:t>
              </a:r>
              <a:r>
                <a:rPr kumimoji="0" lang="es-CL" sz="9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pond</a:t>
              </a: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. 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10C6B5EF-055A-DF3D-4EA8-B08017C91160}"/>
                </a:ext>
              </a:extLst>
            </p:cNvPr>
            <p:cNvSpPr txBox="1"/>
            <p:nvPr/>
          </p:nvSpPr>
          <p:spPr>
            <a:xfrm>
              <a:off x="6577947" y="4765964"/>
              <a:ext cx="711929" cy="2279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0% </a:t>
              </a:r>
              <a:r>
                <a:rPr kumimoji="0" lang="es-CL" sz="9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pond</a:t>
              </a:r>
              <a:r>
                <a:rPr kumimoji="0" lang="es-CL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+mn-cs"/>
                </a:rPr>
                <a:t>. </a:t>
              </a:r>
            </a:p>
          </p:txBody>
        </p:sp>
      </p:grpSp>
      <p:sp>
        <p:nvSpPr>
          <p:cNvPr id="2" name="CuadroTexto 1"/>
          <p:cNvSpPr txBox="1"/>
          <p:nvPr/>
        </p:nvSpPr>
        <p:spPr>
          <a:xfrm>
            <a:off x="4940140" y="3436292"/>
            <a:ext cx="18222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Cada requisito técnico</a:t>
            </a:r>
            <a:endParaRPr lang="es-CL" sz="1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7" title="Fondo PPT-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7"/>
          <p:cNvSpPr txBox="1"/>
          <p:nvPr/>
        </p:nvSpPr>
        <p:spPr>
          <a:xfrm>
            <a:off x="628649" y="1249518"/>
            <a:ext cx="7886700" cy="3238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342900" lvl="0" indent="-342900" algn="just">
              <a:lnSpc>
                <a:spcPct val="130000"/>
              </a:lnSpc>
              <a:buClr>
                <a:srgbClr val="0C4581"/>
              </a:buClr>
              <a:buSzPts val="1500"/>
              <a:buFont typeface="+mj-lt"/>
              <a:buAutoNum type="arabicPeriod"/>
            </a:pP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 posible </a:t>
            </a:r>
            <a:r>
              <a:rPr lang="es-ES" sz="1500" b="1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verificar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los valores </a:t>
            </a: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reportados a través de sus medios 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verificación.</a:t>
            </a:r>
          </a:p>
          <a:p>
            <a:pPr marL="342900" lvl="0" indent="-342900" algn="just">
              <a:lnSpc>
                <a:spcPct val="130000"/>
              </a:lnSpc>
              <a:buClr>
                <a:srgbClr val="0C4581"/>
              </a:buClr>
              <a:buSzPts val="1500"/>
              <a:buFont typeface="+mj-lt"/>
              <a:buAutoNum type="arabicPeriod"/>
            </a:pP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Los valores </a:t>
            </a: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informados en aplicativo </a:t>
            </a:r>
            <a:r>
              <a:rPr lang="es-ES" sz="1500" b="1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DIPRES </a:t>
            </a:r>
            <a:r>
              <a:rPr lang="es-ES" sz="1500" b="1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</a:t>
            </a:r>
            <a:r>
              <a:rPr lang="es-ES" sz="1500" b="1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correspondan  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 los </a:t>
            </a: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señalados en los </a:t>
            </a:r>
            <a:r>
              <a:rPr lang="es-ES" sz="1500" b="1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medios </a:t>
            </a:r>
            <a:r>
              <a:rPr lang="es-ES" sz="1500" b="1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verificación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342900" lvl="0" indent="-342900" algn="just">
              <a:lnSpc>
                <a:spcPct val="130000"/>
              </a:lnSpc>
              <a:buClr>
                <a:srgbClr val="0C4581"/>
              </a:buClr>
              <a:buSzPts val="1500"/>
              <a:buFont typeface="+mj-lt"/>
              <a:buAutoNum type="arabicPeriod"/>
            </a:pP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Los </a:t>
            </a: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valores informados en los </a:t>
            </a:r>
            <a:r>
              <a:rPr lang="es-ES" sz="1500" b="1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medios </a:t>
            </a:r>
            <a:r>
              <a:rPr lang="es-ES" sz="1500" b="1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verificación </a:t>
            </a: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son </a:t>
            </a:r>
            <a:r>
              <a:rPr lang="es-ES" sz="1500" b="1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inconsistentes </a:t>
            </a: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y/o presente </a:t>
            </a:r>
            <a:r>
              <a:rPr lang="es-ES" sz="1500" b="1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errores u omisiones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342900" lvl="0" indent="-342900" algn="just">
              <a:lnSpc>
                <a:spcPct val="130000"/>
              </a:lnSpc>
              <a:buClr>
                <a:srgbClr val="0C4581"/>
              </a:buClr>
              <a:buSzPts val="1500"/>
              <a:buFont typeface="+mj-lt"/>
              <a:buAutoNum type="arabicPeriod"/>
            </a:pP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Los valores </a:t>
            </a:r>
            <a:r>
              <a:rPr lang="es-ES" sz="1500" b="1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</a:t>
            </a:r>
            <a:r>
              <a:rPr lang="es-ES" sz="1500" b="1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corresponde 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 alcance </a:t>
            </a: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y/o 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período </a:t>
            </a:r>
            <a:r>
              <a:rPr lang="es-ES" sz="150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comprometido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342900" lvl="0" indent="-342900" algn="just">
              <a:lnSpc>
                <a:spcPct val="130000"/>
              </a:lnSpc>
              <a:buClr>
                <a:srgbClr val="0C4581"/>
              </a:buClr>
              <a:buSzPts val="1500"/>
              <a:buFont typeface="+mj-lt"/>
              <a:buAutoNum type="arabicPeriod"/>
            </a:pP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Las causas del incumplimiento </a:t>
            </a:r>
            <a:r>
              <a:rPr lang="es-ES" sz="1500" b="1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son externas ni justificadas</a:t>
            </a: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342900" lvl="0" indent="-342900" algn="just">
              <a:lnSpc>
                <a:spcPct val="130000"/>
              </a:lnSpc>
              <a:buClr>
                <a:srgbClr val="0C4581"/>
              </a:buClr>
              <a:buSzPts val="1500"/>
              <a:buFont typeface="+mj-lt"/>
              <a:buAutoNum type="arabicPeriod"/>
            </a:pPr>
            <a:r>
              <a:rPr lang="es-ES" sz="150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Los medios de verificación </a:t>
            </a:r>
            <a:r>
              <a:rPr lang="es-ES" sz="1500" b="1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acreditan requisitos técnicos adicionales.</a:t>
            </a:r>
          </a:p>
        </p:txBody>
      </p:sp>
      <p:sp>
        <p:nvSpPr>
          <p:cNvPr id="119" name="Google Shape;119;p27"/>
          <p:cNvSpPr txBox="1"/>
          <p:nvPr/>
        </p:nvSpPr>
        <p:spPr>
          <a:xfrm>
            <a:off x="254441" y="712461"/>
            <a:ext cx="8635117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lvl="0" algn="ctr">
              <a:lnSpc>
                <a:spcPct val="90000"/>
              </a:lnSpc>
              <a:buSzPts val="2100"/>
            </a:pPr>
            <a:r>
              <a:rPr lang="es-ES" sz="2200" b="1" dirty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¿Cuándo se considera un indicador no cumplido?</a:t>
            </a:r>
            <a:endParaRPr sz="2200" b="0" i="0" u="none" strike="noStrike" cap="none" dirty="0">
              <a:solidFill>
                <a:srgbClr val="25306B"/>
              </a:solidFill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9" title="Fondo PPT-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9"/>
          <p:cNvSpPr txBox="1"/>
          <p:nvPr/>
        </p:nvSpPr>
        <p:spPr>
          <a:xfrm>
            <a:off x="638261" y="581405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lvl="0" algn="ctr">
              <a:lnSpc>
                <a:spcPct val="90000"/>
              </a:lnSpc>
              <a:buSzPts val="2100"/>
            </a:pPr>
            <a:r>
              <a:rPr lang="es-ES" sz="2400" b="1" dirty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¿Qué se considera como error?</a:t>
            </a:r>
            <a:endParaRPr sz="2400" b="0" i="0" u="none" strike="noStrike" cap="none" dirty="0">
              <a:solidFill>
                <a:srgbClr val="25306B"/>
              </a:solidFill>
              <a:sym typeface="Arial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002815079"/>
              </p:ext>
            </p:extLst>
          </p:nvPr>
        </p:nvGraphicFramePr>
        <p:xfrm>
          <a:off x="628649" y="1101507"/>
          <a:ext cx="7896312" cy="3129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7D79DCC8-0B98-008C-51A5-988ADEA38DE2}"/>
              </a:ext>
            </a:extLst>
          </p:cNvPr>
          <p:cNvSpPr txBox="1"/>
          <p:nvPr/>
        </p:nvSpPr>
        <p:spPr>
          <a:xfrm>
            <a:off x="628649" y="4318971"/>
            <a:ext cx="7886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Tx/>
              <a:buFontTx/>
              <a:buNone/>
              <a:defRPr/>
            </a:pPr>
            <a:r>
              <a:rPr lang="es-CL" sz="105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Para cada indicador </a:t>
            </a:r>
            <a:r>
              <a:rPr lang="es-CL" sz="1050" dirty="0" smtClean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sistema de gestión cumplido </a:t>
            </a:r>
            <a:r>
              <a:rPr lang="es-CL" sz="1050" dirty="0">
                <a:solidFill>
                  <a:srgbClr val="25306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parcialmente cumplido informado con error durante el proceso de evaluación, se descontará un 10% de la ponderación establecida.</a:t>
            </a:r>
          </a:p>
        </p:txBody>
      </p:sp>
      <p:pic>
        <p:nvPicPr>
          <p:cNvPr id="7" name="Picture 2" descr="1,246,228 Advertencia Imágenes y Fotos - 123RF">
            <a:extLst>
              <a:ext uri="{FF2B5EF4-FFF2-40B4-BE49-F238E27FC236}">
                <a16:creationId xmlns:a16="http://schemas.microsoft.com/office/drawing/2014/main" id="{2703C656-9978-7E7C-40B4-FFB39A9B4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5612" y="4275201"/>
            <a:ext cx="503037" cy="50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8" title="Fondo PPT-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8"/>
          <p:cNvSpPr txBox="1"/>
          <p:nvPr/>
        </p:nvSpPr>
        <p:spPr>
          <a:xfrm>
            <a:off x="373117" y="486345"/>
            <a:ext cx="8397765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lvl="0" algn="ctr">
              <a:lnSpc>
                <a:spcPct val="90000"/>
              </a:lnSpc>
              <a:buSzPts val="2100"/>
              <a:defRPr/>
            </a:pPr>
            <a:r>
              <a:rPr lang="es-419" sz="1800" b="1" dirty="0" smtClean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SISTEMA</a:t>
            </a:r>
            <a:r>
              <a:rPr kumimoji="0" lang="es-419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25306B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s-ES" sz="1800" b="1" dirty="0" smtClean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CALIDAD DE SERVICIO Y EXPERIENCIA USUARIA</a:t>
            </a:r>
            <a:endParaRPr kumimoji="0" lang="es-419" sz="1800" b="0" i="0" u="none" strike="noStrike" kern="0" cap="none" spc="0" normalizeH="0" baseline="0" noProof="0" dirty="0">
              <a:ln>
                <a:noFill/>
              </a:ln>
              <a:solidFill>
                <a:srgbClr val="25306B"/>
              </a:solidFill>
              <a:effectLst/>
              <a:uLnTx/>
              <a:uFillTx/>
              <a:sym typeface="Arial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35337F4-86D3-61A5-8469-0189F0122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389571"/>
              </p:ext>
            </p:extLst>
          </p:nvPr>
        </p:nvGraphicFramePr>
        <p:xfrm>
          <a:off x="285139" y="1603215"/>
          <a:ext cx="8573720" cy="3316804"/>
        </p:xfrm>
        <a:graphic>
          <a:graphicData uri="http://schemas.openxmlformats.org/drawingml/2006/table">
            <a:tbl>
              <a:tblPr firstRow="1" lastRow="1" bandRow="1">
                <a:tableStyleId>{FABFCF23-3B69-468F-B69F-88F6DE6A72F2}</a:tableStyleId>
              </a:tblPr>
              <a:tblGrid>
                <a:gridCol w="520079">
                  <a:extLst>
                    <a:ext uri="{9D8B030D-6E8A-4147-A177-3AD203B41FA5}">
                      <a16:colId xmlns:a16="http://schemas.microsoft.com/office/drawing/2014/main" val="2606993065"/>
                    </a:ext>
                  </a:extLst>
                </a:gridCol>
                <a:gridCol w="4389973">
                  <a:extLst>
                    <a:ext uri="{9D8B030D-6E8A-4147-A177-3AD203B41FA5}">
                      <a16:colId xmlns:a16="http://schemas.microsoft.com/office/drawing/2014/main" val="1442831679"/>
                    </a:ext>
                  </a:extLst>
                </a:gridCol>
                <a:gridCol w="632778">
                  <a:extLst>
                    <a:ext uri="{9D8B030D-6E8A-4147-A177-3AD203B41FA5}">
                      <a16:colId xmlns:a16="http://schemas.microsoft.com/office/drawing/2014/main" val="3601691313"/>
                    </a:ext>
                  </a:extLst>
                </a:gridCol>
                <a:gridCol w="536902">
                  <a:extLst>
                    <a:ext uri="{9D8B030D-6E8A-4147-A177-3AD203B41FA5}">
                      <a16:colId xmlns:a16="http://schemas.microsoft.com/office/drawing/2014/main" val="3080199819"/>
                    </a:ext>
                  </a:extLst>
                </a:gridCol>
                <a:gridCol w="623497">
                  <a:extLst>
                    <a:ext uri="{9D8B030D-6E8A-4147-A177-3AD203B41FA5}">
                      <a16:colId xmlns:a16="http://schemas.microsoft.com/office/drawing/2014/main" val="1372974695"/>
                    </a:ext>
                  </a:extLst>
                </a:gridCol>
                <a:gridCol w="623497">
                  <a:extLst>
                    <a:ext uri="{9D8B030D-6E8A-4147-A177-3AD203B41FA5}">
                      <a16:colId xmlns:a16="http://schemas.microsoft.com/office/drawing/2014/main" val="722385120"/>
                    </a:ext>
                  </a:extLst>
                </a:gridCol>
                <a:gridCol w="623497">
                  <a:extLst>
                    <a:ext uri="{9D8B030D-6E8A-4147-A177-3AD203B41FA5}">
                      <a16:colId xmlns:a16="http://schemas.microsoft.com/office/drawing/2014/main" val="2913028213"/>
                    </a:ext>
                  </a:extLst>
                </a:gridCol>
                <a:gridCol w="623497">
                  <a:extLst>
                    <a:ext uri="{9D8B030D-6E8A-4147-A177-3AD203B41FA5}">
                      <a16:colId xmlns:a16="http://schemas.microsoft.com/office/drawing/2014/main" val="3864079575"/>
                    </a:ext>
                  </a:extLst>
                </a:gridCol>
              </a:tblGrid>
              <a:tr h="390348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Etapa</a:t>
                      </a:r>
                      <a:r>
                        <a:rPr lang="en-US" sz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Objetivos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de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Gestión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1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Ponde</a:t>
                      </a:r>
                      <a:r>
                        <a:rPr lang="en-U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rador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N°</a:t>
                      </a:r>
                      <a:r>
                        <a:rPr lang="es-E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 </a:t>
                      </a: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Abr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 Jun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 </a:t>
                      </a:r>
                      <a:r>
                        <a:rPr lang="es-ES" sz="11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Sep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 Dic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/>
                </a:tc>
                <a:extLst>
                  <a:ext uri="{0D108BD9-81ED-4DB2-BD59-A6C34878D82A}">
                    <a16:rowId xmlns:a16="http://schemas.microsoft.com/office/drawing/2014/main" val="599226628"/>
                  </a:ext>
                </a:extLst>
              </a:tr>
              <a:tr h="514023">
                <a:tc row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just">
                        <a:buNone/>
                      </a:pPr>
                      <a:r>
                        <a:rPr lang="es-ES" sz="10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Poner en funcionamiento un marco de gobernanza, mediante la creación del Comité de CSyEU y TD que será la instancia encargada de velar por la adecuada implementación del Sistema.</a:t>
                      </a:r>
                      <a:endParaRPr lang="es-CL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 row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200" b="1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3,75</a:t>
                      </a:r>
                      <a:r>
                        <a:rPr lang="en-US" sz="12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</a:t>
                      </a:r>
                      <a:endParaRPr lang="es-CL" sz="12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1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1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2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4294920556"/>
                  </a:ext>
                </a:extLst>
              </a:tr>
              <a:tr h="77296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s-ES" sz="10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 Elaborar un diagnóstico de la CSyEU con</a:t>
                      </a:r>
                      <a:r>
                        <a:rPr lang="es-ES" sz="10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s-ES" sz="10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información de medición de la satisfacción, identificación de registros administrativos y la recopilación y análisis de insumos relevantes que determina las brechas de CSyEU y su difusión.</a:t>
                      </a:r>
                      <a:endParaRPr lang="es-CL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5</a:t>
                      </a:r>
                      <a:endParaRPr lang="es-CL" sz="12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9 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1684310661"/>
                  </a:ext>
                </a:extLst>
              </a:tr>
              <a:tr h="53703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s-ES" sz="10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Contar con una política de calidad de servicio vigente, y un plan de mejoramiento de la CSyEU y difunde ambos instrumentos interna y externamente.</a:t>
                      </a:r>
                      <a:endParaRPr lang="es-CL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b="1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3,75%</a:t>
                      </a:r>
                      <a:endParaRPr lang="es-CL" sz="12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4</a:t>
                      </a:r>
                      <a:endParaRPr lang="es-CL" sz="12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4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3090822318"/>
                  </a:ext>
                </a:extLst>
              </a:tr>
              <a:tr h="44041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s-ES" sz="10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Implementar el plan de mejoramiento de la CSyEU y lo difunde interna y externamente.</a:t>
                      </a:r>
                      <a:endParaRPr lang="es-CL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b="1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3,75%</a:t>
                      </a:r>
                      <a:endParaRPr lang="es-CL" sz="12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2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2763221726"/>
                  </a:ext>
                </a:extLst>
              </a:tr>
              <a:tr h="36323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1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es-CL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s-ES" sz="10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 Evaluar</a:t>
                      </a:r>
                      <a:r>
                        <a:rPr lang="es-ES" sz="10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s-ES" sz="10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la CSyEU de su institución mediante los resultados del plan de mejoramiento de la CSyEU.</a:t>
                      </a:r>
                      <a:endParaRPr lang="es-CL" sz="10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b="1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3,75%</a:t>
                      </a:r>
                      <a:endParaRPr lang="es-CL" sz="12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s-ES" sz="12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2</a:t>
                      </a:r>
                      <a:endParaRPr lang="es-CL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479264156"/>
                  </a:ext>
                </a:extLst>
              </a:tr>
              <a:tr h="298773">
                <a:tc grid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es-CL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15%</a:t>
                      </a:r>
                      <a:endParaRPr lang="es-CL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</a:t>
                      </a:r>
                      <a:endParaRPr lang="es-CL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  <a:endParaRPr lang="es-CL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es-CL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  <a:endParaRPr lang="es-CL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es-ES" sz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</a:t>
                      </a:r>
                      <a:endParaRPr lang="es-CL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4765" marR="24765" marT="24765" marB="24765" anchor="ctr"/>
                </a:tc>
                <a:extLst>
                  <a:ext uri="{0D108BD9-81ED-4DB2-BD59-A6C34878D82A}">
                    <a16:rowId xmlns:a16="http://schemas.microsoft.com/office/drawing/2014/main" val="4016201458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44597EEF-FBB7-6D8F-C5C6-313EE3A97D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389918"/>
              </p:ext>
            </p:extLst>
          </p:nvPr>
        </p:nvGraphicFramePr>
        <p:xfrm>
          <a:off x="1870819" y="875633"/>
          <a:ext cx="5402360" cy="60960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350590">
                  <a:extLst>
                    <a:ext uri="{9D8B030D-6E8A-4147-A177-3AD203B41FA5}">
                      <a16:colId xmlns:a16="http://schemas.microsoft.com/office/drawing/2014/main" val="2441154026"/>
                    </a:ext>
                  </a:extLst>
                </a:gridCol>
                <a:gridCol w="1350590">
                  <a:extLst>
                    <a:ext uri="{9D8B030D-6E8A-4147-A177-3AD203B41FA5}">
                      <a16:colId xmlns:a16="http://schemas.microsoft.com/office/drawing/2014/main" val="2136599647"/>
                    </a:ext>
                  </a:extLst>
                </a:gridCol>
                <a:gridCol w="1350590">
                  <a:extLst>
                    <a:ext uri="{9D8B030D-6E8A-4147-A177-3AD203B41FA5}">
                      <a16:colId xmlns:a16="http://schemas.microsoft.com/office/drawing/2014/main" val="2371817195"/>
                    </a:ext>
                  </a:extLst>
                </a:gridCol>
                <a:gridCol w="1350590">
                  <a:extLst>
                    <a:ext uri="{9D8B030D-6E8A-4147-A177-3AD203B41FA5}">
                      <a16:colId xmlns:a16="http://schemas.microsoft.com/office/drawing/2014/main" val="192575048"/>
                    </a:ext>
                  </a:extLst>
                </a:gridCol>
              </a:tblGrid>
              <a:tr h="2687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baseline="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Pond</a:t>
                      </a:r>
                      <a:r>
                        <a:rPr lang="es-CL" sz="1400" b="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a abr</a:t>
                      </a:r>
                      <a:endParaRPr lang="es-CL" sz="1400" b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b="0" baseline="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Pond</a:t>
                      </a:r>
                      <a:r>
                        <a:rPr lang="es-CL" sz="1400" b="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a jun</a:t>
                      </a:r>
                      <a:endParaRPr lang="es-CL" sz="1400" b="0" dirty="0" smtClean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err="1" smtClean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Pond</a:t>
                      </a:r>
                      <a:r>
                        <a:rPr lang="es-ES" sz="1400" b="0" dirty="0" smtClean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a</a:t>
                      </a:r>
                      <a:r>
                        <a:rPr lang="es-ES" sz="1400" b="0" baseline="0" dirty="0" smtClean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s-ES" sz="1400" b="0" baseline="0" dirty="0" err="1" smtClean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sep</a:t>
                      </a:r>
                      <a:endParaRPr lang="es-CL" sz="1400" b="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b="0" baseline="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Pond</a:t>
                      </a:r>
                      <a:r>
                        <a:rPr lang="es-CL" sz="1400" b="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a </a:t>
                      </a:r>
                      <a:r>
                        <a:rPr lang="es-CL" sz="1400" b="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dic</a:t>
                      </a:r>
                      <a:endParaRPr lang="es-CL" sz="1400" b="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982394"/>
                  </a:ext>
                </a:extLst>
              </a:tr>
              <a:tr h="2963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0%</a:t>
                      </a:r>
                      <a:endParaRPr lang="es-MX" sz="14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0,3%</a:t>
                      </a:r>
                      <a:endParaRPr lang="es-MX" sz="14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5,8%</a:t>
                      </a:r>
                      <a:endParaRPr lang="es-MX" sz="14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15%</a:t>
                      </a:r>
                      <a:endParaRPr lang="es-MX" sz="14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021814"/>
                  </a:ext>
                </a:extLst>
              </a:tr>
            </a:tbl>
          </a:graphicData>
        </a:graphic>
      </p:graphicFrame>
      <p:sp>
        <p:nvSpPr>
          <p:cNvPr id="12" name="Elipse 11">
            <a:extLst>
              <a:ext uri="{FF2B5EF4-FFF2-40B4-BE49-F238E27FC236}">
                <a16:creationId xmlns:a16="http://schemas.microsoft.com/office/drawing/2014/main" id="{7D0F41C9-09B4-4C1D-EDF6-BC5B58C27EC8}"/>
              </a:ext>
            </a:extLst>
          </p:cNvPr>
          <p:cNvSpPr/>
          <p:nvPr/>
        </p:nvSpPr>
        <p:spPr>
          <a:xfrm>
            <a:off x="7859108" y="2786701"/>
            <a:ext cx="300790" cy="31282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751CE0E2-A8DC-D452-C332-4ABC639DB26A}"/>
              </a:ext>
            </a:extLst>
          </p:cNvPr>
          <p:cNvSpPr/>
          <p:nvPr/>
        </p:nvSpPr>
        <p:spPr>
          <a:xfrm>
            <a:off x="8478384" y="3889790"/>
            <a:ext cx="300790" cy="31282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751CE0E2-A8DC-D452-C332-4ABC639DB26A}"/>
              </a:ext>
            </a:extLst>
          </p:cNvPr>
          <p:cNvSpPr/>
          <p:nvPr/>
        </p:nvSpPr>
        <p:spPr>
          <a:xfrm>
            <a:off x="7859108" y="3398279"/>
            <a:ext cx="300790" cy="31282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751CE0E2-A8DC-D452-C332-4ABC639DB26A}"/>
              </a:ext>
            </a:extLst>
          </p:cNvPr>
          <p:cNvSpPr/>
          <p:nvPr/>
        </p:nvSpPr>
        <p:spPr>
          <a:xfrm>
            <a:off x="8478384" y="2097667"/>
            <a:ext cx="300790" cy="31282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751CE0E2-A8DC-D452-C332-4ABC639DB26A}"/>
              </a:ext>
            </a:extLst>
          </p:cNvPr>
          <p:cNvSpPr/>
          <p:nvPr/>
        </p:nvSpPr>
        <p:spPr>
          <a:xfrm>
            <a:off x="8478384" y="3398278"/>
            <a:ext cx="300790" cy="31282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751CE0E2-A8DC-D452-C332-4ABC639DB26A}"/>
              </a:ext>
            </a:extLst>
          </p:cNvPr>
          <p:cNvSpPr/>
          <p:nvPr/>
        </p:nvSpPr>
        <p:spPr>
          <a:xfrm>
            <a:off x="8478384" y="2786701"/>
            <a:ext cx="300790" cy="31282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CuadroTexto 1"/>
          <p:cNvSpPr txBox="1"/>
          <p:nvPr/>
        </p:nvSpPr>
        <p:spPr>
          <a:xfrm>
            <a:off x="285139" y="4908649"/>
            <a:ext cx="857372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ES" sz="900" dirty="0" smtClean="0">
                <a:latin typeface="Verdana" panose="020B0604030504040204" pitchFamily="34" charset="0"/>
                <a:ea typeface="Verdana" panose="020B0604030504040204" pitchFamily="34" charset="0"/>
              </a:rPr>
              <a:t>CSyEU: Calidad de Servicio y Experiencia Usuaria / TD: Transformación Digital</a:t>
            </a:r>
            <a:endParaRPr lang="es-CL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D0F41C9-09B4-4C1D-EDF6-BC5B58C27EC8}"/>
              </a:ext>
            </a:extLst>
          </p:cNvPr>
          <p:cNvSpPr/>
          <p:nvPr/>
        </p:nvSpPr>
        <p:spPr>
          <a:xfrm>
            <a:off x="7239832" y="2097667"/>
            <a:ext cx="300790" cy="31282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7D0F41C9-09B4-4C1D-EDF6-BC5B58C27EC8}"/>
              </a:ext>
            </a:extLst>
          </p:cNvPr>
          <p:cNvSpPr/>
          <p:nvPr/>
        </p:nvSpPr>
        <p:spPr>
          <a:xfrm>
            <a:off x="7859108" y="2097668"/>
            <a:ext cx="300790" cy="31282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751CE0E2-A8DC-D452-C332-4ABC639DB26A}"/>
              </a:ext>
            </a:extLst>
          </p:cNvPr>
          <p:cNvSpPr/>
          <p:nvPr/>
        </p:nvSpPr>
        <p:spPr>
          <a:xfrm>
            <a:off x="8478384" y="4283358"/>
            <a:ext cx="300790" cy="31282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438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8" title="Fondo PPT-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8"/>
          <p:cNvSpPr txBox="1"/>
          <p:nvPr/>
        </p:nvSpPr>
        <p:spPr>
          <a:xfrm>
            <a:off x="373116" y="487886"/>
            <a:ext cx="8397765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lvl="0" algn="ctr">
              <a:lnSpc>
                <a:spcPct val="90000"/>
              </a:lnSpc>
              <a:buSzPts val="2100"/>
              <a:defRPr/>
            </a:pPr>
            <a:r>
              <a:rPr lang="es-419" sz="1800" b="1" dirty="0" smtClean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SISTEMA</a:t>
            </a:r>
            <a:r>
              <a:rPr kumimoji="0" lang="es-419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25306B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kumimoji="0" lang="es-419" sz="1800" b="1" i="0" u="none" strike="noStrike" kern="0" cap="none" spc="0" normalizeH="0" noProof="0" dirty="0" smtClean="0">
                <a:ln>
                  <a:noFill/>
                </a:ln>
                <a:solidFill>
                  <a:srgbClr val="25306B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s-ES" sz="1800" b="1" dirty="0" smtClean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CALIDAD </a:t>
            </a:r>
            <a:r>
              <a:rPr lang="es-ES" sz="1800" b="1" dirty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DE SERVICIO Y EXPERIENCIA USUARIA</a:t>
            </a:r>
            <a:endParaRPr kumimoji="0" lang="es-419" sz="1800" b="0" i="0" u="none" strike="noStrike" kern="0" cap="none" spc="0" normalizeH="0" baseline="0" noProof="0" dirty="0">
              <a:ln>
                <a:noFill/>
              </a:ln>
              <a:solidFill>
                <a:srgbClr val="25306B"/>
              </a:solidFill>
              <a:effectLst/>
              <a:uLnTx/>
              <a:uFillTx/>
              <a:sym typeface="Arial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D014FA0-1AB7-ABE5-49D1-F6041D1F2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227664"/>
              </p:ext>
            </p:extLst>
          </p:nvPr>
        </p:nvGraphicFramePr>
        <p:xfrm>
          <a:off x="340683" y="878946"/>
          <a:ext cx="8462632" cy="421200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092332">
                  <a:extLst>
                    <a:ext uri="{9D8B030D-6E8A-4147-A177-3AD203B41FA5}">
                      <a16:colId xmlns:a16="http://schemas.microsoft.com/office/drawing/2014/main" val="1211987563"/>
                    </a:ext>
                  </a:extLst>
                </a:gridCol>
                <a:gridCol w="3889612">
                  <a:extLst>
                    <a:ext uri="{9D8B030D-6E8A-4147-A177-3AD203B41FA5}">
                      <a16:colId xmlns:a16="http://schemas.microsoft.com/office/drawing/2014/main" val="4109332966"/>
                    </a:ext>
                  </a:extLst>
                </a:gridCol>
                <a:gridCol w="1308499">
                  <a:extLst>
                    <a:ext uri="{9D8B030D-6E8A-4147-A177-3AD203B41FA5}">
                      <a16:colId xmlns:a16="http://schemas.microsoft.com/office/drawing/2014/main" val="1825781390"/>
                    </a:ext>
                  </a:extLst>
                </a:gridCol>
                <a:gridCol w="2172189">
                  <a:extLst>
                    <a:ext uri="{9D8B030D-6E8A-4147-A177-3AD203B41FA5}">
                      <a16:colId xmlns:a16="http://schemas.microsoft.com/office/drawing/2014/main" val="1360169491"/>
                    </a:ext>
                  </a:extLst>
                </a:gridCol>
              </a:tblGrid>
              <a:tr h="573095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r>
                        <a:rPr lang="es-CL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Etapa/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CL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Objetivo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r>
                        <a:rPr lang="es-CL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Requisitos Técnicos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r>
                        <a:rPr lang="es-ES" sz="11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Realizado</a:t>
                      </a:r>
                      <a:endParaRPr lang="es-CL" sz="11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Observaciones</a:t>
                      </a:r>
                      <a:endParaRPr lang="es-CL" sz="11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091701"/>
                  </a:ext>
                </a:extLst>
              </a:tr>
              <a:tr h="408334">
                <a:tc rowSpan="2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r>
                        <a:rPr lang="es-ES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Etapa1/Obj.1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l" fontAlgn="ctr">
                        <a:buNone/>
                      </a:pPr>
                      <a:r>
                        <a:rPr lang="es-ES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RT1 – Constitución del Comité de Calidad de Servicio, Experiencia Usuaria y Transformación Digital.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b">
                        <a:buNone/>
                      </a:pPr>
                      <a:r>
                        <a:rPr lang="es-E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Mayo</a:t>
                      </a:r>
                      <a:endParaRPr lang="es-CL" sz="1100" b="1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777465"/>
                  </a:ext>
                </a:extLst>
              </a:tr>
              <a:tr h="2185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l" fontAlgn="ctr">
                        <a:buNone/>
                      </a:pPr>
                      <a:r>
                        <a:rPr lang="es-ES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RT2 – Concientización de su personal.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b">
                        <a:buNone/>
                      </a:pPr>
                      <a:r>
                        <a:rPr lang="es-E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Octubre</a:t>
                      </a:r>
                      <a:endParaRPr lang="es-CL" sz="1100" b="1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7189071"/>
                  </a:ext>
                </a:extLst>
              </a:tr>
              <a:tr h="543048">
                <a:tc row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Etapa 1/Obj.2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L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RT1 – </a:t>
                      </a:r>
                      <a:r>
                        <a:rPr lang="es-ES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Elaboración o actualización del Diagnóstico, que deberá contener la sistematización y análisis de los aspectos señalados en los RT N°2 al N°8.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Noviembre</a:t>
                      </a:r>
                      <a:endParaRPr kumimoji="0" lang="es-CL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sz="11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407517"/>
                  </a:ext>
                </a:extLst>
              </a:tr>
              <a:tr h="50672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l" fontAlgn="ctr">
                        <a:buNone/>
                      </a:pPr>
                      <a:r>
                        <a:rPr lang="es-CL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RT2 – </a:t>
                      </a:r>
                      <a:r>
                        <a:rPr lang="es-ES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Medición de Satisfacción (metodología, medición por empresa externa y diseño </a:t>
                      </a:r>
                      <a:r>
                        <a:rPr lang="es-ES" sz="1100" u="none" strike="noStrike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muestral</a:t>
                      </a:r>
                      <a:r>
                        <a:rPr lang="es-ES" sz="11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de servicios relevantes).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Noviembre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5394586"/>
                  </a:ext>
                </a:extLst>
              </a:tr>
              <a:tr h="263877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RT3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- Otros instrumentos de percepción usuaria.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Noviembre</a:t>
                      </a:r>
                      <a:endParaRPr kumimoji="0" lang="es-CL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8657705"/>
                  </a:ext>
                </a:extLst>
              </a:tr>
              <a:tr h="26791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RT4 - Catastro de información de experiencia usuaria.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Agosto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1725803"/>
                  </a:ext>
                </a:extLst>
              </a:tr>
              <a:tr h="36154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RT5 - Trámites y/o servicios entregados a la ciudadanía.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Septiembre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605069"/>
                  </a:ext>
                </a:extLst>
              </a:tr>
              <a:tr h="254352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RT6 - Reclamos recibidos y respondidos.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Agosto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110243"/>
                  </a:ext>
                </a:extLst>
              </a:tr>
              <a:tr h="238412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RT7 -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SAIP recibidas y respondidas.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Agosto</a:t>
                      </a:r>
                      <a:endParaRPr kumimoji="0" lang="es-CL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9588822"/>
                  </a:ext>
                </a:extLst>
              </a:tr>
              <a:tr h="361543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RT8 - Registros administrativos de trámites y/o servicios más relevantes.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Septiembre</a:t>
                      </a:r>
                      <a:endParaRPr kumimoji="0" lang="es-CL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078451"/>
                  </a:ext>
                </a:extLst>
              </a:tr>
              <a:tr h="214614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RT9 - Difusión del diagnóstico.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Diciembre</a:t>
                      </a:r>
                      <a:endParaRPr kumimoji="0" lang="es-CL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1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213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330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8" title="Fondo PPT-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8"/>
          <p:cNvSpPr txBox="1"/>
          <p:nvPr/>
        </p:nvSpPr>
        <p:spPr>
          <a:xfrm>
            <a:off x="373117" y="538549"/>
            <a:ext cx="8397765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lvl="0" algn="ctr">
              <a:lnSpc>
                <a:spcPct val="90000"/>
              </a:lnSpc>
              <a:buSzPts val="2100"/>
              <a:defRPr/>
            </a:pPr>
            <a:r>
              <a:rPr lang="es-419" sz="1800" b="1" dirty="0" smtClean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SISTEMA</a:t>
            </a:r>
            <a:r>
              <a:rPr kumimoji="0" lang="es-419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25306B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s-ES" sz="1800" b="1" dirty="0" smtClean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CALIDAD </a:t>
            </a:r>
            <a:r>
              <a:rPr lang="es-ES" sz="1800" b="1" dirty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DE SERVICIO Y EXPERIENCIA USUARIA</a:t>
            </a:r>
            <a:r>
              <a:rPr kumimoji="0" lang="es-419" sz="1800" b="1" i="0" u="none" strike="noStrike" kern="0" cap="none" spc="0" normalizeH="0" noProof="0" dirty="0" smtClean="0">
                <a:ln>
                  <a:noFill/>
                </a:ln>
                <a:solidFill>
                  <a:srgbClr val="25306B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t> </a:t>
            </a:r>
            <a:endParaRPr kumimoji="0" lang="es-419" sz="1800" b="0" i="0" u="none" strike="noStrike" kern="0" cap="none" spc="0" normalizeH="0" baseline="0" noProof="0" dirty="0">
              <a:ln>
                <a:noFill/>
              </a:ln>
              <a:solidFill>
                <a:srgbClr val="25306B"/>
              </a:solidFill>
              <a:effectLst/>
              <a:uLnTx/>
              <a:uFillTx/>
              <a:sym typeface="Arial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D014FA0-1AB7-ABE5-49D1-F6041D1F2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232717"/>
              </p:ext>
            </p:extLst>
          </p:nvPr>
        </p:nvGraphicFramePr>
        <p:xfrm>
          <a:off x="308250" y="914400"/>
          <a:ext cx="8462632" cy="365622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04293">
                  <a:extLst>
                    <a:ext uri="{9D8B030D-6E8A-4147-A177-3AD203B41FA5}">
                      <a16:colId xmlns:a16="http://schemas.microsoft.com/office/drawing/2014/main" val="1211987563"/>
                    </a:ext>
                  </a:extLst>
                </a:gridCol>
                <a:gridCol w="3623481">
                  <a:extLst>
                    <a:ext uri="{9D8B030D-6E8A-4147-A177-3AD203B41FA5}">
                      <a16:colId xmlns:a16="http://schemas.microsoft.com/office/drawing/2014/main" val="4109332966"/>
                    </a:ext>
                  </a:extLst>
                </a:gridCol>
                <a:gridCol w="1202851">
                  <a:extLst>
                    <a:ext uri="{9D8B030D-6E8A-4147-A177-3AD203B41FA5}">
                      <a16:colId xmlns:a16="http://schemas.microsoft.com/office/drawing/2014/main" val="1825781390"/>
                    </a:ext>
                  </a:extLst>
                </a:gridCol>
                <a:gridCol w="2532007">
                  <a:extLst>
                    <a:ext uri="{9D8B030D-6E8A-4147-A177-3AD203B41FA5}">
                      <a16:colId xmlns:a16="http://schemas.microsoft.com/office/drawing/2014/main" val="1360169491"/>
                    </a:ext>
                  </a:extLst>
                </a:gridCol>
              </a:tblGrid>
              <a:tr h="619125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r>
                        <a:rPr lang="es-CL" sz="12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Etapa/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CL" sz="12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Objetivo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r>
                        <a:rPr lang="es-CL" sz="12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Requisitos Técnicos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r>
                        <a:rPr lang="es-ES" sz="12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Realizado</a:t>
                      </a:r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Observaciones</a:t>
                      </a:r>
                      <a:endParaRPr lang="es-CL" sz="1200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091701"/>
                  </a:ext>
                </a:extLst>
              </a:tr>
              <a:tr h="336218">
                <a:tc rowSpan="4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r>
                        <a:rPr lang="es-ES" sz="1200" u="none" strike="noStrike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Etapa2/Obj.1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RT1 -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Política de Calidad de Servicio vigente.</a:t>
                      </a:r>
                      <a:endParaRPr lang="es-E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b">
                        <a:buNone/>
                      </a:pPr>
                      <a:r>
                        <a:rPr lang="es-C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Agosto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777465"/>
                  </a:ext>
                </a:extLst>
              </a:tr>
              <a:tr h="26613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RT2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- Contenidos de la Política de Calidad de Servicio.</a:t>
                      </a:r>
                      <a:endParaRPr lang="es-E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b">
                        <a:buNone/>
                      </a:pPr>
                      <a:r>
                        <a:rPr lang="es-C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Agosto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7189071"/>
                  </a:ext>
                </a:extLst>
              </a:tr>
              <a:tr h="36094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RT3 -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Diseño o actualización del plan de mejoramiento de la calidad de servicio y experiencia usuaria.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Agosto</a:t>
                      </a:r>
                      <a:endParaRPr kumimoji="0" lang="es-CL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991290"/>
                  </a:ext>
                </a:extLst>
              </a:tr>
              <a:tr h="37253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RT4 - </a:t>
                      </a: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Contenidos del plan de mejoramiento de la calidad de servicio y experiencia usuaria.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Septiembre</a:t>
                      </a:r>
                      <a:endParaRPr kumimoji="0" lang="es-CL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>
                        <a:buNone/>
                      </a:pP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5394586"/>
                  </a:ext>
                </a:extLst>
              </a:tr>
              <a:tr h="372536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Etapa3/Obj.1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RT1 -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Implementación del plan de mejoramiento de la calidad de servicio y experiencia usuaria.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Noviembre</a:t>
                      </a:r>
                      <a:endParaRPr kumimoji="0" lang="es-CL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911234"/>
                  </a:ext>
                </a:extLst>
              </a:tr>
              <a:tr h="372536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RT2 - Difusión de la implementación del plan de mejoramiento.</a:t>
                      </a:r>
                      <a:endParaRPr lang="es-CL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Noviembre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955870"/>
                  </a:ext>
                </a:extLst>
              </a:tr>
              <a:tr h="372536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Etapa4/Obj.1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RT1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- Evaluación de la calidad de servicio y experiencia usuaria.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Diciembre</a:t>
                      </a:r>
                      <a:endParaRPr kumimoji="0" lang="es-CL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329681"/>
                  </a:ext>
                </a:extLst>
              </a:tr>
              <a:tr h="372536"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RT2</a:t>
                      </a:r>
                      <a:r>
                        <a:rPr lang="es-E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- Difusión del informe de evaluación de la calidad de servicio y experiencia usuaria.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Diciembre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291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83969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de78efd-8437-4659-9b89-926eff9ba8c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C1749DE751C3F4A9C49D44525EB44E5" ma:contentTypeVersion="18" ma:contentTypeDescription="Crear nuevo documento." ma:contentTypeScope="" ma:versionID="3e96b42a7503fdadc3ce99279b0d18fc">
  <xsd:schema xmlns:xsd="http://www.w3.org/2001/XMLSchema" xmlns:xs="http://www.w3.org/2001/XMLSchema" xmlns:p="http://schemas.microsoft.com/office/2006/metadata/properties" xmlns:ns3="fde78efd-8437-4659-9b89-926eff9ba8cf" xmlns:ns4="23aa8978-8f26-4509-a5cc-2d502f723027" targetNamespace="http://schemas.microsoft.com/office/2006/metadata/properties" ma:root="true" ma:fieldsID="4747ba9313bce46514f177eeb24b9c8d" ns3:_="" ns4:_="">
    <xsd:import namespace="fde78efd-8437-4659-9b89-926eff9ba8cf"/>
    <xsd:import namespace="23aa8978-8f26-4509-a5cc-2d502f7230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e78efd-8437-4659-9b89-926eff9ba8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aa8978-8f26-4509-a5cc-2d502f72302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E713B9-C8E0-4FDB-88C9-A996C40CE4FB}">
  <ds:schemaRefs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fde78efd-8437-4659-9b89-926eff9ba8cf"/>
    <ds:schemaRef ds:uri="http://purl.org/dc/dcmitype/"/>
    <ds:schemaRef ds:uri="23aa8978-8f26-4509-a5cc-2d502f723027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63D8F45-87DA-4D42-9DE1-CA81965537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78134B-2008-40DB-9C6B-C7CA4472F4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e78efd-8437-4659-9b89-926eff9ba8cf"/>
    <ds:schemaRef ds:uri="23aa8978-8f26-4509-a5cc-2d502f7230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981</Words>
  <Application>Microsoft Office PowerPoint</Application>
  <PresentationFormat>Presentación en pantalla (16:9)</PresentationFormat>
  <Paragraphs>184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Verdana</vt:lpstr>
      <vt:lpstr>Simple Light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Villegas Verasay</dc:creator>
  <cp:lastModifiedBy>Eduardo Espinoza</cp:lastModifiedBy>
  <cp:revision>98</cp:revision>
  <dcterms:modified xsi:type="dcterms:W3CDTF">2026-06-01T15:19:49Z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0x0101009C1749DE751C3F4A9C49D44525EB44E5</vt:lpwstr>
  </property>
</Properties>
</file>