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77" r:id="rId3"/>
  </p:sldMasterIdLst>
  <p:notesMasterIdLst>
    <p:notesMasterId r:id="rId11"/>
  </p:notesMasterIdLst>
  <p:sldIdLst>
    <p:sldId id="268" r:id="rId4"/>
    <p:sldId id="269" r:id="rId5"/>
    <p:sldId id="284" r:id="rId6"/>
    <p:sldId id="285" r:id="rId7"/>
    <p:sldId id="286" r:id="rId8"/>
    <p:sldId id="287" r:id="rId9"/>
    <p:sldId id="283" r:id="rId10"/>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4144"/>
    <a:srgbClr val="006CB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Estilo claro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202B0CA-FC54-4496-8BCA-5EF66A818D29}" styleName="Estilo oscuro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0" autoAdjust="0"/>
    <p:restoredTop sz="94671" autoAdjust="0"/>
  </p:normalViewPr>
  <p:slideViewPr>
    <p:cSldViewPr>
      <p:cViewPr>
        <p:scale>
          <a:sx n="50" d="100"/>
          <a:sy n="50" d="100"/>
        </p:scale>
        <p:origin x="-1086" y="-51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tableStyles" Target="tableStyle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8B603F-8235-48B8-ADBE-48FAF2B130A0}" type="datetimeFigureOut">
              <a:rPr lang="es-CL" smtClean="0"/>
              <a:t>07-12-2011</a:t>
            </a:fld>
            <a:endParaRPr lang="es-C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B989F7-8271-4819-A966-D36A11E92BB9}" type="slidenum">
              <a:rPr lang="es-CL" smtClean="0"/>
              <a:t>‹Nº›</a:t>
            </a:fld>
            <a:endParaRPr lang="es-CL"/>
          </a:p>
        </p:txBody>
      </p:sp>
    </p:spTree>
    <p:extLst>
      <p:ext uri="{BB962C8B-B14F-4D97-AF65-F5344CB8AC3E}">
        <p14:creationId xmlns:p14="http://schemas.microsoft.com/office/powerpoint/2010/main" val="1765438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2 Marcador de notas"/>
          <p:cNvSpPr>
            <a:spLocks noGrp="1"/>
          </p:cNvSpPr>
          <p:nvPr>
            <p:ph type="body" idx="1"/>
          </p:nvPr>
        </p:nvSpPr>
        <p:spPr/>
        <p:txBody>
          <a:bodyPr>
            <a:normAutofit fontScale="92500" lnSpcReduction="10000"/>
          </a:bodyPr>
          <a:lstStyle/>
          <a:p>
            <a:pPr>
              <a:defRPr/>
            </a:pPr>
            <a:r>
              <a:rPr lang="es-CL" b="1" dirty="0" smtClean="0"/>
              <a:t>Preámbulo</a:t>
            </a:r>
            <a:endParaRPr lang="es-CL" dirty="0" smtClean="0"/>
          </a:p>
          <a:p>
            <a:pPr>
              <a:defRPr/>
            </a:pPr>
            <a:r>
              <a:rPr lang="es-CL" dirty="0" smtClean="0"/>
              <a:t> </a:t>
            </a:r>
          </a:p>
          <a:p>
            <a:pPr>
              <a:defRPr/>
            </a:pPr>
            <a:r>
              <a:rPr lang="es-CL" dirty="0" smtClean="0"/>
              <a:t>SAG tiene 61 medidas entre Impulso Competitivo (50) y Plan de Control Estratégico (11), las cuales se relacionan con las diferentes áreas en las cuales actúa el servicio, tales como:</a:t>
            </a:r>
          </a:p>
          <a:p>
            <a:pPr>
              <a:defRPr/>
            </a:pPr>
            <a:r>
              <a:rPr lang="es-CL" dirty="0" smtClean="0"/>
              <a:t>Agrícola</a:t>
            </a:r>
          </a:p>
          <a:p>
            <a:pPr>
              <a:defRPr/>
            </a:pPr>
            <a:r>
              <a:rPr lang="es-CL" dirty="0" smtClean="0"/>
              <a:t>Forestal</a:t>
            </a:r>
          </a:p>
          <a:p>
            <a:pPr>
              <a:defRPr/>
            </a:pPr>
            <a:r>
              <a:rPr lang="es-CL" dirty="0" smtClean="0"/>
              <a:t>Vitivinícola</a:t>
            </a:r>
          </a:p>
          <a:p>
            <a:pPr>
              <a:defRPr/>
            </a:pPr>
            <a:r>
              <a:rPr lang="es-CL" dirty="0" smtClean="0"/>
              <a:t>Asuntos Internacionales</a:t>
            </a:r>
          </a:p>
          <a:p>
            <a:pPr>
              <a:defRPr/>
            </a:pPr>
            <a:r>
              <a:rPr lang="es-CL" dirty="0" smtClean="0"/>
              <a:t>Protección de Recursos Naturales</a:t>
            </a:r>
          </a:p>
          <a:p>
            <a:pPr>
              <a:defRPr/>
            </a:pPr>
            <a:r>
              <a:rPr lang="es-CL" dirty="0" smtClean="0"/>
              <a:t>Inocuidad e insumos</a:t>
            </a:r>
          </a:p>
          <a:p>
            <a:pPr>
              <a:defRPr/>
            </a:pPr>
            <a:r>
              <a:rPr lang="es-CL" dirty="0" smtClean="0"/>
              <a:t> </a:t>
            </a:r>
          </a:p>
          <a:p>
            <a:pPr>
              <a:defRPr/>
            </a:pPr>
            <a:r>
              <a:rPr lang="es-CL" dirty="0" smtClean="0"/>
              <a:t>Para abarcar estos temas de la mejor manera, el Servicio realiza mesas de trabajo en conjunto con los gremios del sector privado una vez al mes, de manera de enfocar las soluciones a los requerimientos de los usuarios del SAG. Por otro lado, internamente tenemos un seguimiento a los compromisos que surgen en cada una de estas mesas mensuales, el cual se registra semanalmente, de manera de asegurar su cumplimiento para la siguiente reunión. </a:t>
            </a:r>
          </a:p>
          <a:p>
            <a:pPr>
              <a:defRPr/>
            </a:pPr>
            <a:r>
              <a:rPr lang="es-CL" dirty="0" smtClean="0"/>
              <a:t>A la fecha, </a:t>
            </a:r>
            <a:r>
              <a:rPr lang="es-CL" b="1" dirty="0" smtClean="0"/>
              <a:t>contamos con 12 medidas implementadas </a:t>
            </a:r>
            <a:r>
              <a:rPr lang="es-CL" dirty="0" smtClean="0"/>
              <a:t> y otras cercanas a ser implementadas. </a:t>
            </a:r>
          </a:p>
          <a:p>
            <a:pPr>
              <a:defRPr/>
            </a:pPr>
            <a:r>
              <a:rPr lang="es-CL" dirty="0" smtClean="0"/>
              <a:t>En la presentación del día de hoy nos centraremos en las 7 medidas denominadas como emblemáticas por parte del Ministerio de Economía. </a:t>
            </a:r>
          </a:p>
          <a:p>
            <a:pPr>
              <a:defRPr/>
            </a:pPr>
            <a:endParaRPr lang="es-CL" dirty="0"/>
          </a:p>
        </p:txBody>
      </p:sp>
      <p:sp>
        <p:nvSpPr>
          <p:cNvPr id="53252"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29057" indent="-280406" eaLnBrk="0" hangingPunct="0">
              <a:defRPr>
                <a:solidFill>
                  <a:schemeClr val="tx1"/>
                </a:solidFill>
                <a:latin typeface="Arial" pitchFamily="34" charset="0"/>
                <a:ea typeface="ヒラギノ角ゴ Pro W3"/>
                <a:cs typeface="ヒラギノ角ゴ Pro W3"/>
              </a:defRPr>
            </a:lvl2pPr>
            <a:lvl3pPr marL="1121626" indent="-224325" eaLnBrk="0" hangingPunct="0">
              <a:defRPr>
                <a:solidFill>
                  <a:schemeClr val="tx1"/>
                </a:solidFill>
                <a:latin typeface="Arial" pitchFamily="34" charset="0"/>
                <a:ea typeface="ヒラギノ角ゴ Pro W3"/>
                <a:cs typeface="ヒラギノ角ゴ Pro W3"/>
              </a:defRPr>
            </a:lvl3pPr>
            <a:lvl4pPr marL="1570276" indent="-224325" eaLnBrk="0" hangingPunct="0">
              <a:defRPr>
                <a:solidFill>
                  <a:schemeClr val="tx1"/>
                </a:solidFill>
                <a:latin typeface="Arial" pitchFamily="34" charset="0"/>
                <a:ea typeface="ヒラギノ角ゴ Pro W3"/>
                <a:cs typeface="ヒラギノ角ゴ Pro W3"/>
              </a:defRPr>
            </a:lvl4pPr>
            <a:lvl5pPr marL="2018927" indent="-224325" eaLnBrk="0" hangingPunct="0">
              <a:defRPr>
                <a:solidFill>
                  <a:schemeClr val="tx1"/>
                </a:solidFill>
                <a:latin typeface="Arial" pitchFamily="34" charset="0"/>
                <a:ea typeface="ヒラギノ角ゴ Pro W3"/>
                <a:cs typeface="ヒラギノ角ゴ Pro W3"/>
              </a:defRPr>
            </a:lvl5pPr>
            <a:lvl6pPr marL="246757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1622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36487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1352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E7192ECD-F74D-4442-992E-C7645D44500B}" type="slidenum">
              <a:rPr lang="en-US">
                <a:solidFill>
                  <a:prstClr val="black"/>
                </a:solidFill>
                <a:latin typeface="Calibri" pitchFamily="34" charset="0"/>
              </a:rPr>
              <a:pPr eaLnBrk="1" hangingPunct="1"/>
              <a:t>1</a:t>
            </a:fld>
            <a:endParaRPr lang="en-US">
              <a:solidFill>
                <a:prstClr val="black"/>
              </a:solidFill>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2 Marcador de notas"/>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s-CL" dirty="0" smtClean="0">
                <a:ea typeface="ヒラギノ角ゴ Pro W3"/>
                <a:cs typeface="ヒラギノ角ゴ Pro W3"/>
              </a:rPr>
              <a:t>Medida 1: Se presentó el borrador de proyecto de ley que abordará el plan de modernización del SAG-MINAGRI. Esta medida depende del resultado de la medida 3.</a:t>
            </a:r>
          </a:p>
          <a:p>
            <a:r>
              <a:rPr lang="es-CL" dirty="0" smtClean="0">
                <a:ea typeface="ヒラギノ角ゴ Pro W3"/>
                <a:cs typeface="ヒラギノ角ゴ Pro W3"/>
              </a:rPr>
              <a:t>Medida 2:Propuesta enviada a Subsecretaría, se está a la espera de la respuesta.</a:t>
            </a:r>
          </a:p>
          <a:p>
            <a:r>
              <a:rPr lang="es-CL" dirty="0" smtClean="0">
                <a:ea typeface="ヒラギノ角ゴ Pro W3"/>
                <a:cs typeface="ヒラギノ角ゴ Pro W3"/>
              </a:rPr>
              <a:t>Medida 3:</a:t>
            </a:r>
            <a:r>
              <a:rPr lang="es-CL" dirty="0" smtClean="0">
                <a:solidFill>
                  <a:srgbClr val="000000"/>
                </a:solidFill>
                <a:ea typeface="ヒラギノ角ゴ Pro W3"/>
                <a:cs typeface="ヒラギノ角ゴ Pro W3"/>
              </a:rPr>
              <a:t>Se envió y aprobó la propuesta en Subsecretaría y una vez que se tenga la respuesta, se trabajará en un programa nacional coordinado por ACHIPIA.</a:t>
            </a:r>
          </a:p>
          <a:p>
            <a:r>
              <a:rPr lang="es-CL" dirty="0" smtClean="0">
                <a:solidFill>
                  <a:srgbClr val="000000"/>
                </a:solidFill>
                <a:ea typeface="ヒラギノ角ゴ Pro W3"/>
                <a:cs typeface="ヒラギノ角ゴ Pro W3"/>
              </a:rPr>
              <a:t>Medida 5: En proceso de Muestreo.</a:t>
            </a:r>
          </a:p>
          <a:p>
            <a:endParaRPr lang="es-CL" dirty="0" smtClean="0">
              <a:ea typeface="ヒラギノ角ゴ Pro W3"/>
              <a:cs typeface="ヒラギノ角ゴ Pro W3"/>
            </a:endParaRPr>
          </a:p>
          <a:p>
            <a:endParaRPr lang="es-CL" dirty="0" smtClean="0">
              <a:ea typeface="ヒラギノ角ゴ Pro W3"/>
              <a:cs typeface="ヒラギノ角ゴ Pro W3"/>
            </a:endParaRPr>
          </a:p>
        </p:txBody>
      </p:sp>
      <p:sp>
        <p:nvSpPr>
          <p:cNvPr id="64516" name="3 Marcador de número de diapositiva"/>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29057" indent="-280406" eaLnBrk="0" hangingPunct="0">
              <a:defRPr>
                <a:solidFill>
                  <a:schemeClr val="tx1"/>
                </a:solidFill>
                <a:latin typeface="Arial" pitchFamily="34" charset="0"/>
                <a:ea typeface="ヒラギノ角ゴ Pro W3"/>
                <a:cs typeface="ヒラギノ角ゴ Pro W3"/>
              </a:defRPr>
            </a:lvl2pPr>
            <a:lvl3pPr marL="1121626" indent="-224325" eaLnBrk="0" hangingPunct="0">
              <a:defRPr>
                <a:solidFill>
                  <a:schemeClr val="tx1"/>
                </a:solidFill>
                <a:latin typeface="Arial" pitchFamily="34" charset="0"/>
                <a:ea typeface="ヒラギノ角ゴ Pro W3"/>
                <a:cs typeface="ヒラギノ角ゴ Pro W3"/>
              </a:defRPr>
            </a:lvl3pPr>
            <a:lvl4pPr marL="1570276" indent="-224325" eaLnBrk="0" hangingPunct="0">
              <a:defRPr>
                <a:solidFill>
                  <a:schemeClr val="tx1"/>
                </a:solidFill>
                <a:latin typeface="Arial" pitchFamily="34" charset="0"/>
                <a:ea typeface="ヒラギノ角ゴ Pro W3"/>
                <a:cs typeface="ヒラギノ角ゴ Pro W3"/>
              </a:defRPr>
            </a:lvl4pPr>
            <a:lvl5pPr marL="2018927" indent="-224325" eaLnBrk="0" hangingPunct="0">
              <a:defRPr>
                <a:solidFill>
                  <a:schemeClr val="tx1"/>
                </a:solidFill>
                <a:latin typeface="Arial" pitchFamily="34" charset="0"/>
                <a:ea typeface="ヒラギノ角ゴ Pro W3"/>
                <a:cs typeface="ヒラギノ角ゴ Pro W3"/>
              </a:defRPr>
            </a:lvl5pPr>
            <a:lvl6pPr marL="246757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16227"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36487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13528" indent="-224325" defTabSz="44865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fld id="{F868A49C-C48A-4A00-AC6E-8ED354DE74DD}" type="slidenum">
              <a:rPr lang="es-CL">
                <a:solidFill>
                  <a:prstClr val="black"/>
                </a:solidFill>
                <a:ea typeface="MS PGothic" pitchFamily="34" charset="-128"/>
              </a:rPr>
              <a:pPr eaLnBrk="1" hangingPunct="1"/>
              <a:t>2</a:t>
            </a:fld>
            <a:endParaRPr lang="es-CL">
              <a:solidFill>
                <a:prstClr val="black"/>
              </a:solidFill>
              <a:ea typeface="MS PGothic"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B63C4976-B975-4B59-9CCC-64DCD45AC48C}" type="datetime1">
              <a:rPr lang="en-US">
                <a:solidFill>
                  <a:prstClr val="black"/>
                </a:solidFill>
                <a:ea typeface="ヒラギノ角ゴ Pro W3" charset="-128"/>
              </a:rPr>
              <a:pPr defTabSz="457200" fontAlgn="base">
                <a:spcBef>
                  <a:spcPct val="0"/>
                </a:spcBef>
                <a:spcAft>
                  <a:spcPct val="0"/>
                </a:spcAft>
                <a:defRPr/>
              </a:pPr>
              <a:t>12/7/2011</a:t>
            </a:fld>
            <a:endParaRPr lang="en-US">
              <a:solidFill>
                <a:prstClr val="black"/>
              </a:solidFill>
              <a:ea typeface="ヒラギノ角ゴ Pro W3" charset="-128"/>
            </a:endParaRPr>
          </a:p>
        </p:txBody>
      </p:sp>
      <p:sp>
        <p:nvSpPr>
          <p:cNvPr id="5" name="Footer Placeholder 4"/>
          <p:cNvSpPr>
            <a:spLocks noGrp="1"/>
          </p:cNvSpPr>
          <p:nvPr>
            <p:ph type="ftr" sz="quarter" idx="11"/>
          </p:nvPr>
        </p:nvSpPr>
        <p:spPr/>
        <p:txBody>
          <a:bodyPr/>
          <a:lstStyle>
            <a:lvl1pPr>
              <a:defRPr/>
            </a:lvl1pPr>
          </a:lstStyle>
          <a:p>
            <a:pPr>
              <a:defRPr/>
            </a:pPr>
            <a:endParaRPr lang="es-AR"/>
          </a:p>
        </p:txBody>
      </p:sp>
      <p:sp>
        <p:nvSpPr>
          <p:cNvPr id="6" name="Slide Number Placeholder 5"/>
          <p:cNvSpPr>
            <a:spLocks noGrp="1"/>
          </p:cNvSpPr>
          <p:nvPr>
            <p:ph type="sldNum" sz="quarter" idx="12"/>
          </p:nvPr>
        </p:nvSpPr>
        <p:spPr/>
        <p:txBody>
          <a:bodyPr/>
          <a:lstStyle>
            <a:lvl1pPr>
              <a:defRPr/>
            </a:lvl1pPr>
          </a:lstStyle>
          <a:p>
            <a:pPr>
              <a:defRPr/>
            </a:pPr>
            <a:fld id="{E0A8B4DC-72AB-4652-B03C-A946C038FA60}" type="slidenum">
              <a:rPr lang="en-US"/>
              <a:pPr>
                <a:defRPr/>
              </a:pPr>
              <a:t>‹Nº›</a:t>
            </a:fld>
            <a:endParaRPr lang="en-US"/>
          </a:p>
        </p:txBody>
      </p:sp>
    </p:spTree>
    <p:extLst>
      <p:ext uri="{BB962C8B-B14F-4D97-AF65-F5344CB8AC3E}">
        <p14:creationId xmlns:p14="http://schemas.microsoft.com/office/powerpoint/2010/main" val="1165996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s-AR"/>
          </a:p>
        </p:txBody>
      </p:sp>
      <p:sp>
        <p:nvSpPr>
          <p:cNvPr id="5" name="Slide Number Placeholder 5"/>
          <p:cNvSpPr>
            <a:spLocks noGrp="1"/>
          </p:cNvSpPr>
          <p:nvPr>
            <p:ph type="sldNum" sz="quarter" idx="11"/>
          </p:nvPr>
        </p:nvSpPr>
        <p:spPr/>
        <p:txBody>
          <a:bodyPr/>
          <a:lstStyle>
            <a:lvl1pPr>
              <a:defRPr/>
            </a:lvl1pPr>
          </a:lstStyle>
          <a:p>
            <a:pPr>
              <a:defRPr/>
            </a:pPr>
            <a:fld id="{AC5A8E1C-978C-4807-8EEA-7B04796848AD}" type="slidenum">
              <a:rPr lang="en-US"/>
              <a:pPr>
                <a:defRPr/>
              </a:pPr>
              <a:t>‹Nº›</a:t>
            </a:fld>
            <a:endParaRPr lang="en-US"/>
          </a:p>
        </p:txBody>
      </p:sp>
    </p:spTree>
    <p:extLst>
      <p:ext uri="{BB962C8B-B14F-4D97-AF65-F5344CB8AC3E}">
        <p14:creationId xmlns:p14="http://schemas.microsoft.com/office/powerpoint/2010/main" val="956464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19800" y="274638"/>
            <a:ext cx="2057400" cy="5851525"/>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54102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4"/>
          <p:cNvSpPr>
            <a:spLocks noGrp="1"/>
          </p:cNvSpPr>
          <p:nvPr>
            <p:ph type="ftr" sz="quarter" idx="10"/>
          </p:nvPr>
        </p:nvSpPr>
        <p:spPr/>
        <p:txBody>
          <a:bodyPr/>
          <a:lstStyle>
            <a:lvl1pPr>
              <a:defRPr/>
            </a:lvl1pPr>
          </a:lstStyle>
          <a:p>
            <a:pPr>
              <a:defRPr/>
            </a:pPr>
            <a:endParaRPr lang="es-AR"/>
          </a:p>
        </p:txBody>
      </p:sp>
      <p:sp>
        <p:nvSpPr>
          <p:cNvPr id="5" name="Slide Number Placeholder 5"/>
          <p:cNvSpPr>
            <a:spLocks noGrp="1"/>
          </p:cNvSpPr>
          <p:nvPr>
            <p:ph type="sldNum" sz="quarter" idx="11"/>
          </p:nvPr>
        </p:nvSpPr>
        <p:spPr/>
        <p:txBody>
          <a:bodyPr/>
          <a:lstStyle>
            <a:lvl1pPr>
              <a:defRPr/>
            </a:lvl1pPr>
          </a:lstStyle>
          <a:p>
            <a:pPr>
              <a:defRPr/>
            </a:pPr>
            <a:fld id="{3586E83F-E85A-4FDA-9A6D-7508828FAB8E}" type="slidenum">
              <a:rPr lang="en-US"/>
              <a:pPr>
                <a:defRPr/>
              </a:pPr>
              <a:t>‹Nº›</a:t>
            </a:fld>
            <a:endParaRPr lang="en-US"/>
          </a:p>
        </p:txBody>
      </p:sp>
    </p:spTree>
    <p:extLst>
      <p:ext uri="{BB962C8B-B14F-4D97-AF65-F5344CB8AC3E}">
        <p14:creationId xmlns:p14="http://schemas.microsoft.com/office/powerpoint/2010/main" val="34992006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00200"/>
            <a:ext cx="7772400" cy="936625"/>
          </a:xfrm>
          <a:prstGeom prst="rect">
            <a:avLst/>
          </a:prstGeom>
        </p:spPr>
        <p:txBody>
          <a:bodyPr/>
          <a:lstStyle>
            <a:lvl1pPr marL="0" marR="0" indent="0" algn="l" defTabSz="457200" rtl="0" eaLnBrk="1" fontAlgn="auto" latinLnBrk="0" hangingPunct="1">
              <a:lnSpc>
                <a:spcPct val="100000"/>
              </a:lnSpc>
              <a:spcBef>
                <a:spcPct val="0"/>
              </a:spcBef>
              <a:spcAft>
                <a:spcPts val="0"/>
              </a:spcAft>
              <a:tabLst/>
              <a:defRPr sz="4400"/>
            </a:lvl1pPr>
          </a:lstStyle>
          <a:p>
            <a:pPr lvl="0"/>
            <a:r>
              <a:rPr lang="en-US" noProof="0" dirty="0" smtClean="0"/>
              <a:t>Click to edit Master title style</a:t>
            </a:r>
          </a:p>
        </p:txBody>
      </p:sp>
      <p:sp>
        <p:nvSpPr>
          <p:cNvPr id="3" name="Subtitle 2"/>
          <p:cNvSpPr>
            <a:spLocks noGrp="1"/>
          </p:cNvSpPr>
          <p:nvPr>
            <p:ph type="subTitle" idx="1"/>
          </p:nvPr>
        </p:nvSpPr>
        <p:spPr>
          <a:xfrm>
            <a:off x="457200" y="2590800"/>
            <a:ext cx="6400800" cy="609600"/>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smtClean="0"/>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8882BCEB-DB33-4BC3-99FC-B8725879E143}" type="datetime1">
              <a:rPr lang="en-US">
                <a:solidFill>
                  <a:prstClr val="white"/>
                </a:solidFill>
              </a:rPr>
              <a:pPr defTabSz="457200" fontAlgn="base">
                <a:spcBef>
                  <a:spcPct val="0"/>
                </a:spcBef>
                <a:spcAft>
                  <a:spcPct val="0"/>
                </a:spcAft>
                <a:defRPr/>
              </a:pPr>
              <a:t>12/7/2011</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EB5720D4-4C81-4B29-BF71-9DB473F6A1E7}"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18467621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A171695D-2813-4786-8A01-4C597836B678}" type="datetime1">
              <a:rPr lang="en-US">
                <a:solidFill>
                  <a:prstClr val="white"/>
                </a:solidFill>
              </a:rPr>
              <a:pPr defTabSz="457200" fontAlgn="base">
                <a:spcBef>
                  <a:spcPct val="0"/>
                </a:spcBef>
                <a:spcAft>
                  <a:spcPct val="0"/>
                </a:spcAft>
                <a:defRPr/>
              </a:pPr>
              <a:t>12/7/2011</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30A4F9FA-07C1-48E0-B8D2-48A5BA65A9C4}"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20424913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1E1628F5-0021-4173-A8B2-5F08E5379955}" type="datetime1">
              <a:rPr lang="en-US">
                <a:solidFill>
                  <a:prstClr val="white"/>
                </a:solidFill>
              </a:rPr>
              <a:pPr defTabSz="457200" fontAlgn="base">
                <a:spcBef>
                  <a:spcPct val="0"/>
                </a:spcBef>
                <a:spcAft>
                  <a:spcPct val="0"/>
                </a:spcAft>
                <a:defRPr/>
              </a:pPr>
              <a:t>12/7/2011</a:t>
            </a:fld>
            <a:endParaRPr lang="en-US">
              <a:solidFill>
                <a:prstClr val="white"/>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A1CBF502-6857-453E-AF1A-629802840007}"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828203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24EB8E63-9105-4991-A306-8795372C223D}" type="datetime1">
              <a:rPr lang="en-US">
                <a:solidFill>
                  <a:prstClr val="white"/>
                </a:solidFill>
              </a:rPr>
              <a:pPr defTabSz="457200" fontAlgn="base">
                <a:spcBef>
                  <a:spcPct val="0"/>
                </a:spcBef>
                <a:spcAft>
                  <a:spcPct val="0"/>
                </a:spcAft>
                <a:defRPr/>
              </a:pPr>
              <a:t>12/7/2011</a:t>
            </a:fld>
            <a:endParaRPr lang="en-US">
              <a:solidFill>
                <a:prstClr val="white"/>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endParaRPr lang="es-CL">
              <a:solidFill>
                <a:prstClr val="white"/>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ea typeface="ヒラギノ角ゴ Pro W3" charset="-128"/>
                <a:cs typeface="+mn-cs"/>
              </a:defRPr>
            </a:lvl1pPr>
          </a:lstStyle>
          <a:p>
            <a:pPr defTabSz="457200" fontAlgn="base">
              <a:spcBef>
                <a:spcPct val="0"/>
              </a:spcBef>
              <a:spcAft>
                <a:spcPct val="0"/>
              </a:spcAft>
              <a:defRPr/>
            </a:pPr>
            <a:fld id="{85822B76-F510-4300-980D-0FF7BDEB388B}" type="slidenum">
              <a:rPr lang="en-US">
                <a:solidFill>
                  <a:prstClr val="white"/>
                </a:solidFill>
              </a:rPr>
              <a:pPr defTabSz="457200" fontAlgn="base">
                <a:spcBef>
                  <a:spcPct val="0"/>
                </a:spcBef>
                <a:spcAft>
                  <a:spcPct val="0"/>
                </a:spcAft>
                <a:defRPr/>
              </a:pPr>
              <a:t>‹Nº›</a:t>
            </a:fld>
            <a:endParaRPr lang="en-US">
              <a:solidFill>
                <a:prstClr val="white"/>
              </a:solidFill>
            </a:endParaRPr>
          </a:p>
        </p:txBody>
      </p:sp>
    </p:spTree>
    <p:extLst>
      <p:ext uri="{BB962C8B-B14F-4D97-AF65-F5344CB8AC3E}">
        <p14:creationId xmlns:p14="http://schemas.microsoft.com/office/powerpoint/2010/main" val="16024078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L"/>
          </a:p>
        </p:txBody>
      </p:sp>
      <p:sp>
        <p:nvSpPr>
          <p:cNvPr id="4" name="3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07-12-2011</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296208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07-12-2011</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0758024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07-12-2011</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8482612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07-12-2011</a:t>
            </a:fld>
            <a:endParaRPr lang="es-CL">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L">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498838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4"/>
          <p:cNvSpPr>
            <a:spLocks noGrp="1"/>
          </p:cNvSpPr>
          <p:nvPr>
            <p:ph type="ftr" sz="quarter" idx="10"/>
          </p:nvPr>
        </p:nvSpPr>
        <p:spPr/>
        <p:txBody>
          <a:bodyPr/>
          <a:lstStyle>
            <a:lvl1pPr>
              <a:defRPr/>
            </a:lvl1pPr>
          </a:lstStyle>
          <a:p>
            <a:pPr>
              <a:defRPr/>
            </a:pPr>
            <a:r>
              <a:rPr lang="es-ES_tradnl"/>
              <a:t>Gobierno de Chile | Ministerio del Interior</a:t>
            </a:r>
          </a:p>
          <a:p>
            <a:pPr>
              <a:defRPr/>
            </a:pPr>
            <a:endParaRPr lang="en-US"/>
          </a:p>
        </p:txBody>
      </p:sp>
      <p:sp>
        <p:nvSpPr>
          <p:cNvPr id="5" name="Slide Number Placeholder 5"/>
          <p:cNvSpPr>
            <a:spLocks noGrp="1"/>
          </p:cNvSpPr>
          <p:nvPr>
            <p:ph type="sldNum" sz="quarter" idx="11"/>
          </p:nvPr>
        </p:nvSpPr>
        <p:spPr/>
        <p:txBody>
          <a:bodyPr/>
          <a:lstStyle>
            <a:lvl1pPr>
              <a:defRPr/>
            </a:lvl1pPr>
          </a:lstStyle>
          <a:p>
            <a:pPr>
              <a:defRPr/>
            </a:pPr>
            <a:fld id="{B5C7A638-175B-43D9-B643-51A833FBE6BA}" type="slidenum">
              <a:rPr lang="en-US"/>
              <a:pPr>
                <a:defRPr/>
              </a:pPr>
              <a:t>‹Nº›</a:t>
            </a:fld>
            <a:endParaRPr lang="en-US"/>
          </a:p>
        </p:txBody>
      </p:sp>
    </p:spTree>
    <p:extLst>
      <p:ext uri="{BB962C8B-B14F-4D97-AF65-F5344CB8AC3E}">
        <p14:creationId xmlns:p14="http://schemas.microsoft.com/office/powerpoint/2010/main" val="1700487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07-12-2011</a:t>
            </a:fld>
            <a:endParaRPr lang="es-CL">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CL">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3565813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07-12-2011</a:t>
            </a:fld>
            <a:endParaRPr lang="es-CL">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CL">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416856481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07-12-2011</a:t>
            </a:fld>
            <a:endParaRPr lang="es-CL">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CL">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140027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07-12-2011</a:t>
            </a:fld>
            <a:endParaRPr lang="es-CL">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L">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33163502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07-12-2011</a:t>
            </a:fld>
            <a:endParaRPr lang="es-CL">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CL">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17527276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07-12-2011</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01599460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5DDE34EA-2B5B-424A-B2C0-59ED7B91CAD2}" type="datetimeFigureOut">
              <a:rPr lang="es-CL">
                <a:solidFill>
                  <a:prstClr val="black">
                    <a:tint val="75000"/>
                  </a:prstClr>
                </a:solidFill>
              </a:rPr>
              <a:pPr/>
              <a:t>07-12-2011</a:t>
            </a:fld>
            <a:endParaRPr lang="es-CL">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CL">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28346477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438CF028-4C67-4356-8CDD-F8093E17C8FF}" type="datetime1">
              <a:rPr lang="en-US">
                <a:solidFill>
                  <a:prstClr val="black"/>
                </a:solidFill>
                <a:ea typeface="ヒラギノ角ゴ Pro W3" charset="-128"/>
              </a:rPr>
              <a:pPr defTabSz="457200" fontAlgn="base">
                <a:spcBef>
                  <a:spcPct val="0"/>
                </a:spcBef>
                <a:spcAft>
                  <a:spcPct val="0"/>
                </a:spcAft>
                <a:defRPr/>
              </a:pPr>
              <a:t>12/7/2011</a:t>
            </a:fld>
            <a:endParaRPr lang="en-US">
              <a:solidFill>
                <a:prstClr val="black"/>
              </a:solidFill>
              <a:ea typeface="ヒラギノ角ゴ Pro W3" charset="-128"/>
            </a:endParaRPr>
          </a:p>
        </p:txBody>
      </p:sp>
      <p:sp>
        <p:nvSpPr>
          <p:cNvPr id="5" name="Footer Placeholder 4"/>
          <p:cNvSpPr>
            <a:spLocks noGrp="1"/>
          </p:cNvSpPr>
          <p:nvPr>
            <p:ph type="ftr" sz="quarter" idx="11"/>
          </p:nvPr>
        </p:nvSpPr>
        <p:spPr/>
        <p:txBody>
          <a:bodyPr/>
          <a:lstStyle>
            <a:lvl1pPr>
              <a:defRPr/>
            </a:lvl1pPr>
          </a:lstStyle>
          <a:p>
            <a:pPr>
              <a:defRPr/>
            </a:pPr>
            <a:endParaRPr lang="es-AR"/>
          </a:p>
        </p:txBody>
      </p:sp>
      <p:sp>
        <p:nvSpPr>
          <p:cNvPr id="6" name="Slide Number Placeholder 5"/>
          <p:cNvSpPr>
            <a:spLocks noGrp="1"/>
          </p:cNvSpPr>
          <p:nvPr>
            <p:ph type="sldNum" sz="quarter" idx="12"/>
          </p:nvPr>
        </p:nvSpPr>
        <p:spPr/>
        <p:txBody>
          <a:bodyPr/>
          <a:lstStyle>
            <a:lvl1pPr>
              <a:defRPr/>
            </a:lvl1pPr>
          </a:lstStyle>
          <a:p>
            <a:pPr>
              <a:defRPr/>
            </a:pPr>
            <a:fld id="{5D8504C7-7C5F-4280-AF6E-85C192A42F15}" type="slidenum">
              <a:rPr lang="en-US"/>
              <a:pPr>
                <a:defRPr/>
              </a:pPr>
              <a:t>‹Nº›</a:t>
            </a:fld>
            <a:endParaRPr lang="en-US"/>
          </a:p>
        </p:txBody>
      </p:sp>
    </p:spTree>
    <p:extLst>
      <p:ext uri="{BB962C8B-B14F-4D97-AF65-F5344CB8AC3E}">
        <p14:creationId xmlns:p14="http://schemas.microsoft.com/office/powerpoint/2010/main" val="1894917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0968A952-EDF1-4775-919C-58D35ACF22AE}" type="datetime1">
              <a:rPr lang="en-US">
                <a:solidFill>
                  <a:prstClr val="black"/>
                </a:solidFill>
                <a:ea typeface="ヒラギノ角ゴ Pro W3" charset="-128"/>
              </a:rPr>
              <a:pPr defTabSz="457200" fontAlgn="base">
                <a:spcBef>
                  <a:spcPct val="0"/>
                </a:spcBef>
                <a:spcAft>
                  <a:spcPct val="0"/>
                </a:spcAft>
                <a:defRPr/>
              </a:pPr>
              <a:t>12/7/2011</a:t>
            </a:fld>
            <a:endParaRPr lang="en-US">
              <a:solidFill>
                <a:prstClr val="black"/>
              </a:solidFill>
              <a:ea typeface="ヒラギノ角ゴ Pro W3" charset="-128"/>
            </a:endParaRPr>
          </a:p>
        </p:txBody>
      </p:sp>
      <p:sp>
        <p:nvSpPr>
          <p:cNvPr id="6" name="Footer Placeholder 5"/>
          <p:cNvSpPr>
            <a:spLocks noGrp="1"/>
          </p:cNvSpPr>
          <p:nvPr>
            <p:ph type="ftr" sz="quarter" idx="11"/>
          </p:nvPr>
        </p:nvSpPr>
        <p:spPr/>
        <p:txBody>
          <a:bodyPr/>
          <a:lstStyle>
            <a:lvl1pPr>
              <a:defRPr/>
            </a:lvl1pPr>
          </a:lstStyle>
          <a:p>
            <a:pPr>
              <a:defRPr/>
            </a:pPr>
            <a:endParaRPr lang="es-AR"/>
          </a:p>
        </p:txBody>
      </p:sp>
      <p:sp>
        <p:nvSpPr>
          <p:cNvPr id="7" name="Slide Number Placeholder 6"/>
          <p:cNvSpPr>
            <a:spLocks noGrp="1"/>
          </p:cNvSpPr>
          <p:nvPr>
            <p:ph type="sldNum" sz="quarter" idx="12"/>
          </p:nvPr>
        </p:nvSpPr>
        <p:spPr/>
        <p:txBody>
          <a:bodyPr/>
          <a:lstStyle>
            <a:lvl1pPr>
              <a:defRPr/>
            </a:lvl1pPr>
          </a:lstStyle>
          <a:p>
            <a:pPr>
              <a:defRPr/>
            </a:pPr>
            <a:fld id="{4DC8695D-C30A-4ABF-A9CA-2B89012F2C1B}" type="slidenum">
              <a:rPr lang="en-US"/>
              <a:pPr>
                <a:defRPr/>
              </a:pPr>
              <a:t>‹Nº›</a:t>
            </a:fld>
            <a:endParaRPr lang="en-US"/>
          </a:p>
        </p:txBody>
      </p:sp>
    </p:spTree>
    <p:extLst>
      <p:ext uri="{BB962C8B-B14F-4D97-AF65-F5344CB8AC3E}">
        <p14:creationId xmlns:p14="http://schemas.microsoft.com/office/powerpoint/2010/main" val="2035615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atin typeface="Calibri" pitchFamily="34" charset="0"/>
              </a:defRPr>
            </a:lvl1pPr>
          </a:lstStyle>
          <a:p>
            <a:pPr defTabSz="457200" fontAlgn="base">
              <a:spcBef>
                <a:spcPct val="0"/>
              </a:spcBef>
              <a:spcAft>
                <a:spcPct val="0"/>
              </a:spcAft>
              <a:defRPr/>
            </a:pPr>
            <a:fld id="{77AC4F1F-AFB5-46F7-B9C1-48876CD92731}" type="datetime1">
              <a:rPr lang="en-US">
                <a:solidFill>
                  <a:prstClr val="black"/>
                </a:solidFill>
                <a:ea typeface="ヒラギノ角ゴ Pro W3" charset="-128"/>
              </a:rPr>
              <a:pPr defTabSz="457200" fontAlgn="base">
                <a:spcBef>
                  <a:spcPct val="0"/>
                </a:spcBef>
                <a:spcAft>
                  <a:spcPct val="0"/>
                </a:spcAft>
                <a:defRPr/>
              </a:pPr>
              <a:t>12/7/2011</a:t>
            </a:fld>
            <a:endParaRPr lang="en-US">
              <a:solidFill>
                <a:prstClr val="black"/>
              </a:solidFill>
              <a:ea typeface="ヒラギノ角ゴ Pro W3" charset="-128"/>
            </a:endParaRPr>
          </a:p>
        </p:txBody>
      </p:sp>
      <p:sp>
        <p:nvSpPr>
          <p:cNvPr id="8" name="Footer Placeholder 7"/>
          <p:cNvSpPr>
            <a:spLocks noGrp="1"/>
          </p:cNvSpPr>
          <p:nvPr>
            <p:ph type="ftr" sz="quarter" idx="11"/>
          </p:nvPr>
        </p:nvSpPr>
        <p:spPr/>
        <p:txBody>
          <a:bodyPr/>
          <a:lstStyle>
            <a:lvl1pPr>
              <a:defRPr/>
            </a:lvl1pPr>
          </a:lstStyle>
          <a:p>
            <a:pPr>
              <a:defRPr/>
            </a:pPr>
            <a:endParaRPr lang="es-AR"/>
          </a:p>
        </p:txBody>
      </p:sp>
      <p:sp>
        <p:nvSpPr>
          <p:cNvPr id="9" name="Slide Number Placeholder 8"/>
          <p:cNvSpPr>
            <a:spLocks noGrp="1"/>
          </p:cNvSpPr>
          <p:nvPr>
            <p:ph type="sldNum" sz="quarter" idx="12"/>
          </p:nvPr>
        </p:nvSpPr>
        <p:spPr/>
        <p:txBody>
          <a:bodyPr/>
          <a:lstStyle>
            <a:lvl1pPr>
              <a:defRPr/>
            </a:lvl1pPr>
          </a:lstStyle>
          <a:p>
            <a:pPr>
              <a:defRPr/>
            </a:pPr>
            <a:fld id="{7DD7C1C7-7E6A-419A-8BF9-E22F162D2E2B}" type="slidenum">
              <a:rPr lang="en-US"/>
              <a:pPr>
                <a:defRPr/>
              </a:pPr>
              <a:t>‹Nº›</a:t>
            </a:fld>
            <a:endParaRPr lang="en-US"/>
          </a:p>
        </p:txBody>
      </p:sp>
    </p:spTree>
    <p:extLst>
      <p:ext uri="{BB962C8B-B14F-4D97-AF65-F5344CB8AC3E}">
        <p14:creationId xmlns:p14="http://schemas.microsoft.com/office/powerpoint/2010/main" val="2050577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3"/>
          <p:cNvSpPr>
            <a:spLocks noGrp="1"/>
          </p:cNvSpPr>
          <p:nvPr>
            <p:ph type="ftr" sz="quarter" idx="10"/>
          </p:nvPr>
        </p:nvSpPr>
        <p:spPr/>
        <p:txBody>
          <a:bodyPr/>
          <a:lstStyle>
            <a:lvl1pPr>
              <a:defRPr/>
            </a:lvl1pPr>
          </a:lstStyle>
          <a:p>
            <a:pPr>
              <a:defRPr/>
            </a:pPr>
            <a:endParaRPr lang="es-AR"/>
          </a:p>
        </p:txBody>
      </p:sp>
      <p:sp>
        <p:nvSpPr>
          <p:cNvPr id="4" name="Slide Number Placeholder 4"/>
          <p:cNvSpPr>
            <a:spLocks noGrp="1"/>
          </p:cNvSpPr>
          <p:nvPr>
            <p:ph type="sldNum" sz="quarter" idx="11"/>
          </p:nvPr>
        </p:nvSpPr>
        <p:spPr/>
        <p:txBody>
          <a:bodyPr/>
          <a:lstStyle>
            <a:lvl1pPr>
              <a:defRPr/>
            </a:lvl1pPr>
          </a:lstStyle>
          <a:p>
            <a:pPr>
              <a:defRPr/>
            </a:pPr>
            <a:fld id="{71C4C0DF-1D51-4871-9456-39ABABE51B2E}" type="slidenum">
              <a:rPr lang="en-US"/>
              <a:pPr>
                <a:defRPr/>
              </a:pPr>
              <a:t>‹Nº›</a:t>
            </a:fld>
            <a:endParaRPr lang="en-US"/>
          </a:p>
        </p:txBody>
      </p:sp>
    </p:spTree>
    <p:extLst>
      <p:ext uri="{BB962C8B-B14F-4D97-AF65-F5344CB8AC3E}">
        <p14:creationId xmlns:p14="http://schemas.microsoft.com/office/powerpoint/2010/main" val="3156687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2"/>
          <p:cNvSpPr>
            <a:spLocks noGrp="1"/>
          </p:cNvSpPr>
          <p:nvPr>
            <p:ph type="ftr" sz="quarter" idx="10"/>
          </p:nvPr>
        </p:nvSpPr>
        <p:spPr/>
        <p:txBody>
          <a:bodyPr/>
          <a:lstStyle>
            <a:lvl1pPr>
              <a:defRPr/>
            </a:lvl1pPr>
          </a:lstStyle>
          <a:p>
            <a:pPr>
              <a:defRPr/>
            </a:pPr>
            <a:endParaRPr lang="es-AR"/>
          </a:p>
        </p:txBody>
      </p:sp>
      <p:sp>
        <p:nvSpPr>
          <p:cNvPr id="3" name="Slide Number Placeholder 3"/>
          <p:cNvSpPr>
            <a:spLocks noGrp="1"/>
          </p:cNvSpPr>
          <p:nvPr>
            <p:ph type="sldNum" sz="quarter" idx="11"/>
          </p:nvPr>
        </p:nvSpPr>
        <p:spPr/>
        <p:txBody>
          <a:bodyPr/>
          <a:lstStyle>
            <a:lvl1pPr>
              <a:defRPr/>
            </a:lvl1pPr>
          </a:lstStyle>
          <a:p>
            <a:pPr>
              <a:defRPr/>
            </a:pPr>
            <a:fld id="{4F91431E-5567-4C6B-9414-0A55475F65CF}" type="slidenum">
              <a:rPr lang="en-US"/>
              <a:pPr>
                <a:defRPr/>
              </a:pPr>
              <a:t>‹Nº›</a:t>
            </a:fld>
            <a:endParaRPr lang="en-US"/>
          </a:p>
        </p:txBody>
      </p:sp>
    </p:spTree>
    <p:extLst>
      <p:ext uri="{BB962C8B-B14F-4D97-AF65-F5344CB8AC3E}">
        <p14:creationId xmlns:p14="http://schemas.microsoft.com/office/powerpoint/2010/main" val="3237592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s-AR"/>
          </a:p>
        </p:txBody>
      </p:sp>
      <p:sp>
        <p:nvSpPr>
          <p:cNvPr id="6" name="Slide Number Placeholder 6"/>
          <p:cNvSpPr>
            <a:spLocks noGrp="1"/>
          </p:cNvSpPr>
          <p:nvPr>
            <p:ph type="sldNum" sz="quarter" idx="11"/>
          </p:nvPr>
        </p:nvSpPr>
        <p:spPr/>
        <p:txBody>
          <a:bodyPr/>
          <a:lstStyle>
            <a:lvl1pPr>
              <a:defRPr/>
            </a:lvl1pPr>
          </a:lstStyle>
          <a:p>
            <a:pPr>
              <a:defRPr/>
            </a:pPr>
            <a:fld id="{8C8AE175-F217-42FE-A617-AA8141E94EFC}" type="slidenum">
              <a:rPr lang="en-US"/>
              <a:pPr>
                <a:defRPr/>
              </a:pPr>
              <a:t>‹Nº›</a:t>
            </a:fld>
            <a:endParaRPr lang="en-US"/>
          </a:p>
        </p:txBody>
      </p:sp>
    </p:spTree>
    <p:extLst>
      <p:ext uri="{BB962C8B-B14F-4D97-AF65-F5344CB8AC3E}">
        <p14:creationId xmlns:p14="http://schemas.microsoft.com/office/powerpoint/2010/main" val="2776884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5"/>
          <p:cNvSpPr>
            <a:spLocks noGrp="1"/>
          </p:cNvSpPr>
          <p:nvPr>
            <p:ph type="ftr" sz="quarter" idx="10"/>
          </p:nvPr>
        </p:nvSpPr>
        <p:spPr/>
        <p:txBody>
          <a:bodyPr/>
          <a:lstStyle>
            <a:lvl1pPr>
              <a:defRPr/>
            </a:lvl1pPr>
          </a:lstStyle>
          <a:p>
            <a:pPr>
              <a:defRPr/>
            </a:pPr>
            <a:endParaRPr lang="es-AR"/>
          </a:p>
        </p:txBody>
      </p:sp>
      <p:sp>
        <p:nvSpPr>
          <p:cNvPr id="6" name="Slide Number Placeholder 6"/>
          <p:cNvSpPr>
            <a:spLocks noGrp="1"/>
          </p:cNvSpPr>
          <p:nvPr>
            <p:ph type="sldNum" sz="quarter" idx="11"/>
          </p:nvPr>
        </p:nvSpPr>
        <p:spPr/>
        <p:txBody>
          <a:bodyPr/>
          <a:lstStyle>
            <a:lvl1pPr>
              <a:defRPr/>
            </a:lvl1pPr>
          </a:lstStyle>
          <a:p>
            <a:pPr>
              <a:defRPr/>
            </a:pPr>
            <a:fld id="{CD03FD3B-DB65-4872-92DA-1B8AC3394568}" type="slidenum">
              <a:rPr lang="en-US"/>
              <a:pPr>
                <a:defRPr/>
              </a:pPr>
              <a:t>‹Nº›</a:t>
            </a:fld>
            <a:endParaRPr lang="en-US"/>
          </a:p>
        </p:txBody>
      </p:sp>
    </p:spTree>
    <p:extLst>
      <p:ext uri="{BB962C8B-B14F-4D97-AF65-F5344CB8AC3E}">
        <p14:creationId xmlns:p14="http://schemas.microsoft.com/office/powerpoint/2010/main" val="3284838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theme" Target="../theme/theme3.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152400" y="152400"/>
            <a:ext cx="816451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152400" y="1477963"/>
            <a:ext cx="8177213"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19050" y="6527800"/>
            <a:ext cx="2895600" cy="246063"/>
          </a:xfrm>
          <a:prstGeom prst="rect">
            <a:avLst/>
          </a:prstGeom>
        </p:spPr>
        <p:txBody>
          <a:bodyPr vert="horz" wrap="square" lIns="91440" tIns="45720" rIns="91440" bIns="45720" numCol="1" anchor="t" anchorCtr="0" compatLnSpc="1">
            <a:prstTxWarp prst="textNoShape">
              <a:avLst/>
            </a:prstTxWarp>
          </a:bodyPr>
          <a:lstStyle>
            <a:lvl1pPr>
              <a:defRPr sz="900">
                <a:solidFill>
                  <a:srgbClr val="898989"/>
                </a:solidFill>
                <a:latin typeface="Verdana" pitchFamily="34" charset="0"/>
              </a:defRPr>
            </a:lvl1pPr>
          </a:lstStyle>
          <a:p>
            <a:pPr defTabSz="457200" fontAlgn="base">
              <a:spcBef>
                <a:spcPct val="0"/>
              </a:spcBef>
              <a:spcAft>
                <a:spcPct val="0"/>
              </a:spcAft>
              <a:defRPr/>
            </a:pPr>
            <a:r>
              <a:rPr lang="es-ES_tradnl">
                <a:ea typeface="ヒラギノ角ゴ Pro W3" charset="-128"/>
              </a:rPr>
              <a:t>Gobierno de Chile | Ministerio del Interior</a:t>
            </a:r>
          </a:p>
        </p:txBody>
      </p:sp>
      <p:sp>
        <p:nvSpPr>
          <p:cNvPr id="6" name="Slide Number Placeholder 5"/>
          <p:cNvSpPr>
            <a:spLocks noGrp="1"/>
          </p:cNvSpPr>
          <p:nvPr>
            <p:ph type="sldNum" sz="quarter" idx="4"/>
          </p:nvPr>
        </p:nvSpPr>
        <p:spPr>
          <a:xfrm>
            <a:off x="6183313" y="6527800"/>
            <a:ext cx="2133600" cy="19367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898989"/>
                </a:solidFill>
                <a:latin typeface="Verdana" pitchFamily="34" charset="0"/>
              </a:defRPr>
            </a:lvl1pPr>
          </a:lstStyle>
          <a:p>
            <a:pPr defTabSz="457200" fontAlgn="base">
              <a:spcBef>
                <a:spcPct val="0"/>
              </a:spcBef>
              <a:spcAft>
                <a:spcPct val="0"/>
              </a:spcAft>
              <a:defRPr/>
            </a:pPr>
            <a:fld id="{C8D532AA-CAF7-40B1-A5BF-05CB1FEEE0E2}" type="slidenum">
              <a:rPr lang="en-US">
                <a:ea typeface="ヒラギノ角ゴ Pro W3" charset="-128"/>
              </a:rPr>
              <a:pPr defTabSz="457200" fontAlgn="base">
                <a:spcBef>
                  <a:spcPct val="0"/>
                </a:spcBef>
                <a:spcAft>
                  <a:spcPct val="0"/>
                </a:spcAft>
                <a:defRPr/>
              </a:pPr>
              <a:t>‹Nº›</a:t>
            </a:fld>
            <a:endParaRPr lang="en-US">
              <a:ea typeface="ヒラギノ角ゴ Pro W3" charset="-128"/>
            </a:endParaRPr>
          </a:p>
        </p:txBody>
      </p:sp>
      <p:sp>
        <p:nvSpPr>
          <p:cNvPr id="2054" name="Rectangle 6"/>
          <p:cNvSpPr>
            <a:spLocks noChangeArrowheads="1"/>
          </p:cNvSpPr>
          <p:nvPr userDrawn="1"/>
        </p:nvSpPr>
        <p:spPr bwMode="auto">
          <a:xfrm>
            <a:off x="8413750" y="-6350"/>
            <a:ext cx="284163" cy="866775"/>
          </a:xfrm>
          <a:prstGeom prst="rect">
            <a:avLst/>
          </a:prstGeom>
          <a:solidFill>
            <a:srgbClr val="006CB7"/>
          </a:solidFill>
          <a:ln>
            <a:noFill/>
          </a:ln>
          <a:effectLst>
            <a:outerShdw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
        <p:nvSpPr>
          <p:cNvPr id="2055" name="Rectangle 7"/>
          <p:cNvSpPr>
            <a:spLocks noChangeArrowheads="1"/>
          </p:cNvSpPr>
          <p:nvPr userDrawn="1"/>
        </p:nvSpPr>
        <p:spPr bwMode="auto">
          <a:xfrm>
            <a:off x="8697913" y="0"/>
            <a:ext cx="347662" cy="860425"/>
          </a:xfrm>
          <a:prstGeom prst="rect">
            <a:avLst/>
          </a:prstGeom>
          <a:solidFill>
            <a:srgbClr val="EF4144"/>
          </a:solidFill>
          <a:ln>
            <a:noFill/>
          </a:ln>
          <a:effectLst>
            <a:outerShdw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
        <p:nvSpPr>
          <p:cNvPr id="2056" name="Rectangle 9"/>
          <p:cNvSpPr>
            <a:spLocks noChangeArrowheads="1"/>
          </p:cNvSpPr>
          <p:nvPr userDrawn="1"/>
        </p:nvSpPr>
        <p:spPr bwMode="auto">
          <a:xfrm>
            <a:off x="8413750" y="6400800"/>
            <a:ext cx="284163" cy="457200"/>
          </a:xfrm>
          <a:prstGeom prst="rect">
            <a:avLst/>
          </a:prstGeom>
          <a:solidFill>
            <a:srgbClr val="006CB7"/>
          </a:solidFill>
          <a:ln>
            <a:noFill/>
          </a:ln>
          <a:effectLst>
            <a:outerShdw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
        <p:nvSpPr>
          <p:cNvPr id="2057" name="Rectangle 10"/>
          <p:cNvSpPr>
            <a:spLocks noChangeArrowheads="1"/>
          </p:cNvSpPr>
          <p:nvPr userDrawn="1"/>
        </p:nvSpPr>
        <p:spPr bwMode="auto">
          <a:xfrm>
            <a:off x="8697913" y="6400800"/>
            <a:ext cx="347662" cy="457200"/>
          </a:xfrm>
          <a:prstGeom prst="rect">
            <a:avLst/>
          </a:prstGeom>
          <a:solidFill>
            <a:srgbClr val="EF4144"/>
          </a:solidFill>
          <a:ln>
            <a:noFill/>
          </a:ln>
          <a:effectLst>
            <a:outerShdw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pPr>
            <a:endParaRPr lang="es-AR">
              <a:solidFill>
                <a:srgbClr val="FFFFFF"/>
              </a:solidFill>
              <a:ea typeface="ヒラギノ角ゴ Pro W3" charset="-128"/>
            </a:endParaRPr>
          </a:p>
        </p:txBody>
      </p:sp>
    </p:spTree>
    <p:extLst>
      <p:ext uri="{BB962C8B-B14F-4D97-AF65-F5344CB8AC3E}">
        <p14:creationId xmlns:p14="http://schemas.microsoft.com/office/powerpoint/2010/main" val="14546597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0" fontAlgn="base" hangingPunct="0">
        <a:spcBef>
          <a:spcPct val="0"/>
        </a:spcBef>
        <a:spcAft>
          <a:spcPct val="0"/>
        </a:spcAft>
        <a:defRPr sz="2400" kern="1200">
          <a:solidFill>
            <a:srgbClr val="006CB7"/>
          </a:solidFill>
          <a:latin typeface="Verdana"/>
          <a:ea typeface="ヒラギノ角ゴ Pro W3" charset="-128"/>
          <a:cs typeface="Verdana"/>
        </a:defRPr>
      </a:lvl1pPr>
      <a:lvl2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2pPr>
      <a:lvl3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3pPr>
      <a:lvl4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4pPr>
      <a:lvl5pPr algn="l" defTabSz="457200" rtl="0" eaLnBrk="0" fontAlgn="base" hangingPunct="0">
        <a:spcBef>
          <a:spcPct val="0"/>
        </a:spcBef>
        <a:spcAft>
          <a:spcPct val="0"/>
        </a:spcAft>
        <a:defRPr sz="2400">
          <a:solidFill>
            <a:srgbClr val="006CB7"/>
          </a:solidFill>
          <a:latin typeface="Verdana" charset="0"/>
          <a:ea typeface="ヒラギノ角ゴ Pro W3" charset="-128"/>
          <a:cs typeface="Verdana" pitchFamily="34" charset="0"/>
        </a:defRPr>
      </a:lvl5pPr>
      <a:lvl6pPr marL="457200" algn="l" defTabSz="457200" rtl="0" fontAlgn="base">
        <a:spcBef>
          <a:spcPct val="0"/>
        </a:spcBef>
        <a:spcAft>
          <a:spcPct val="0"/>
        </a:spcAft>
        <a:defRPr sz="2400">
          <a:solidFill>
            <a:srgbClr val="006CB7"/>
          </a:solidFill>
          <a:latin typeface="Verdana" charset="0"/>
          <a:ea typeface="ヒラギノ角ゴ Pro W3" charset="-128"/>
        </a:defRPr>
      </a:lvl6pPr>
      <a:lvl7pPr marL="914400" algn="l" defTabSz="457200" rtl="0" fontAlgn="base">
        <a:spcBef>
          <a:spcPct val="0"/>
        </a:spcBef>
        <a:spcAft>
          <a:spcPct val="0"/>
        </a:spcAft>
        <a:defRPr sz="2400">
          <a:solidFill>
            <a:srgbClr val="006CB7"/>
          </a:solidFill>
          <a:latin typeface="Verdana" charset="0"/>
          <a:ea typeface="ヒラギノ角ゴ Pro W3" charset="-128"/>
        </a:defRPr>
      </a:lvl7pPr>
      <a:lvl8pPr marL="1371600" algn="l" defTabSz="457200" rtl="0" fontAlgn="base">
        <a:spcBef>
          <a:spcPct val="0"/>
        </a:spcBef>
        <a:spcAft>
          <a:spcPct val="0"/>
        </a:spcAft>
        <a:defRPr sz="2400">
          <a:solidFill>
            <a:srgbClr val="006CB7"/>
          </a:solidFill>
          <a:latin typeface="Verdana" charset="0"/>
          <a:ea typeface="ヒラギノ角ゴ Pro W3" charset="-128"/>
        </a:defRPr>
      </a:lvl8pPr>
      <a:lvl9pPr marL="1828800" algn="l" defTabSz="457200" rtl="0" fontAlgn="base">
        <a:spcBef>
          <a:spcPct val="0"/>
        </a:spcBef>
        <a:spcAft>
          <a:spcPct val="0"/>
        </a:spcAft>
        <a:defRPr sz="2400">
          <a:solidFill>
            <a:srgbClr val="006CB7"/>
          </a:solidFill>
          <a:latin typeface="Verdana" charset="0"/>
          <a:ea typeface="ヒラギノ角ゴ Pro W3" charset="-128"/>
        </a:defRPr>
      </a:lvl9pPr>
    </p:titleStyle>
    <p:bodyStyle>
      <a:lvl1pPr marL="342900" indent="-342900" algn="l" defTabSz="457200" rtl="0" eaLnBrk="0" fontAlgn="base" hangingPunct="0">
        <a:spcBef>
          <a:spcPct val="20000"/>
        </a:spcBef>
        <a:spcAft>
          <a:spcPct val="0"/>
        </a:spcAft>
        <a:buFont typeface="Arial" charset="0"/>
        <a:buChar char="•"/>
        <a:defRPr sz="2000" kern="1200">
          <a:solidFill>
            <a:srgbClr val="595959"/>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charset="0"/>
        <a:buChar char="–"/>
        <a:defRPr sz="2800" kern="1200">
          <a:solidFill>
            <a:srgbClr val="595959"/>
          </a:solidFill>
          <a:latin typeface="+mn-lt"/>
          <a:ea typeface="ヒラギノ角ゴ Pro W3" charset="-128"/>
          <a:cs typeface="+mn-cs"/>
        </a:defRPr>
      </a:lvl2pPr>
      <a:lvl3pPr marL="1143000" indent="-228600" algn="l" defTabSz="457200" rtl="0" eaLnBrk="0" fontAlgn="base" hangingPunct="0">
        <a:spcBef>
          <a:spcPct val="20000"/>
        </a:spcBef>
        <a:spcAft>
          <a:spcPct val="0"/>
        </a:spcAft>
        <a:buFont typeface="Arial" charset="0"/>
        <a:buChar char="•"/>
        <a:defRPr sz="1600" kern="1200">
          <a:solidFill>
            <a:srgbClr val="595959"/>
          </a:solidFill>
          <a:latin typeface="+mn-lt"/>
          <a:ea typeface="ヒラギノ角ゴ Pro W3" charset="-128"/>
          <a:cs typeface="+mn-cs"/>
        </a:defRPr>
      </a:lvl3pPr>
      <a:lvl4pPr marL="1600200" indent="-228600" algn="l" defTabSz="457200" rtl="0" eaLnBrk="0" fontAlgn="base" hangingPunct="0">
        <a:spcBef>
          <a:spcPct val="20000"/>
        </a:spcBef>
        <a:spcAft>
          <a:spcPct val="0"/>
        </a:spcAft>
        <a:buFont typeface="Arial" charset="0"/>
        <a:buChar char="–"/>
        <a:defRPr sz="1400" kern="1200">
          <a:solidFill>
            <a:srgbClr val="595959"/>
          </a:solidFill>
          <a:latin typeface="+mn-lt"/>
          <a:ea typeface="ヒラギノ角ゴ Pro W3" charset="-128"/>
          <a:cs typeface="+mn-cs"/>
        </a:defRPr>
      </a:lvl4pPr>
      <a:lvl5pPr marL="2057400" indent="-228600" algn="l" defTabSz="457200" rtl="0" eaLnBrk="0" fontAlgn="base" hangingPunct="0">
        <a:spcBef>
          <a:spcPct val="20000"/>
        </a:spcBef>
        <a:spcAft>
          <a:spcPct val="0"/>
        </a:spcAft>
        <a:buFont typeface="Arial" charset="0"/>
        <a:buChar char="»"/>
        <a:defRPr sz="1400" kern="1200">
          <a:solidFill>
            <a:srgbClr val="595959"/>
          </a:solidFill>
          <a:latin typeface="+mn-lt"/>
          <a:ea typeface="ヒラギノ角ゴ Pro W3"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6CB7"/>
        </a:solidFill>
        <a:effectLst/>
      </p:bgPr>
    </p:bg>
    <p:spTree>
      <p:nvGrpSpPr>
        <p:cNvPr id="1" name=""/>
        <p:cNvGrpSpPr/>
        <p:nvPr/>
      </p:nvGrpSpPr>
      <p:grpSpPr>
        <a:xfrm>
          <a:off x="0" y="0"/>
          <a:ext cx="0" cy="0"/>
          <a:chOff x="0" y="0"/>
          <a:chExt cx="0" cy="0"/>
        </a:xfrm>
      </p:grpSpPr>
      <p:sp>
        <p:nvSpPr>
          <p:cNvPr id="65" name="Rectangle 64"/>
          <p:cNvSpPr>
            <a:spLocks noChangeArrowheads="1"/>
          </p:cNvSpPr>
          <p:nvPr userDrawn="1"/>
        </p:nvSpPr>
        <p:spPr bwMode="auto">
          <a:xfrm>
            <a:off x="533400" y="3333750"/>
            <a:ext cx="1033463" cy="3524250"/>
          </a:xfrm>
          <a:prstGeom prst="rect">
            <a:avLst/>
          </a:prstGeom>
          <a:solidFill>
            <a:srgbClr val="006CB7"/>
          </a:solidFill>
          <a:ln>
            <a:noFill/>
          </a:ln>
          <a:effectLst>
            <a:outerShdw blurRad="254000" dist="38100" dir="12899965"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66" name="Rectangle 65"/>
          <p:cNvSpPr>
            <a:spLocks noChangeArrowheads="1"/>
          </p:cNvSpPr>
          <p:nvPr userDrawn="1"/>
        </p:nvSpPr>
        <p:spPr bwMode="auto">
          <a:xfrm>
            <a:off x="1566863" y="3333750"/>
            <a:ext cx="1260475" cy="3524250"/>
          </a:xfrm>
          <a:prstGeom prst="rect">
            <a:avLst/>
          </a:prstGeom>
          <a:solidFill>
            <a:srgbClr val="EF4144"/>
          </a:solidFill>
          <a:ln>
            <a:noFill/>
          </a:ln>
          <a:effectLst>
            <a:outerShdw blurRad="254000" dist="38100" dir="12899965"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pic>
        <p:nvPicPr>
          <p:cNvPr id="1028" name="Picture 1"/>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647700" y="3452813"/>
            <a:ext cx="803275"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1029" name="Picture 1"/>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677988" y="3452813"/>
            <a:ext cx="1031875"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71" name="Rectangle 70"/>
          <p:cNvSpPr>
            <a:spLocks noChangeArrowheads="1"/>
          </p:cNvSpPr>
          <p:nvPr userDrawn="1"/>
        </p:nvSpPr>
        <p:spPr bwMode="auto">
          <a:xfrm>
            <a:off x="533400" y="0"/>
            <a:ext cx="1033463" cy="1371600"/>
          </a:xfrm>
          <a:prstGeom prst="rect">
            <a:avLst/>
          </a:prstGeom>
          <a:solidFill>
            <a:srgbClr val="006CB7"/>
          </a:solidFill>
          <a:ln>
            <a:noFill/>
          </a:ln>
          <a:effectLst>
            <a:outerShdw blurRad="254000" dist="38100" dir="2700000" algn="br"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
        <p:nvSpPr>
          <p:cNvPr id="72" name="Rectangle 71"/>
          <p:cNvSpPr>
            <a:spLocks noChangeArrowheads="1"/>
          </p:cNvSpPr>
          <p:nvPr userDrawn="1"/>
        </p:nvSpPr>
        <p:spPr bwMode="auto">
          <a:xfrm>
            <a:off x="1566863" y="0"/>
            <a:ext cx="1260475" cy="1371600"/>
          </a:xfrm>
          <a:prstGeom prst="rect">
            <a:avLst/>
          </a:prstGeom>
          <a:solidFill>
            <a:srgbClr val="EF4144"/>
          </a:solidFill>
          <a:ln>
            <a:noFill/>
          </a:ln>
          <a:effectLst>
            <a:outerShdw blurRad="254000" dist="38100" dir="2700000" rotWithShape="0">
              <a:srgbClr val="808080">
                <a:alpha val="25000"/>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defTabSz="457200" fontAlgn="base">
              <a:spcBef>
                <a:spcPct val="0"/>
              </a:spcBef>
              <a:spcAft>
                <a:spcPct val="0"/>
              </a:spcAft>
              <a:defRPr/>
            </a:pPr>
            <a:endParaRPr lang="es-CL">
              <a:solidFill>
                <a:srgbClr val="FFFFFF"/>
              </a:solidFill>
              <a:ea typeface="ヒラギノ角ゴ Pro W3" charset="-128"/>
            </a:endParaRPr>
          </a:p>
        </p:txBody>
      </p:sp>
    </p:spTree>
    <p:extLst>
      <p:ext uri="{BB962C8B-B14F-4D97-AF65-F5344CB8AC3E}">
        <p14:creationId xmlns:p14="http://schemas.microsoft.com/office/powerpoint/2010/main" val="369001071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txStyles>
    <p:titleStyle>
      <a:lvl1pPr algn="ctr" defTabSz="457200" rtl="0" eaLnBrk="0" fontAlgn="base" hangingPunct="0">
        <a:spcBef>
          <a:spcPct val="0"/>
        </a:spcBef>
        <a:spcAft>
          <a:spcPct val="0"/>
        </a:spcAft>
        <a:defRPr sz="4400" kern="1200">
          <a:solidFill>
            <a:schemeClr val="tx1"/>
          </a:solidFill>
          <a:latin typeface="+mj-lt"/>
          <a:ea typeface="ヒラギノ角ゴ Pro W3" charset="-128"/>
          <a:cs typeface="ヒラギノ角ゴ Pro W3" charset="-128"/>
        </a:defRPr>
      </a:lvl1pPr>
      <a:lvl2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2pPr>
      <a:lvl3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3pPr>
      <a:lvl4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4pPr>
      <a:lvl5pPr algn="ctr" defTabSz="457200" rtl="0" eaLnBrk="0" fontAlgn="base" hangingPunct="0">
        <a:spcBef>
          <a:spcPct val="0"/>
        </a:spcBef>
        <a:spcAft>
          <a:spcPct val="0"/>
        </a:spcAft>
        <a:defRPr sz="4400">
          <a:solidFill>
            <a:schemeClr val="tx1"/>
          </a:solidFill>
          <a:latin typeface="Calibri" charset="0"/>
          <a:ea typeface="ヒラギノ角ゴ Pro W3" charset="-128"/>
          <a:cs typeface="ヒラギノ角ゴ Pro W3" charset="-128"/>
        </a:defRPr>
      </a:lvl5pPr>
      <a:lvl6pPr marL="4572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6pPr>
      <a:lvl7pPr marL="9144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7pPr>
      <a:lvl8pPr marL="13716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8pPr>
      <a:lvl9pPr marL="1828800" algn="ctr" defTabSz="457200" rtl="0" fontAlgn="base">
        <a:spcBef>
          <a:spcPct val="0"/>
        </a:spcBef>
        <a:spcAft>
          <a:spcPct val="0"/>
        </a:spcAft>
        <a:defRPr sz="4400">
          <a:solidFill>
            <a:schemeClr val="tx1"/>
          </a:solidFill>
          <a:latin typeface="Calibri" charset="0"/>
          <a:ea typeface="ヒラギノ角ゴ Pro W3" charset="-128"/>
          <a:cs typeface="ヒラギノ角ゴ Pro W3"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ヒラギノ角ゴ Pro W3" charset="-128"/>
          <a:cs typeface="ヒラギノ角ゴ Pro W3"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ヒラギノ角ゴ Pro W3" charset="-128"/>
          <a:cs typeface="ヒラギノ角ゴ Pro W3"/>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ヒラギノ角ゴ Pro W3" charset="-128"/>
          <a:cs typeface="ヒラギノ角ゴ Pro W3"/>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ヒラギノ角ゴ Pro W3" charset="-128"/>
          <a:cs typeface="ヒラギノ角ゴ Pro W3"/>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E34EA-2B5B-424A-B2C0-59ED7B91CAD2}" type="datetimeFigureOut">
              <a:rPr lang="es-CL">
                <a:solidFill>
                  <a:prstClr val="black">
                    <a:tint val="75000"/>
                  </a:prstClr>
                </a:solidFill>
              </a:rPr>
              <a:pPr/>
              <a:t>07-12-2011</a:t>
            </a:fld>
            <a:endParaRPr lang="es-CL">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F4CA14-C328-46CA-BDD1-59BB23DB34D5}" type="slidenum">
              <a:rPr lang="es-CL">
                <a:solidFill>
                  <a:prstClr val="black">
                    <a:tint val="75000"/>
                  </a:prstClr>
                </a:solidFill>
              </a:rPr>
              <a:pPr/>
              <a:t>‹Nº›</a:t>
            </a:fld>
            <a:endParaRPr lang="es-CL">
              <a:solidFill>
                <a:prstClr val="black">
                  <a:tint val="75000"/>
                </a:prstClr>
              </a:solidFill>
            </a:endParaRPr>
          </a:p>
        </p:txBody>
      </p:sp>
    </p:spTree>
    <p:extLst>
      <p:ext uri="{BB962C8B-B14F-4D97-AF65-F5344CB8AC3E}">
        <p14:creationId xmlns:p14="http://schemas.microsoft.com/office/powerpoint/2010/main" val="50166027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ctr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Aft>
                <a:spcPct val="0"/>
              </a:spcAft>
            </a:pPr>
            <a:r>
              <a:rPr lang="es-ES_tradnl" sz="3200" b="1" dirty="0" smtClean="0">
                <a:solidFill>
                  <a:srgbClr val="FFFFFF"/>
                </a:solidFill>
                <a:latin typeface="Verdana" pitchFamily="34" charset="0"/>
                <a:ea typeface="ヒラギノ角ゴ Pro W3"/>
                <a:cs typeface="ヒラギノ角ゴ Pro W3"/>
                <a:sym typeface="Verdana Bold" charset="0"/>
              </a:rPr>
              <a:t>Impulso Competitivo</a:t>
            </a:r>
            <a:br>
              <a:rPr lang="es-ES_tradnl" sz="3200" b="1" dirty="0" smtClean="0">
                <a:solidFill>
                  <a:srgbClr val="FFFFFF"/>
                </a:solidFill>
                <a:latin typeface="Verdana" pitchFamily="34" charset="0"/>
                <a:ea typeface="ヒラギノ角ゴ Pro W3"/>
                <a:cs typeface="ヒラギノ角ゴ Pro W3"/>
                <a:sym typeface="Verdana Bold" charset="0"/>
              </a:rPr>
            </a:br>
            <a:r>
              <a:rPr lang="es-ES_tradnl" sz="3200" b="1" dirty="0" smtClean="0">
                <a:solidFill>
                  <a:srgbClr val="FFFFFF"/>
                </a:solidFill>
                <a:latin typeface="Verdana" pitchFamily="34" charset="0"/>
                <a:ea typeface="ヒラギノ角ゴ Pro W3"/>
                <a:cs typeface="ヒラギノ角ゴ Pro W3"/>
                <a:sym typeface="Verdana Bold" charset="0"/>
              </a:rPr>
              <a:t>Servicio Agrícola y Ganadero</a:t>
            </a:r>
          </a:p>
        </p:txBody>
      </p:sp>
      <p:sp>
        <p:nvSpPr>
          <p:cNvPr id="30723" name="Subtitle 2"/>
          <p:cNvSpPr>
            <a:spLocks noGrp="1"/>
          </p:cNvSpPr>
          <p:nvPr>
            <p:ph type="subTitle" idx="1"/>
          </p:nvPr>
        </p:nvSpPr>
        <p:spPr bwMode="auto">
          <a:xfrm>
            <a:off x="683568" y="2636912"/>
            <a:ext cx="6400800" cy="1800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fontAlgn="base">
              <a:spcAft>
                <a:spcPct val="0"/>
              </a:spcAft>
              <a:buFont typeface="Arial" pitchFamily="34" charset="0"/>
              <a:buNone/>
            </a:pPr>
            <a:r>
              <a:rPr lang="es-ES_tradnl" sz="2400" dirty="0" smtClean="0">
                <a:solidFill>
                  <a:srgbClr val="FFFFFF"/>
                </a:solidFill>
                <a:latin typeface="Verdana" pitchFamily="34" charset="0"/>
                <a:ea typeface="ヒラギノ角ゴ Pro W3"/>
                <a:cs typeface="ヒラギノ角ゴ Pro W3"/>
                <a:sym typeface="Verdana" pitchFamily="34" charset="0"/>
              </a:rPr>
              <a:t>Mesa Inocuidad Alimentaria e Insumos</a:t>
            </a:r>
            <a:endParaRPr lang="es-ES_tradnl" sz="1800" dirty="0" smtClean="0">
              <a:solidFill>
                <a:srgbClr val="FFFFFF"/>
              </a:solidFill>
              <a:latin typeface="Verdana" pitchFamily="34" charset="0"/>
              <a:ea typeface="ヒラギノ角ゴ Pro W3"/>
              <a:cs typeface="ヒラギノ角ゴ Pro W3"/>
              <a:sym typeface="Verdana" pitchFamily="34" charset="0"/>
            </a:endParaRPr>
          </a:p>
          <a:p>
            <a:pPr fontAlgn="base">
              <a:spcAft>
                <a:spcPct val="0"/>
              </a:spcAft>
              <a:buFont typeface="Arial" pitchFamily="34" charset="0"/>
              <a:buNone/>
            </a:pPr>
            <a:endParaRPr lang="es-ES_tradnl" sz="2400" dirty="0" smtClean="0">
              <a:solidFill>
                <a:srgbClr val="FFFFFF"/>
              </a:solidFill>
              <a:latin typeface="Verdana" pitchFamily="34" charset="0"/>
              <a:ea typeface="ヒラギノ角ゴ Pro W3"/>
              <a:cs typeface="ヒラギノ角ゴ Pro W3"/>
              <a:sym typeface="Verdana" pitchFamily="34" charset="0"/>
            </a:endParaRPr>
          </a:p>
          <a:p>
            <a:pPr algn="r" fontAlgn="base">
              <a:spcAft>
                <a:spcPct val="0"/>
              </a:spcAft>
              <a:buFont typeface="Arial" pitchFamily="34" charset="0"/>
              <a:buNone/>
            </a:pPr>
            <a:endParaRPr lang="en-US" sz="2400" dirty="0" smtClean="0">
              <a:solidFill>
                <a:srgbClr val="FFFFFF"/>
              </a:solidFill>
              <a:ea typeface="ヒラギノ角ゴ Pro W3"/>
              <a:cs typeface="ヒラギノ角ゴ Pro W3"/>
            </a:endParaRPr>
          </a:p>
          <a:p>
            <a:pPr algn="r" fontAlgn="base">
              <a:spcAft>
                <a:spcPct val="0"/>
              </a:spcAft>
              <a:buFont typeface="Arial" pitchFamily="34" charset="0"/>
              <a:buNone/>
            </a:pPr>
            <a:endParaRPr lang="en-US" sz="2400" dirty="0">
              <a:solidFill>
                <a:srgbClr val="FFFFFF"/>
              </a:solidFill>
              <a:ea typeface="ヒラギノ角ゴ Pro W3"/>
              <a:cs typeface="ヒラギノ角ゴ Pro W3"/>
            </a:endParaRPr>
          </a:p>
          <a:p>
            <a:pPr algn="r" fontAlgn="base">
              <a:spcAft>
                <a:spcPct val="0"/>
              </a:spcAft>
              <a:buFont typeface="Arial" pitchFamily="34" charset="0"/>
              <a:buNone/>
            </a:pPr>
            <a:endParaRPr lang="en-US" sz="2400" dirty="0" smtClean="0">
              <a:solidFill>
                <a:srgbClr val="FFFFFF"/>
              </a:solidFill>
              <a:ea typeface="ヒラギノ角ゴ Pro W3"/>
              <a:cs typeface="ヒラギノ角ゴ Pro W3"/>
            </a:endParaRPr>
          </a:p>
          <a:p>
            <a:pPr algn="r" fontAlgn="base">
              <a:spcAft>
                <a:spcPct val="0"/>
              </a:spcAft>
              <a:buFont typeface="Arial" pitchFamily="34" charset="0"/>
              <a:buNone/>
            </a:pPr>
            <a:endParaRPr lang="en-US" sz="2400" dirty="0">
              <a:solidFill>
                <a:srgbClr val="FFFFFF"/>
              </a:solidFill>
              <a:ea typeface="ヒラギノ角ゴ Pro W3"/>
              <a:cs typeface="ヒラギノ角ゴ Pro W3"/>
            </a:endParaRPr>
          </a:p>
          <a:p>
            <a:pPr algn="r" fontAlgn="base">
              <a:spcAft>
                <a:spcPct val="0"/>
              </a:spcAft>
              <a:buFont typeface="Arial" pitchFamily="34" charset="0"/>
              <a:buNone/>
            </a:pPr>
            <a:r>
              <a:rPr lang="en-US" sz="2400" dirty="0" err="1" smtClean="0">
                <a:solidFill>
                  <a:srgbClr val="FFFFFF"/>
                </a:solidFill>
                <a:ea typeface="ヒラギノ角ゴ Pro W3"/>
                <a:cs typeface="ヒラギノ角ゴ Pro W3"/>
              </a:rPr>
              <a:t>Diciembre</a:t>
            </a:r>
            <a:r>
              <a:rPr lang="en-US" sz="2400" dirty="0" smtClean="0">
                <a:solidFill>
                  <a:srgbClr val="FFFFFF"/>
                </a:solidFill>
                <a:ea typeface="ヒラギノ角ゴ Pro W3"/>
                <a:cs typeface="ヒラギノ角ゴ Pro W3"/>
              </a:rPr>
              <a:t> de 2011</a:t>
            </a:r>
          </a:p>
        </p:txBody>
      </p:sp>
    </p:spTree>
    <p:extLst>
      <p:ext uri="{BB962C8B-B14F-4D97-AF65-F5344CB8AC3E}">
        <p14:creationId xmlns:p14="http://schemas.microsoft.com/office/powerpoint/2010/main" val="212279674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3 Título"/>
          <p:cNvSpPr>
            <a:spLocks noGrp="1"/>
          </p:cNvSpPr>
          <p:nvPr>
            <p:ph type="title"/>
          </p:nvPr>
        </p:nvSpPr>
        <p:spPr>
          <a:xfrm>
            <a:off x="323528" y="116632"/>
            <a:ext cx="8640763" cy="863600"/>
          </a:xfrm>
        </p:spPr>
        <p:txBody>
          <a:bodyPr>
            <a:normAutofit/>
          </a:bodyPr>
          <a:lstStyle/>
          <a:p>
            <a:pPr>
              <a:defRPr/>
            </a:pPr>
            <a:r>
              <a:rPr lang="es-CL" sz="2400" b="1" dirty="0">
                <a:solidFill>
                  <a:srgbClr val="006CB7"/>
                </a:solidFill>
                <a:latin typeface="Verdana" pitchFamily="34" charset="0"/>
                <a:ea typeface="+mn-ea"/>
                <a:cs typeface="+mn-cs"/>
              </a:rPr>
              <a:t>MESA INOCUIDAD ALIMENTARIA E INSUMOS</a:t>
            </a:r>
          </a:p>
        </p:txBody>
      </p:sp>
      <p:sp>
        <p:nvSpPr>
          <p:cNvPr id="45059" name="4 Marcador de contenido"/>
          <p:cNvSpPr>
            <a:spLocks noGrp="1"/>
          </p:cNvSpPr>
          <p:nvPr>
            <p:ph idx="1"/>
          </p:nvPr>
        </p:nvSpPr>
        <p:spPr>
          <a:xfrm>
            <a:off x="323850" y="908050"/>
            <a:ext cx="8424863" cy="6192838"/>
          </a:xfrm>
        </p:spPr>
        <p:txBody>
          <a:bodyPr/>
          <a:lstStyle/>
          <a:p>
            <a:pPr marL="0" indent="0" algn="just">
              <a:buFontTx/>
              <a:buNone/>
            </a:pPr>
            <a:endParaRPr lang="es-ES" sz="1900" b="1" dirty="0" smtClean="0">
              <a:solidFill>
                <a:schemeClr val="tx1"/>
              </a:solidFill>
              <a:ea typeface="ヒラギノ角ゴ Pro W3"/>
              <a:cs typeface="ヒラギノ角ゴ Pro W3"/>
            </a:endParaRPr>
          </a:p>
          <a:p>
            <a:pPr marL="0" indent="0" algn="just">
              <a:buFontTx/>
              <a:buNone/>
            </a:pPr>
            <a:endParaRPr lang="es-ES" sz="1800" b="1" dirty="0" smtClean="0">
              <a:solidFill>
                <a:schemeClr val="tx1"/>
              </a:solidFill>
              <a:ea typeface="ヒラギノ角ゴ Pro W3"/>
              <a:cs typeface="ヒラギノ角ゴ Pro W3"/>
            </a:endParaRPr>
          </a:p>
        </p:txBody>
      </p:sp>
      <p:sp>
        <p:nvSpPr>
          <p:cNvPr id="45060" name="Footer Placeholder 10"/>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ea typeface="ヒラギノ角ゴ Pro W3"/>
                <a:cs typeface="ヒラギノ角ゴ Pro W3"/>
              </a:defRPr>
            </a:lvl1pPr>
            <a:lvl2pPr marL="742950" indent="-285750" eaLnBrk="0" hangingPunct="0">
              <a:defRPr>
                <a:solidFill>
                  <a:schemeClr val="tx1"/>
                </a:solidFill>
                <a:latin typeface="Arial" pitchFamily="34" charset="0"/>
                <a:ea typeface="ヒラギノ角ゴ Pro W3"/>
                <a:cs typeface="ヒラギノ角ゴ Pro W3"/>
              </a:defRPr>
            </a:lvl2pPr>
            <a:lvl3pPr marL="1143000" indent="-228600" eaLnBrk="0" hangingPunct="0">
              <a:defRPr>
                <a:solidFill>
                  <a:schemeClr val="tx1"/>
                </a:solidFill>
                <a:latin typeface="Arial" pitchFamily="34" charset="0"/>
                <a:ea typeface="ヒラギノ角ゴ Pro W3"/>
                <a:cs typeface="ヒラギノ角ゴ Pro W3"/>
              </a:defRPr>
            </a:lvl3pPr>
            <a:lvl4pPr marL="1600200" indent="-228600" eaLnBrk="0" hangingPunct="0">
              <a:defRPr>
                <a:solidFill>
                  <a:schemeClr val="tx1"/>
                </a:solidFill>
                <a:latin typeface="Arial" pitchFamily="34" charset="0"/>
                <a:ea typeface="ヒラギノ角ゴ Pro W3"/>
                <a:cs typeface="ヒラギノ角ゴ Pro W3"/>
              </a:defRPr>
            </a:lvl4pPr>
            <a:lvl5pPr marL="2057400" indent="-228600" eaLnBrk="0" hangingPunct="0">
              <a:defRPr>
                <a:solidFill>
                  <a:schemeClr val="tx1"/>
                </a:solidFill>
                <a:latin typeface="Arial" pitchFamily="34" charset="0"/>
                <a:ea typeface="ヒラギノ角ゴ Pro W3"/>
                <a:cs typeface="ヒラギノ角ゴ Pro W3"/>
              </a:defRPr>
            </a:lvl5pPr>
            <a:lvl6pPr marL="25146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6pPr>
            <a:lvl7pPr marL="29718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7pPr>
            <a:lvl8pPr marL="34290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8pPr>
            <a:lvl9pPr marL="3886200" indent="-228600" defTabSz="457200" eaLnBrk="0" fontAlgn="base" hangingPunct="0">
              <a:spcBef>
                <a:spcPct val="0"/>
              </a:spcBef>
              <a:spcAft>
                <a:spcPct val="0"/>
              </a:spcAft>
              <a:defRPr>
                <a:solidFill>
                  <a:schemeClr val="tx1"/>
                </a:solidFill>
                <a:latin typeface="Arial" pitchFamily="34" charset="0"/>
                <a:ea typeface="ヒラギノ角ゴ Pro W3"/>
                <a:cs typeface="ヒラギノ角ゴ Pro W3"/>
              </a:defRPr>
            </a:lvl9pPr>
          </a:lstStyle>
          <a:p>
            <a:pPr eaLnBrk="1" hangingPunct="1"/>
            <a:r>
              <a:rPr lang="en-US">
                <a:solidFill>
                  <a:srgbClr val="898989"/>
                </a:solidFill>
                <a:latin typeface="Verdana" pitchFamily="34" charset="0"/>
              </a:rPr>
              <a:t>Gobierno de Chile | Ministerio de Agricultura</a:t>
            </a:r>
          </a:p>
        </p:txBody>
      </p:sp>
      <p:pic>
        <p:nvPicPr>
          <p:cNvPr id="45061" name="1 Imagen"/>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091238" y="5951538"/>
            <a:ext cx="2206625"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3 Tabla"/>
          <p:cNvGraphicFramePr>
            <a:graphicFrameLocks noGrp="1"/>
          </p:cNvGraphicFramePr>
          <p:nvPr>
            <p:extLst>
              <p:ext uri="{D42A27DB-BD31-4B8C-83A1-F6EECF244321}">
                <p14:modId xmlns:p14="http://schemas.microsoft.com/office/powerpoint/2010/main" val="866079409"/>
              </p:ext>
            </p:extLst>
          </p:nvPr>
        </p:nvGraphicFramePr>
        <p:xfrm>
          <a:off x="323528" y="727546"/>
          <a:ext cx="8640960" cy="5437758"/>
        </p:xfrm>
        <a:graphic>
          <a:graphicData uri="http://schemas.openxmlformats.org/drawingml/2006/table">
            <a:tbl>
              <a:tblPr/>
              <a:tblGrid>
                <a:gridCol w="1316718"/>
                <a:gridCol w="7324242"/>
              </a:tblGrid>
              <a:tr h="366734">
                <a:tc>
                  <a:txBody>
                    <a:bodyPr/>
                    <a:lstStyle/>
                    <a:p>
                      <a:pPr algn="ctr" fontAlgn="b"/>
                      <a:r>
                        <a:rPr lang="es-CL" sz="1800" b="1" i="0" u="none" strike="noStrike" dirty="0">
                          <a:solidFill>
                            <a:srgbClr val="000000"/>
                          </a:solidFill>
                          <a:effectLst/>
                          <a:latin typeface="Calibri"/>
                        </a:rPr>
                        <a:t>Estado</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fontAlgn="b"/>
                      <a:r>
                        <a:rPr lang="es-CL" sz="1800" b="1" i="0" u="none" strike="noStrike" dirty="0">
                          <a:solidFill>
                            <a:srgbClr val="000000"/>
                          </a:solidFill>
                          <a:effectLst/>
                          <a:latin typeface="Calibri"/>
                        </a:rPr>
                        <a:t>Medida</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r>
              <a:tr h="500914">
                <a:tc rowSpan="6">
                  <a:txBody>
                    <a:bodyPr/>
                    <a:lstStyle/>
                    <a:p>
                      <a:pPr algn="ctr" fontAlgn="ctr"/>
                      <a:r>
                        <a:rPr lang="es-CL" sz="1800" b="1" i="0" u="none" strike="noStrike" kern="1200" dirty="0">
                          <a:solidFill>
                            <a:srgbClr val="000000"/>
                          </a:solidFill>
                          <a:effectLst/>
                          <a:latin typeface="Calibri"/>
                          <a:ea typeface="+mn-ea"/>
                          <a:cs typeface="+mn-cs"/>
                        </a:rPr>
                        <a:t>Implementadas</a:t>
                      </a:r>
                    </a:p>
                  </a:txBody>
                  <a:tcPr marL="9525" marR="9525" marT="9525" marB="0" vert="vert27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rtl="0" fontAlgn="b"/>
                      <a:r>
                        <a:rPr lang="es-CL" sz="1800" b="0" i="0" u="none" strike="noStrike" kern="1200" dirty="0">
                          <a:solidFill>
                            <a:srgbClr val="000000"/>
                          </a:solidFill>
                          <a:effectLst/>
                          <a:latin typeface="Calibri"/>
                          <a:ea typeface="+mn-ea"/>
                          <a:cs typeface="+mn-cs"/>
                        </a:rPr>
                        <a:t>Certificaciones Privadas</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r>
              <a:tr h="500916">
                <a:tc vMerge="1">
                  <a:txBody>
                    <a:bodyPr/>
                    <a:lstStyle/>
                    <a:p>
                      <a:endParaRPr lang="es-CL"/>
                    </a:p>
                  </a:txBody>
                  <a:tcPr/>
                </a:tc>
                <a:tc>
                  <a:txBody>
                    <a:bodyPr/>
                    <a:lstStyle/>
                    <a:p>
                      <a:pPr algn="ctr" rtl="0" fontAlgn="b"/>
                      <a:r>
                        <a:rPr lang="es-CL" sz="1800" b="0" i="0" u="none" strike="noStrike" kern="1200" dirty="0" smtClean="0">
                          <a:solidFill>
                            <a:srgbClr val="000000"/>
                          </a:solidFill>
                          <a:effectLst/>
                          <a:latin typeface="Calibri"/>
                          <a:ea typeface="+mn-ea"/>
                          <a:cs typeface="+mn-cs"/>
                        </a:rPr>
                        <a:t>Institucionalidad para la inocuidad alimentaria</a:t>
                      </a:r>
                      <a:endParaRPr lang="es-CL" sz="1800" b="0" i="0" u="none" strike="noStrike" kern="1200" dirty="0">
                        <a:solidFill>
                          <a:srgbClr val="000000"/>
                        </a:solidFill>
                        <a:effectLst/>
                        <a:latin typeface="Calibri"/>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r>
              <a:tr h="500916">
                <a:tc vMerge="1">
                  <a:txBody>
                    <a:bodyPr/>
                    <a:lstStyle/>
                    <a:p>
                      <a:endParaRPr lang="es-CL"/>
                    </a:p>
                  </a:txBody>
                  <a:tcPr/>
                </a:tc>
                <a:tc>
                  <a:txBody>
                    <a:bodyPr/>
                    <a:lstStyle/>
                    <a:p>
                      <a:pPr algn="ctr" rtl="0" fontAlgn="b"/>
                      <a:r>
                        <a:rPr lang="es-CL" sz="1800" b="0" i="0" u="none" strike="noStrike" kern="1200" dirty="0" smtClean="0">
                          <a:solidFill>
                            <a:srgbClr val="000000"/>
                          </a:solidFill>
                          <a:effectLst/>
                          <a:latin typeface="Calibri"/>
                          <a:ea typeface="+mn-ea"/>
                          <a:cs typeface="+mn-cs"/>
                        </a:rPr>
                        <a:t>Actualización de la</a:t>
                      </a:r>
                      <a:r>
                        <a:rPr lang="es-CL" sz="1800" b="0" i="0" u="none" strike="noStrike" kern="1200" baseline="0" dirty="0" smtClean="0">
                          <a:solidFill>
                            <a:srgbClr val="000000"/>
                          </a:solidFill>
                          <a:effectLst/>
                          <a:latin typeface="Calibri"/>
                          <a:ea typeface="+mn-ea"/>
                          <a:cs typeface="+mn-cs"/>
                        </a:rPr>
                        <a:t> política de Inocuidad Alimentaria</a:t>
                      </a:r>
                      <a:endParaRPr lang="es-CL" sz="1800" b="0" i="0" u="none" strike="noStrike" kern="1200" dirty="0">
                        <a:solidFill>
                          <a:srgbClr val="000000"/>
                        </a:solidFill>
                        <a:effectLst/>
                        <a:latin typeface="Calibri"/>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r>
              <a:tr h="500914">
                <a:tc vMerge="1">
                  <a:txBody>
                    <a:bodyPr/>
                    <a:lstStyle/>
                    <a:p>
                      <a:endParaRPr lang="es-CL"/>
                    </a:p>
                  </a:txBody>
                  <a:tcPr/>
                </a:tc>
                <a:tc>
                  <a:txBody>
                    <a:bodyPr/>
                    <a:lstStyle/>
                    <a:p>
                      <a:pPr algn="ctr" rtl="0" fontAlgn="b"/>
                      <a:r>
                        <a:rPr lang="es-CL" sz="1800" b="0" i="0" u="none" strike="noStrike" kern="1200" dirty="0" smtClean="0">
                          <a:solidFill>
                            <a:srgbClr val="000000"/>
                          </a:solidFill>
                          <a:effectLst/>
                          <a:latin typeface="Calibri"/>
                          <a:ea typeface="+mn-ea"/>
                          <a:cs typeface="+mn-cs"/>
                        </a:rPr>
                        <a:t>Plaguicidas</a:t>
                      </a:r>
                      <a:r>
                        <a:rPr lang="es-CL" sz="1800" b="0" i="0" u="none" strike="noStrike" kern="1200" baseline="0" dirty="0" smtClean="0">
                          <a:solidFill>
                            <a:srgbClr val="000000"/>
                          </a:solidFill>
                          <a:effectLst/>
                          <a:latin typeface="Calibri"/>
                          <a:ea typeface="+mn-ea"/>
                          <a:cs typeface="+mn-cs"/>
                        </a:rPr>
                        <a:t> en Cambio Menores</a:t>
                      </a:r>
                      <a:endParaRPr lang="es-CL" sz="1800" b="0" i="0" u="none" strike="noStrike" kern="1200" dirty="0">
                        <a:solidFill>
                          <a:srgbClr val="000000"/>
                        </a:solidFill>
                        <a:effectLst/>
                        <a:latin typeface="Calibri"/>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r>
              <a:tr h="500914">
                <a:tc vMerge="1">
                  <a:txBody>
                    <a:bodyPr/>
                    <a:lstStyle/>
                    <a:p>
                      <a:pPr algn="ctr" fontAlgn="ctr"/>
                      <a:endParaRPr lang="es-CL" sz="1800" b="1" i="0" u="none" strike="noStrike" kern="1200" dirty="0">
                        <a:solidFill>
                          <a:srgbClr val="000000"/>
                        </a:solidFill>
                        <a:effectLst/>
                        <a:latin typeface="Calibri"/>
                        <a:ea typeface="+mn-ea"/>
                        <a:cs typeface="+mn-cs"/>
                      </a:endParaRPr>
                    </a:p>
                  </a:txBody>
                  <a:tcPr marL="9525" marR="9525" marT="9525" marB="0" vert="vert27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ctr" rtl="0" fontAlgn="b"/>
                      <a:r>
                        <a:rPr lang="es-CL" sz="1800" b="0" i="0" u="none" strike="noStrike" kern="1200" dirty="0" smtClean="0">
                          <a:solidFill>
                            <a:srgbClr val="000000"/>
                          </a:solidFill>
                          <a:effectLst/>
                          <a:latin typeface="Calibri"/>
                          <a:ea typeface="+mn-ea"/>
                          <a:cs typeface="+mn-cs"/>
                        </a:rPr>
                        <a:t>Inspección sanitaria de inocuidad de producción local e importada</a:t>
                      </a:r>
                      <a:endParaRPr lang="es-CL" sz="1800" b="0" i="0" u="none" strike="noStrike" kern="1200" dirty="0">
                        <a:solidFill>
                          <a:srgbClr val="000000"/>
                        </a:solidFill>
                        <a:effectLst/>
                        <a:latin typeface="Calibri"/>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r>
              <a:tr h="545780">
                <a:tc vMerge="1">
                  <a:txBody>
                    <a:bodyPr/>
                    <a:lstStyle/>
                    <a:p>
                      <a:pPr algn="ctr" fontAlgn="ctr"/>
                      <a:endParaRPr lang="es-CL" sz="1800" b="1" i="0" u="none" strike="noStrike" kern="1200" dirty="0">
                        <a:solidFill>
                          <a:srgbClr val="000000"/>
                        </a:solidFill>
                        <a:effectLst/>
                        <a:latin typeface="Calibri"/>
                        <a:ea typeface="+mn-ea"/>
                        <a:cs typeface="+mn-cs"/>
                      </a:endParaRPr>
                    </a:p>
                  </a:txBody>
                  <a:tcPr marL="9525" marR="9525" marT="9525" marB="0" vert="vert27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s-CL" sz="1800" b="0" i="0" u="none" strike="noStrike" kern="1200" dirty="0" smtClean="0">
                          <a:solidFill>
                            <a:srgbClr val="000000"/>
                          </a:solidFill>
                          <a:effectLst/>
                          <a:latin typeface="+mn-lt"/>
                          <a:ea typeface="+mn-ea"/>
                          <a:cs typeface="+mn-cs"/>
                        </a:rPr>
                        <a:t>Tema anexo: miel</a:t>
                      </a:r>
                      <a:r>
                        <a:rPr lang="es-CL" sz="1800" b="0" i="0" u="none" strike="noStrike" kern="1200" baseline="0" dirty="0" smtClean="0">
                          <a:solidFill>
                            <a:srgbClr val="000000"/>
                          </a:solidFill>
                          <a:effectLst/>
                          <a:latin typeface="+mn-lt"/>
                          <a:ea typeface="+mn-ea"/>
                          <a:cs typeface="+mn-cs"/>
                        </a:rPr>
                        <a:t> chilena contaminada por polen de OGM</a:t>
                      </a:r>
                      <a:endParaRPr lang="es-CL" sz="1800" b="0" i="0" u="none" strike="noStrike" kern="1200" dirty="0" smtClean="0">
                        <a:solidFill>
                          <a:srgbClr val="000000"/>
                        </a:solidFill>
                        <a:effectLst/>
                        <a:latin typeface="+mn-lt"/>
                        <a:ea typeface="+mn-ea"/>
                        <a:cs typeface="+mn-cs"/>
                      </a:endParaRPr>
                    </a:p>
                    <a:p>
                      <a:pPr algn="ctr" rtl="0" fontAlgn="b"/>
                      <a:endParaRPr lang="es-CL" sz="1800" b="0" i="0" u="none" strike="noStrike" kern="1200" dirty="0">
                        <a:solidFill>
                          <a:srgbClr val="000000"/>
                        </a:solidFill>
                        <a:effectLst/>
                        <a:latin typeface="Calibri"/>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20000"/>
                        <a:lumOff val="80000"/>
                      </a:schemeClr>
                    </a:solidFill>
                  </a:tcPr>
                </a:tc>
              </a:tr>
              <a:tr h="891955">
                <a:tc>
                  <a:txBody>
                    <a:bodyPr/>
                    <a:lstStyle/>
                    <a:p>
                      <a:pPr algn="ctr" fontAlgn="ctr"/>
                      <a:r>
                        <a:rPr lang="es-CL" sz="1800" b="1" i="0" u="none" strike="noStrike" dirty="0">
                          <a:solidFill>
                            <a:srgbClr val="000000"/>
                          </a:solidFill>
                          <a:effectLst/>
                          <a:latin typeface="Calibri"/>
                        </a:rPr>
                        <a:t>Mediano Plazo</a:t>
                      </a:r>
                    </a:p>
                  </a:txBody>
                  <a:tcPr marL="9525" marR="9525" marT="9525" marB="0" vert="vert27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90000"/>
                      </a:schemeClr>
                    </a:solidFill>
                  </a:tcPr>
                </a:tc>
                <a:tc>
                  <a:txBody>
                    <a:bodyPr/>
                    <a:lstStyle/>
                    <a:p>
                      <a:pPr algn="ctr" rtl="0" fontAlgn="b"/>
                      <a:r>
                        <a:rPr lang="es-CL" sz="1800" b="0" i="0" u="none" strike="noStrike" dirty="0" smtClean="0">
                          <a:solidFill>
                            <a:srgbClr val="000000"/>
                          </a:solidFill>
                          <a:effectLst/>
                          <a:latin typeface="Calibri"/>
                        </a:rPr>
                        <a:t>Plaguicidas:</a:t>
                      </a:r>
                      <a:r>
                        <a:rPr lang="es-CL" sz="1800" b="0" i="0" u="none" strike="noStrike" baseline="0" dirty="0" smtClean="0">
                          <a:solidFill>
                            <a:srgbClr val="000000"/>
                          </a:solidFill>
                          <a:effectLst/>
                          <a:latin typeface="Calibri"/>
                        </a:rPr>
                        <a:t> Sistema de Equivalencia. Carta Gantt presentada</a:t>
                      </a:r>
                      <a:endParaRPr lang="es-CL" sz="18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2">
                        <a:lumMod val="90000"/>
                      </a:schemeClr>
                    </a:solidFill>
                  </a:tcPr>
                </a:tc>
              </a:tr>
              <a:tr h="545780">
                <a:tc rowSpan="2">
                  <a:txBody>
                    <a:bodyPr/>
                    <a:lstStyle/>
                    <a:p>
                      <a:pPr algn="ctr" fontAlgn="ctr"/>
                      <a:r>
                        <a:rPr lang="es-CL" sz="1800" b="1" i="0" u="none" strike="noStrike" dirty="0">
                          <a:solidFill>
                            <a:srgbClr val="000000"/>
                          </a:solidFill>
                          <a:effectLst/>
                          <a:latin typeface="Calibri"/>
                        </a:rPr>
                        <a:t>*</a:t>
                      </a:r>
                    </a:p>
                  </a:txBody>
                  <a:tcPr marL="9525" marR="9525" marT="9525" marB="0" vert="vert27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rtl="0" fontAlgn="b"/>
                      <a:r>
                        <a:rPr lang="es-CL" sz="1800" b="0" i="0" u="none" strike="noStrike" dirty="0" smtClean="0">
                          <a:solidFill>
                            <a:srgbClr val="000000"/>
                          </a:solidFill>
                          <a:effectLst/>
                          <a:latin typeface="Calibri"/>
                        </a:rPr>
                        <a:t>Plaguicidas: Aclarar si la importación de productos por marca registrada en el país, son objeto de fiscalización</a:t>
                      </a:r>
                      <a:r>
                        <a:rPr lang="es-CL" sz="1800" b="0" i="0" u="none" strike="noStrike" baseline="0" dirty="0" smtClean="0">
                          <a:solidFill>
                            <a:srgbClr val="000000"/>
                          </a:solidFill>
                          <a:effectLst/>
                          <a:latin typeface="Calibri"/>
                        </a:rPr>
                        <a:t> por el SAG</a:t>
                      </a:r>
                      <a:endParaRPr lang="es-CL" sz="1800" b="0" i="0" u="none" strike="noStrike" dirty="0">
                        <a:solidFill>
                          <a:srgbClr val="000000"/>
                        </a:solidFill>
                        <a:effectLst/>
                        <a:latin typeface="Calibri"/>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r h="545780">
                <a:tc vMerge="1">
                  <a:txBody>
                    <a:bodyPr/>
                    <a:lstStyle/>
                    <a:p>
                      <a:endParaRPr lang="es-CL"/>
                    </a:p>
                  </a:txBody>
                  <a:tcPr/>
                </a:tc>
                <a:tc>
                  <a:txBody>
                    <a:bodyPr/>
                    <a:lstStyle/>
                    <a:p>
                      <a:pPr algn="ctr" rtl="0" fontAlgn="b"/>
                      <a:r>
                        <a:rPr lang="es-CL" sz="1800" b="0" i="0" u="none" strike="noStrike" kern="1200" dirty="0" smtClean="0">
                          <a:solidFill>
                            <a:srgbClr val="000000"/>
                          </a:solidFill>
                          <a:effectLst/>
                          <a:latin typeface="Calibri"/>
                          <a:ea typeface="+mn-ea"/>
                          <a:cs typeface="+mn-cs"/>
                        </a:rPr>
                        <a:t>Sistema coordinado SAG/MINSAL</a:t>
                      </a:r>
                      <a:r>
                        <a:rPr lang="es-CL" sz="1800" b="0" i="0" u="none" strike="noStrike" kern="1200" baseline="0" dirty="0" smtClean="0">
                          <a:solidFill>
                            <a:srgbClr val="000000"/>
                          </a:solidFill>
                          <a:effectLst/>
                          <a:latin typeface="Calibri"/>
                          <a:ea typeface="+mn-ea"/>
                          <a:cs typeface="+mn-cs"/>
                        </a:rPr>
                        <a:t> para habilitación de establecimientos internacionales de exportación. </a:t>
                      </a:r>
                      <a:endParaRPr lang="es-CL" sz="1800" b="0" i="0" u="none" strike="noStrike" kern="1200" dirty="0">
                        <a:solidFill>
                          <a:srgbClr val="000000"/>
                        </a:solidFill>
                        <a:effectLst/>
                        <a:latin typeface="Calibri"/>
                        <a:ea typeface="+mn-ea"/>
                        <a:cs typeface="+mn-cs"/>
                      </a:endParaRP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63279689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Tabla"/>
          <p:cNvGraphicFramePr>
            <a:graphicFrameLocks noGrp="1"/>
          </p:cNvGraphicFramePr>
          <p:nvPr>
            <p:extLst>
              <p:ext uri="{D42A27DB-BD31-4B8C-83A1-F6EECF244321}">
                <p14:modId xmlns:p14="http://schemas.microsoft.com/office/powerpoint/2010/main" val="3500830811"/>
              </p:ext>
            </p:extLst>
          </p:nvPr>
        </p:nvGraphicFramePr>
        <p:xfrm>
          <a:off x="457200" y="548680"/>
          <a:ext cx="8229600" cy="5832647"/>
        </p:xfrm>
        <a:graphic>
          <a:graphicData uri="http://schemas.openxmlformats.org/drawingml/2006/table">
            <a:tbl>
              <a:tblPr>
                <a:tableStyleId>{5C22544A-7EE6-4342-B048-85BDC9FD1C3A}</a:tableStyleId>
              </a:tblPr>
              <a:tblGrid>
                <a:gridCol w="1843668"/>
                <a:gridCol w="304800"/>
                <a:gridCol w="631902"/>
                <a:gridCol w="1843668"/>
                <a:gridCol w="1196898"/>
                <a:gridCol w="1204332"/>
                <a:gridCol w="1204332"/>
              </a:tblGrid>
              <a:tr h="229261">
                <a:tc>
                  <a:txBody>
                    <a:bodyPr/>
                    <a:lstStyle/>
                    <a:p>
                      <a:pPr algn="l" fontAlgn="b"/>
                      <a:r>
                        <a:rPr lang="es-CL" sz="1100" u="none" strike="noStrike" dirty="0">
                          <a:effectLst/>
                        </a:rPr>
                        <a:t>N° </a:t>
                      </a:r>
                      <a:endParaRPr lang="es-CL" sz="1100" b="1" i="0" u="none" strike="noStrike" dirty="0">
                        <a:solidFill>
                          <a:srgbClr val="FFFFFF"/>
                        </a:solidFill>
                        <a:effectLst/>
                        <a:latin typeface="Calibri"/>
                      </a:endParaRPr>
                    </a:p>
                  </a:txBody>
                  <a:tcPr marL="6134" marR="6134" marT="6134" marB="0" anchor="b"/>
                </a:tc>
                <a:tc>
                  <a:txBody>
                    <a:bodyPr/>
                    <a:lstStyle/>
                    <a:p>
                      <a:pPr algn="l" fontAlgn="b"/>
                      <a:r>
                        <a:rPr lang="es-CL" sz="1100" u="none" strike="noStrike">
                          <a:effectLst/>
                        </a:rPr>
                        <a:t>Tipo</a:t>
                      </a:r>
                      <a:endParaRPr lang="es-CL" sz="1100" b="1" i="0" u="none" strike="noStrike">
                        <a:solidFill>
                          <a:srgbClr val="FFFFFF"/>
                        </a:solidFill>
                        <a:effectLst/>
                        <a:latin typeface="Calibri"/>
                      </a:endParaRPr>
                    </a:p>
                  </a:txBody>
                  <a:tcPr marL="6134" marR="6134" marT="6134" marB="0" anchor="b"/>
                </a:tc>
                <a:tc>
                  <a:txBody>
                    <a:bodyPr/>
                    <a:lstStyle/>
                    <a:p>
                      <a:pPr algn="l" fontAlgn="b"/>
                      <a:r>
                        <a:rPr lang="es-CL" sz="1100" u="none" strike="noStrike">
                          <a:effectLst/>
                        </a:rPr>
                        <a:t>Medida</a:t>
                      </a:r>
                      <a:endParaRPr lang="es-CL" sz="1100" b="1" i="0" u="none" strike="noStrike">
                        <a:solidFill>
                          <a:srgbClr val="FFFFFF"/>
                        </a:solidFill>
                        <a:effectLst/>
                        <a:latin typeface="Calibri"/>
                      </a:endParaRPr>
                    </a:p>
                  </a:txBody>
                  <a:tcPr marL="6134" marR="6134" marT="6134" marB="0" anchor="b"/>
                </a:tc>
                <a:tc>
                  <a:txBody>
                    <a:bodyPr/>
                    <a:lstStyle/>
                    <a:p>
                      <a:pPr algn="l" fontAlgn="b"/>
                      <a:r>
                        <a:rPr lang="es-CL" sz="1100" u="none" strike="noStrike">
                          <a:effectLst/>
                        </a:rPr>
                        <a:t>Compromisos</a:t>
                      </a:r>
                      <a:endParaRPr lang="es-CL" sz="1100" b="1" i="0" u="none" strike="noStrike">
                        <a:solidFill>
                          <a:srgbClr val="FFFFFF"/>
                        </a:solidFill>
                        <a:effectLst/>
                        <a:latin typeface="Calibri"/>
                      </a:endParaRPr>
                    </a:p>
                  </a:txBody>
                  <a:tcPr marL="6134" marR="6134" marT="6134" marB="0" anchor="b"/>
                </a:tc>
                <a:tc>
                  <a:txBody>
                    <a:bodyPr/>
                    <a:lstStyle/>
                    <a:p>
                      <a:pPr algn="l" fontAlgn="b"/>
                      <a:r>
                        <a:rPr lang="es-CL" sz="1100" u="none" strike="noStrike">
                          <a:effectLst/>
                        </a:rPr>
                        <a:t>Plazos</a:t>
                      </a:r>
                      <a:endParaRPr lang="es-CL" sz="1100" b="1" i="0" u="none" strike="noStrike">
                        <a:solidFill>
                          <a:srgbClr val="FFFFFF"/>
                        </a:solidFill>
                        <a:effectLst/>
                        <a:latin typeface="Calibri"/>
                      </a:endParaRPr>
                    </a:p>
                  </a:txBody>
                  <a:tcPr marL="6134" marR="6134" marT="6134" marB="0" anchor="b"/>
                </a:tc>
                <a:tc>
                  <a:txBody>
                    <a:bodyPr/>
                    <a:lstStyle/>
                    <a:p>
                      <a:pPr algn="l" fontAlgn="b"/>
                      <a:r>
                        <a:rPr lang="es-CL" sz="1100" u="none" strike="noStrike">
                          <a:effectLst/>
                        </a:rPr>
                        <a:t>Resultados a la fecha</a:t>
                      </a:r>
                      <a:endParaRPr lang="es-CL" sz="1100" b="1" i="0" u="none" strike="noStrike">
                        <a:solidFill>
                          <a:srgbClr val="FFFFFF"/>
                        </a:solidFill>
                        <a:effectLst/>
                        <a:latin typeface="Calibri"/>
                      </a:endParaRPr>
                    </a:p>
                  </a:txBody>
                  <a:tcPr marL="6134" marR="6134" marT="6134" marB="0" anchor="b"/>
                </a:tc>
                <a:tc>
                  <a:txBody>
                    <a:bodyPr/>
                    <a:lstStyle/>
                    <a:p>
                      <a:pPr algn="l" fontAlgn="b"/>
                      <a:r>
                        <a:rPr lang="es-CL" sz="1100" u="none" strike="noStrike">
                          <a:effectLst/>
                        </a:rPr>
                        <a:t>Comentarios</a:t>
                      </a:r>
                      <a:endParaRPr lang="es-CL" sz="1100" b="1" i="0" u="none" strike="noStrike">
                        <a:solidFill>
                          <a:srgbClr val="FFFFFF"/>
                        </a:solidFill>
                        <a:effectLst/>
                        <a:latin typeface="Calibri"/>
                      </a:endParaRPr>
                    </a:p>
                  </a:txBody>
                  <a:tcPr marL="6134" marR="6134" marT="6134" marB="0" anchor="b"/>
                </a:tc>
              </a:tr>
              <a:tr h="624353">
                <a:tc rowSpan="4">
                  <a:txBody>
                    <a:bodyPr/>
                    <a:lstStyle/>
                    <a:p>
                      <a:pPr algn="just" fontAlgn="ctr"/>
                      <a:r>
                        <a:rPr lang="es-CL" sz="1100" u="none" strike="noStrike" dirty="0">
                          <a:effectLst/>
                        </a:rPr>
                        <a:t>I.1 (8)</a:t>
                      </a:r>
                      <a:endParaRPr lang="es-CL" sz="1100" b="1" i="0" u="none" strike="noStrike" dirty="0">
                        <a:solidFill>
                          <a:srgbClr val="000000"/>
                        </a:solidFill>
                        <a:effectLst/>
                        <a:latin typeface="Calibri"/>
                      </a:endParaRPr>
                    </a:p>
                  </a:txBody>
                  <a:tcPr marL="6134" marR="6134" marT="6134" marB="0" anchor="ctr"/>
                </a:tc>
                <a:tc rowSpan="4">
                  <a:txBody>
                    <a:bodyPr/>
                    <a:lstStyle/>
                    <a:p>
                      <a:pPr algn="just" fontAlgn="ctr"/>
                      <a:r>
                        <a:rPr lang="es-CL" sz="1100" u="none" strike="noStrike">
                          <a:effectLst/>
                        </a:rPr>
                        <a:t>IC</a:t>
                      </a:r>
                      <a:endParaRPr lang="es-CL" sz="1100" b="0" i="0" u="none" strike="noStrike">
                        <a:solidFill>
                          <a:srgbClr val="000000"/>
                        </a:solidFill>
                        <a:effectLst/>
                        <a:latin typeface="Calibri"/>
                      </a:endParaRPr>
                    </a:p>
                  </a:txBody>
                  <a:tcPr marL="6134" marR="6134" marT="6134" marB="0" anchor="ctr"/>
                </a:tc>
                <a:tc rowSpan="4">
                  <a:txBody>
                    <a:bodyPr/>
                    <a:lstStyle/>
                    <a:p>
                      <a:pPr algn="just" fontAlgn="ctr"/>
                      <a:r>
                        <a:rPr lang="es-CL" sz="1100" u="none" strike="noStrike">
                          <a:effectLst/>
                        </a:rPr>
                        <a:t>Inspección sanitaria de inocuidad de producción local e importada</a:t>
                      </a:r>
                      <a:endParaRPr lang="es-CL" sz="1100" b="0" i="0" u="none" strike="noStrike">
                        <a:solidFill>
                          <a:srgbClr val="000000"/>
                        </a:solidFill>
                        <a:effectLst/>
                        <a:latin typeface="Calibri"/>
                      </a:endParaRPr>
                    </a:p>
                  </a:txBody>
                  <a:tcPr marL="6134" marR="6134" marT="6134" marB="0" anchor="ctr"/>
                </a:tc>
                <a:tc>
                  <a:txBody>
                    <a:bodyPr/>
                    <a:lstStyle/>
                    <a:p>
                      <a:pPr algn="just" fontAlgn="ctr"/>
                      <a:r>
                        <a:rPr lang="es-CL" sz="1100" u="none" strike="noStrike">
                          <a:effectLst/>
                        </a:rPr>
                        <a:t>Presentar el borrador del proyecto de ley que abordará el Plan de Modernización del SAG.</a:t>
                      </a:r>
                      <a:endParaRPr lang="es-CL" sz="1100" b="0" i="0" u="none" strike="noStrike">
                        <a:solidFill>
                          <a:srgbClr val="000000"/>
                        </a:solidFill>
                        <a:effectLst/>
                        <a:latin typeface="Calibri"/>
                      </a:endParaRPr>
                    </a:p>
                  </a:txBody>
                  <a:tcPr marL="6134" marR="6134" marT="6134" marB="0" anchor="ctr"/>
                </a:tc>
                <a:tc>
                  <a:txBody>
                    <a:bodyPr/>
                    <a:lstStyle/>
                    <a:p>
                      <a:pPr algn="just" fontAlgn="ctr"/>
                      <a:r>
                        <a:rPr lang="es-CL" sz="1100" u="none" strike="noStrike">
                          <a:effectLst/>
                        </a:rPr>
                        <a:t>may-11</a:t>
                      </a:r>
                      <a:endParaRPr lang="es-CL" sz="1100" b="0" i="0" u="none" strike="noStrike">
                        <a:solidFill>
                          <a:srgbClr val="000000"/>
                        </a:solidFill>
                        <a:effectLst/>
                        <a:latin typeface="Calibri"/>
                      </a:endParaRPr>
                    </a:p>
                  </a:txBody>
                  <a:tcPr marL="6134" marR="6134" marT="6134" marB="0" anchor="ctr"/>
                </a:tc>
                <a:tc>
                  <a:txBody>
                    <a:bodyPr/>
                    <a:lstStyle/>
                    <a:p>
                      <a:pPr algn="l" fontAlgn="b"/>
                      <a:r>
                        <a:rPr lang="es-CL" sz="1100" u="none" strike="noStrike" dirty="0">
                          <a:effectLst/>
                        </a:rPr>
                        <a:t>Entregado</a:t>
                      </a:r>
                      <a:endParaRPr lang="es-CL" sz="1100" b="0" i="0" u="none" strike="noStrike" dirty="0">
                        <a:solidFill>
                          <a:srgbClr val="000000"/>
                        </a:solidFill>
                        <a:effectLst/>
                        <a:latin typeface="Calibri"/>
                      </a:endParaRPr>
                    </a:p>
                  </a:txBody>
                  <a:tcPr marL="6134" marR="6134" marT="6134" marB="0" anchor="ctr"/>
                </a:tc>
                <a:tc>
                  <a:txBody>
                    <a:bodyPr/>
                    <a:lstStyle/>
                    <a:p>
                      <a:pPr algn="l" fontAlgn="b"/>
                      <a:r>
                        <a:rPr lang="es-CL" sz="1100" u="none" strike="noStrike" dirty="0">
                          <a:effectLst/>
                        </a:rPr>
                        <a:t>Terminada </a:t>
                      </a:r>
                      <a:endParaRPr lang="es-CL" sz="1100" b="0" i="0" u="none" strike="noStrike" dirty="0">
                        <a:solidFill>
                          <a:srgbClr val="000000"/>
                        </a:solidFill>
                        <a:effectLst/>
                        <a:latin typeface="Calibri"/>
                      </a:endParaRPr>
                    </a:p>
                  </a:txBody>
                  <a:tcPr marL="6134" marR="6134" marT="6134" marB="0" anchor="ctr"/>
                </a:tc>
              </a:tr>
              <a:tr h="3085085">
                <a:tc vMerge="1">
                  <a:txBody>
                    <a:bodyPr/>
                    <a:lstStyle/>
                    <a:p>
                      <a:endParaRPr lang="es-CL"/>
                    </a:p>
                  </a:txBody>
                  <a:tcPr/>
                </a:tc>
                <a:tc vMerge="1">
                  <a:txBody>
                    <a:bodyPr/>
                    <a:lstStyle/>
                    <a:p>
                      <a:endParaRPr lang="es-CL"/>
                    </a:p>
                  </a:txBody>
                  <a:tcPr/>
                </a:tc>
                <a:tc vMerge="1">
                  <a:txBody>
                    <a:bodyPr/>
                    <a:lstStyle/>
                    <a:p>
                      <a:endParaRPr lang="es-CL"/>
                    </a:p>
                  </a:txBody>
                  <a:tcPr/>
                </a:tc>
                <a:tc>
                  <a:txBody>
                    <a:bodyPr/>
                    <a:lstStyle/>
                    <a:p>
                      <a:pPr algn="just" fontAlgn="ctr"/>
                      <a:r>
                        <a:rPr lang="es-CL" sz="1100" u="none" strike="noStrike">
                          <a:effectLst/>
                        </a:rPr>
                        <a:t>Re-planteamiento de la medida</a:t>
                      </a:r>
                      <a:endParaRPr lang="es-CL" sz="1100" b="0" i="0" u="none" strike="noStrike">
                        <a:solidFill>
                          <a:srgbClr val="000000"/>
                        </a:solidFill>
                        <a:effectLst/>
                        <a:latin typeface="Calibri"/>
                      </a:endParaRPr>
                    </a:p>
                  </a:txBody>
                  <a:tcPr marL="6134" marR="6134" marT="6134" marB="0" anchor="ctr"/>
                </a:tc>
                <a:tc>
                  <a:txBody>
                    <a:bodyPr/>
                    <a:lstStyle/>
                    <a:p>
                      <a:pPr algn="just" fontAlgn="ctr"/>
                      <a:r>
                        <a:rPr lang="es-CL" sz="1100" u="none" strike="noStrike">
                          <a:effectLst/>
                        </a:rPr>
                        <a:t>4era Reunión</a:t>
                      </a:r>
                      <a:endParaRPr lang="es-CL" sz="1100" b="0" i="0" u="none" strike="noStrike">
                        <a:solidFill>
                          <a:srgbClr val="000000"/>
                        </a:solidFill>
                        <a:effectLst/>
                        <a:latin typeface="Calibri"/>
                      </a:endParaRPr>
                    </a:p>
                  </a:txBody>
                  <a:tcPr marL="6134" marR="6134" marT="6134" marB="0" anchor="ctr"/>
                </a:tc>
                <a:tc>
                  <a:txBody>
                    <a:bodyPr/>
                    <a:lstStyle/>
                    <a:p>
                      <a:pPr algn="just" fontAlgn="b"/>
                      <a:r>
                        <a:rPr lang="es-CL" sz="1100" u="none" strike="noStrike" dirty="0">
                          <a:effectLst/>
                        </a:rPr>
                        <a:t>Se presentó resultado de la fiscalización del reglamento de mataderos en todos los establecimientos del país, </a:t>
                      </a:r>
                      <a:r>
                        <a:rPr lang="es-CL" sz="1100" u="none" strike="noStrike" dirty="0" smtClean="0">
                          <a:effectLst/>
                        </a:rPr>
                        <a:t>cursándose </a:t>
                      </a:r>
                      <a:r>
                        <a:rPr lang="es-CL" sz="1100" u="none" strike="noStrike" dirty="0">
                          <a:effectLst/>
                        </a:rPr>
                        <a:t>99 actas de denuncias y citación durante en período 2010-2011. A la fecha restan 10 mataderos a ser delegados por el SAG y 31 Centros de </a:t>
                      </a:r>
                      <a:r>
                        <a:rPr lang="es-CL" sz="1100" u="none" strike="noStrike" dirty="0" err="1">
                          <a:effectLst/>
                        </a:rPr>
                        <a:t>Faenamiento</a:t>
                      </a:r>
                      <a:r>
                        <a:rPr lang="es-CL" sz="1100" u="none" strike="noStrike" dirty="0">
                          <a:effectLst/>
                        </a:rPr>
                        <a:t> de Autoconsumo.</a:t>
                      </a:r>
                      <a:endParaRPr lang="es-CL" sz="1100" b="0" i="0" u="none" strike="noStrike" dirty="0">
                        <a:solidFill>
                          <a:srgbClr val="000000"/>
                        </a:solidFill>
                        <a:effectLst/>
                        <a:latin typeface="Calibri"/>
                      </a:endParaRPr>
                    </a:p>
                  </a:txBody>
                  <a:tcPr marL="6134" marR="6134" marT="6134" marB="0" anchor="b"/>
                </a:tc>
                <a:tc>
                  <a:txBody>
                    <a:bodyPr/>
                    <a:lstStyle/>
                    <a:p>
                      <a:pPr algn="l" fontAlgn="b"/>
                      <a:r>
                        <a:rPr lang="es-CL" sz="1100" u="none" strike="noStrike" dirty="0">
                          <a:effectLst/>
                        </a:rPr>
                        <a:t>Terminada </a:t>
                      </a:r>
                      <a:endParaRPr lang="es-CL" sz="1100" b="0" i="0" u="none" strike="noStrike" dirty="0">
                        <a:solidFill>
                          <a:srgbClr val="000000"/>
                        </a:solidFill>
                        <a:effectLst/>
                        <a:latin typeface="Calibri"/>
                      </a:endParaRPr>
                    </a:p>
                  </a:txBody>
                  <a:tcPr marL="6134" marR="6134" marT="6134" marB="0" anchor="ctr"/>
                </a:tc>
              </a:tr>
              <a:tr h="1444597">
                <a:tc vMerge="1">
                  <a:txBody>
                    <a:bodyPr/>
                    <a:lstStyle/>
                    <a:p>
                      <a:endParaRPr lang="es-CL"/>
                    </a:p>
                  </a:txBody>
                  <a:tcPr/>
                </a:tc>
                <a:tc vMerge="1">
                  <a:txBody>
                    <a:bodyPr/>
                    <a:lstStyle/>
                    <a:p>
                      <a:endParaRPr lang="es-CL"/>
                    </a:p>
                  </a:txBody>
                  <a:tcPr/>
                </a:tc>
                <a:tc vMerge="1">
                  <a:txBody>
                    <a:bodyPr/>
                    <a:lstStyle/>
                    <a:p>
                      <a:endParaRPr lang="es-CL"/>
                    </a:p>
                  </a:txBody>
                  <a:tcPr/>
                </a:tc>
                <a:tc>
                  <a:txBody>
                    <a:bodyPr/>
                    <a:lstStyle/>
                    <a:p>
                      <a:pPr algn="just" fontAlgn="ctr"/>
                      <a:r>
                        <a:rPr lang="es-CL" sz="1100" u="none" strike="noStrike">
                          <a:effectLst/>
                        </a:rPr>
                        <a:t>Evaluar la posibilidad de plantear un sistema coordinado entre SAG-MINSAL, para la habilitación de establecimientos internacionales de exportación. Buscando asegurar en origen la inocuidad de productos importados</a:t>
                      </a:r>
                      <a:endParaRPr lang="es-CL" sz="1100" b="0" i="0" u="none" strike="noStrike">
                        <a:solidFill>
                          <a:srgbClr val="000000"/>
                        </a:solidFill>
                        <a:effectLst/>
                        <a:latin typeface="Calibri"/>
                      </a:endParaRPr>
                    </a:p>
                  </a:txBody>
                  <a:tcPr marL="6134" marR="6134" marT="6134" marB="0" anchor="ctr"/>
                </a:tc>
                <a:tc>
                  <a:txBody>
                    <a:bodyPr/>
                    <a:lstStyle/>
                    <a:p>
                      <a:pPr algn="just" fontAlgn="ctr"/>
                      <a:r>
                        <a:rPr lang="es-CL" sz="1100" u="none" strike="noStrike">
                          <a:effectLst/>
                        </a:rPr>
                        <a:t>4ta reunión</a:t>
                      </a:r>
                      <a:endParaRPr lang="es-CL" sz="1100" b="0" i="0" u="none" strike="noStrike">
                        <a:solidFill>
                          <a:srgbClr val="000000"/>
                        </a:solidFill>
                        <a:effectLst/>
                        <a:latin typeface="Calibri"/>
                      </a:endParaRPr>
                    </a:p>
                  </a:txBody>
                  <a:tcPr marL="6134" marR="6134" marT="6134" marB="0" anchor="ctr"/>
                </a:tc>
                <a:tc>
                  <a:txBody>
                    <a:bodyPr/>
                    <a:lstStyle/>
                    <a:p>
                      <a:pPr algn="l" fontAlgn="b"/>
                      <a:r>
                        <a:rPr lang="es-CL" sz="1100" b="0" i="0" u="none" strike="noStrike" dirty="0" smtClean="0">
                          <a:solidFill>
                            <a:schemeClr val="dk1"/>
                          </a:solidFill>
                          <a:effectLst/>
                          <a:latin typeface="+mn-lt"/>
                        </a:rPr>
                        <a:t>Propuesta</a:t>
                      </a:r>
                      <a:r>
                        <a:rPr lang="es-CL" sz="1100" b="0" i="0" u="none" strike="noStrike" baseline="0" dirty="0" smtClean="0">
                          <a:solidFill>
                            <a:schemeClr val="dk1"/>
                          </a:solidFill>
                          <a:effectLst/>
                          <a:latin typeface="+mn-lt"/>
                        </a:rPr>
                        <a:t> a MINSAL</a:t>
                      </a:r>
                      <a:endParaRPr lang="es-CL" sz="1100" b="0" i="0" u="none" strike="noStrike" dirty="0">
                        <a:solidFill>
                          <a:srgbClr val="000000"/>
                        </a:solidFill>
                        <a:effectLst/>
                        <a:latin typeface="Calibri"/>
                      </a:endParaRPr>
                    </a:p>
                  </a:txBody>
                  <a:tcPr marL="6134" marR="6134" marT="6134" marB="0" anchor="ctr"/>
                </a:tc>
                <a:tc>
                  <a:txBody>
                    <a:bodyPr/>
                    <a:lstStyle/>
                    <a:p>
                      <a:pPr algn="l" fontAlgn="b"/>
                      <a:r>
                        <a:rPr lang="es-CL" sz="1100" u="none" strike="noStrike" dirty="0">
                          <a:effectLst/>
                        </a:rPr>
                        <a:t> </a:t>
                      </a:r>
                      <a:endParaRPr lang="es-CL" sz="1100" b="0" i="0" u="none" strike="noStrike" dirty="0">
                        <a:solidFill>
                          <a:srgbClr val="000000"/>
                        </a:solidFill>
                        <a:effectLst/>
                        <a:latin typeface="Calibri"/>
                      </a:endParaRPr>
                    </a:p>
                  </a:txBody>
                  <a:tcPr marL="6134" marR="6134" marT="6134" marB="0" anchor="b"/>
                </a:tc>
              </a:tr>
              <a:tr h="449351">
                <a:tc vMerge="1">
                  <a:txBody>
                    <a:bodyPr/>
                    <a:lstStyle/>
                    <a:p>
                      <a:endParaRPr lang="es-CL"/>
                    </a:p>
                  </a:txBody>
                  <a:tcPr/>
                </a:tc>
                <a:tc vMerge="1">
                  <a:txBody>
                    <a:bodyPr/>
                    <a:lstStyle/>
                    <a:p>
                      <a:endParaRPr lang="es-CL"/>
                    </a:p>
                  </a:txBody>
                  <a:tcPr/>
                </a:tc>
                <a:tc vMerge="1">
                  <a:txBody>
                    <a:bodyPr/>
                    <a:lstStyle/>
                    <a:p>
                      <a:endParaRPr lang="es-CL"/>
                    </a:p>
                  </a:txBody>
                  <a:tcPr/>
                </a:tc>
                <a:tc>
                  <a:txBody>
                    <a:bodyPr/>
                    <a:lstStyle/>
                    <a:p>
                      <a:pPr algn="just" fontAlgn="ctr"/>
                      <a:r>
                        <a:rPr lang="es-CL" sz="1100" u="none" strike="noStrike">
                          <a:effectLst/>
                        </a:rPr>
                        <a:t>Invitar a un representante de MINSAL a participar en la mesa</a:t>
                      </a:r>
                      <a:endParaRPr lang="es-CL" sz="1100" b="0" i="0" u="none" strike="noStrike">
                        <a:solidFill>
                          <a:srgbClr val="000000"/>
                        </a:solidFill>
                        <a:effectLst/>
                        <a:latin typeface="Calibri"/>
                      </a:endParaRPr>
                    </a:p>
                  </a:txBody>
                  <a:tcPr marL="6134" marR="6134" marT="6134" marB="0" anchor="ctr"/>
                </a:tc>
                <a:tc>
                  <a:txBody>
                    <a:bodyPr/>
                    <a:lstStyle/>
                    <a:p>
                      <a:pPr algn="just" fontAlgn="ctr"/>
                      <a:r>
                        <a:rPr lang="es-CL" sz="1100" u="none" strike="noStrike">
                          <a:effectLst/>
                        </a:rPr>
                        <a:t>3era Reunión</a:t>
                      </a:r>
                      <a:endParaRPr lang="es-CL" sz="1100" b="0" i="0" u="none" strike="noStrike">
                        <a:solidFill>
                          <a:srgbClr val="000000"/>
                        </a:solidFill>
                        <a:effectLst/>
                        <a:latin typeface="Calibri"/>
                      </a:endParaRPr>
                    </a:p>
                  </a:txBody>
                  <a:tcPr marL="6134" marR="6134" marT="6134" marB="0" anchor="ctr"/>
                </a:tc>
                <a:tc>
                  <a:txBody>
                    <a:bodyPr/>
                    <a:lstStyle/>
                    <a:p>
                      <a:pPr algn="l" fontAlgn="b"/>
                      <a:r>
                        <a:rPr lang="es-CL" sz="1100" u="none" strike="noStrike" dirty="0">
                          <a:effectLst/>
                        </a:rPr>
                        <a:t>Hecho</a:t>
                      </a:r>
                      <a:endParaRPr lang="es-CL" sz="1100" b="0" i="0" u="none" strike="noStrike" dirty="0">
                        <a:solidFill>
                          <a:srgbClr val="000000"/>
                        </a:solidFill>
                        <a:effectLst/>
                        <a:latin typeface="Calibri"/>
                      </a:endParaRPr>
                    </a:p>
                  </a:txBody>
                  <a:tcPr marL="6134" marR="6134" marT="6134" marB="0" anchor="ctr"/>
                </a:tc>
                <a:tc>
                  <a:txBody>
                    <a:bodyPr/>
                    <a:lstStyle/>
                    <a:p>
                      <a:pPr algn="l" fontAlgn="b"/>
                      <a:r>
                        <a:rPr lang="es-CL" sz="1100" u="none" strike="noStrike" dirty="0">
                          <a:effectLst/>
                        </a:rPr>
                        <a:t>Terminada </a:t>
                      </a:r>
                      <a:endParaRPr lang="es-CL" sz="1100" b="0" i="0" u="none" strike="noStrike" dirty="0">
                        <a:solidFill>
                          <a:srgbClr val="000000"/>
                        </a:solidFill>
                        <a:effectLst/>
                        <a:latin typeface="Calibri"/>
                      </a:endParaRPr>
                    </a:p>
                  </a:txBody>
                  <a:tcPr marL="6134" marR="6134" marT="6134" marB="0" anchor="ctr"/>
                </a:tc>
              </a:tr>
            </a:tbl>
          </a:graphicData>
        </a:graphic>
      </p:graphicFrame>
    </p:spTree>
    <p:extLst>
      <p:ext uri="{BB962C8B-B14F-4D97-AF65-F5344CB8AC3E}">
        <p14:creationId xmlns:p14="http://schemas.microsoft.com/office/powerpoint/2010/main" val="5732475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12291279"/>
              </p:ext>
            </p:extLst>
          </p:nvPr>
        </p:nvGraphicFramePr>
        <p:xfrm>
          <a:off x="457200" y="908721"/>
          <a:ext cx="8229600" cy="5184574"/>
        </p:xfrm>
        <a:graphic>
          <a:graphicData uri="http://schemas.openxmlformats.org/drawingml/2006/table">
            <a:tbl>
              <a:tblPr>
                <a:tableStyleId>{5C22544A-7EE6-4342-B048-85BDC9FD1C3A}</a:tableStyleId>
              </a:tblPr>
              <a:tblGrid>
                <a:gridCol w="631902"/>
                <a:gridCol w="304800"/>
                <a:gridCol w="1843668"/>
                <a:gridCol w="1843668"/>
                <a:gridCol w="1196898"/>
                <a:gridCol w="1204332"/>
                <a:gridCol w="1204332"/>
              </a:tblGrid>
              <a:tr h="355108">
                <a:tc>
                  <a:txBody>
                    <a:bodyPr/>
                    <a:lstStyle/>
                    <a:p>
                      <a:pPr algn="l" fontAlgn="b"/>
                      <a:r>
                        <a:rPr lang="es-CL" sz="1100" u="none" strike="noStrike" dirty="0">
                          <a:effectLst/>
                        </a:rPr>
                        <a:t>N° </a:t>
                      </a:r>
                      <a:endParaRPr lang="es-CL" sz="1100" b="1" i="0" u="none" strike="noStrike" dirty="0">
                        <a:solidFill>
                          <a:srgbClr val="FFFFFF"/>
                        </a:solidFill>
                        <a:effectLst/>
                        <a:latin typeface="Calibri"/>
                      </a:endParaRPr>
                    </a:p>
                  </a:txBody>
                  <a:tcPr marL="6134" marR="6134" marT="6134" marB="0" anchor="b"/>
                </a:tc>
                <a:tc>
                  <a:txBody>
                    <a:bodyPr/>
                    <a:lstStyle/>
                    <a:p>
                      <a:pPr algn="l" fontAlgn="b"/>
                      <a:r>
                        <a:rPr lang="es-CL" sz="1100" u="none" strike="noStrike">
                          <a:effectLst/>
                        </a:rPr>
                        <a:t>Tipo</a:t>
                      </a:r>
                      <a:endParaRPr lang="es-CL" sz="1100" b="1" i="0" u="none" strike="noStrike">
                        <a:solidFill>
                          <a:srgbClr val="FFFFFF"/>
                        </a:solidFill>
                        <a:effectLst/>
                        <a:latin typeface="Calibri"/>
                      </a:endParaRPr>
                    </a:p>
                  </a:txBody>
                  <a:tcPr marL="6134" marR="6134" marT="6134" marB="0" anchor="b"/>
                </a:tc>
                <a:tc>
                  <a:txBody>
                    <a:bodyPr/>
                    <a:lstStyle/>
                    <a:p>
                      <a:pPr algn="l" fontAlgn="b"/>
                      <a:r>
                        <a:rPr lang="es-CL" sz="1100" u="none" strike="noStrike">
                          <a:effectLst/>
                        </a:rPr>
                        <a:t>Medida</a:t>
                      </a:r>
                      <a:endParaRPr lang="es-CL" sz="1100" b="1" i="0" u="none" strike="noStrike">
                        <a:solidFill>
                          <a:srgbClr val="FFFFFF"/>
                        </a:solidFill>
                        <a:effectLst/>
                        <a:latin typeface="Calibri"/>
                      </a:endParaRPr>
                    </a:p>
                  </a:txBody>
                  <a:tcPr marL="6134" marR="6134" marT="6134" marB="0" anchor="b"/>
                </a:tc>
                <a:tc>
                  <a:txBody>
                    <a:bodyPr/>
                    <a:lstStyle/>
                    <a:p>
                      <a:pPr algn="l" fontAlgn="b"/>
                      <a:r>
                        <a:rPr lang="es-CL" sz="1100" u="none" strike="noStrike">
                          <a:effectLst/>
                        </a:rPr>
                        <a:t>Compromisos</a:t>
                      </a:r>
                      <a:endParaRPr lang="es-CL" sz="1100" b="1" i="0" u="none" strike="noStrike">
                        <a:solidFill>
                          <a:srgbClr val="FFFFFF"/>
                        </a:solidFill>
                        <a:effectLst/>
                        <a:latin typeface="Calibri"/>
                      </a:endParaRPr>
                    </a:p>
                  </a:txBody>
                  <a:tcPr marL="6134" marR="6134" marT="6134" marB="0" anchor="b"/>
                </a:tc>
                <a:tc>
                  <a:txBody>
                    <a:bodyPr/>
                    <a:lstStyle/>
                    <a:p>
                      <a:pPr algn="l" fontAlgn="b"/>
                      <a:r>
                        <a:rPr lang="es-CL" sz="1100" u="none" strike="noStrike">
                          <a:effectLst/>
                        </a:rPr>
                        <a:t>Plazos</a:t>
                      </a:r>
                      <a:endParaRPr lang="es-CL" sz="1100" b="1" i="0" u="none" strike="noStrike">
                        <a:solidFill>
                          <a:srgbClr val="FFFFFF"/>
                        </a:solidFill>
                        <a:effectLst/>
                        <a:latin typeface="Calibri"/>
                      </a:endParaRPr>
                    </a:p>
                  </a:txBody>
                  <a:tcPr marL="6134" marR="6134" marT="6134" marB="0" anchor="b"/>
                </a:tc>
                <a:tc>
                  <a:txBody>
                    <a:bodyPr/>
                    <a:lstStyle/>
                    <a:p>
                      <a:pPr algn="l" fontAlgn="b"/>
                      <a:r>
                        <a:rPr lang="es-CL" sz="1100" u="none" strike="noStrike">
                          <a:effectLst/>
                        </a:rPr>
                        <a:t>Resultados a la fecha</a:t>
                      </a:r>
                      <a:endParaRPr lang="es-CL" sz="1100" b="1" i="0" u="none" strike="noStrike">
                        <a:solidFill>
                          <a:srgbClr val="FFFFFF"/>
                        </a:solidFill>
                        <a:effectLst/>
                        <a:latin typeface="Calibri"/>
                      </a:endParaRPr>
                    </a:p>
                  </a:txBody>
                  <a:tcPr marL="6134" marR="6134" marT="6134" marB="0" anchor="b"/>
                </a:tc>
                <a:tc>
                  <a:txBody>
                    <a:bodyPr/>
                    <a:lstStyle/>
                    <a:p>
                      <a:pPr algn="l" fontAlgn="b"/>
                      <a:r>
                        <a:rPr lang="es-CL" sz="1100" u="none" strike="noStrike">
                          <a:effectLst/>
                        </a:rPr>
                        <a:t>Comentarios</a:t>
                      </a:r>
                      <a:endParaRPr lang="es-CL" sz="1100" b="1" i="0" u="none" strike="noStrike">
                        <a:solidFill>
                          <a:srgbClr val="FFFFFF"/>
                        </a:solidFill>
                        <a:effectLst/>
                        <a:latin typeface="Calibri"/>
                      </a:endParaRPr>
                    </a:p>
                  </a:txBody>
                  <a:tcPr marL="6134" marR="6134" marT="6134" marB="0" anchor="b"/>
                </a:tc>
              </a:tr>
              <a:tr h="1292591">
                <a:tc rowSpan="2">
                  <a:txBody>
                    <a:bodyPr/>
                    <a:lstStyle/>
                    <a:p>
                      <a:pPr algn="just" fontAlgn="ctr"/>
                      <a:r>
                        <a:rPr lang="es-CL" sz="1100" u="none" strike="noStrike">
                          <a:effectLst/>
                        </a:rPr>
                        <a:t>I.2 (9)</a:t>
                      </a:r>
                      <a:endParaRPr lang="es-CL" sz="1100" b="1" i="0" u="none" strike="noStrike">
                        <a:solidFill>
                          <a:srgbClr val="000000"/>
                        </a:solidFill>
                        <a:effectLst/>
                        <a:latin typeface="Calibri"/>
                      </a:endParaRPr>
                    </a:p>
                  </a:txBody>
                  <a:tcPr marL="6134" marR="6134" marT="6134" marB="0" anchor="ctr"/>
                </a:tc>
                <a:tc rowSpan="2">
                  <a:txBody>
                    <a:bodyPr/>
                    <a:lstStyle/>
                    <a:p>
                      <a:pPr algn="l" fontAlgn="ctr"/>
                      <a:r>
                        <a:rPr lang="es-CL" sz="1100" u="none" strike="noStrike">
                          <a:effectLst/>
                        </a:rPr>
                        <a:t>IC</a:t>
                      </a:r>
                      <a:endParaRPr lang="es-CL" sz="1100" b="0" i="0" u="none" strike="noStrike">
                        <a:solidFill>
                          <a:srgbClr val="000000"/>
                        </a:solidFill>
                        <a:effectLst/>
                        <a:latin typeface="Calibri"/>
                      </a:endParaRPr>
                    </a:p>
                  </a:txBody>
                  <a:tcPr marL="6134" marR="6134" marT="6134" marB="0" anchor="ctr"/>
                </a:tc>
                <a:tc>
                  <a:txBody>
                    <a:bodyPr/>
                    <a:lstStyle/>
                    <a:p>
                      <a:pPr algn="just" fontAlgn="ctr"/>
                      <a:r>
                        <a:rPr lang="es-CL" sz="1100" u="none" strike="noStrike">
                          <a:effectLst/>
                        </a:rPr>
                        <a:t>Institucionalidad para la inocuidad</a:t>
                      </a:r>
                      <a:endParaRPr lang="es-CL" sz="1100" b="0" i="0" u="none" strike="noStrike">
                        <a:solidFill>
                          <a:srgbClr val="000000"/>
                        </a:solidFill>
                        <a:effectLst/>
                        <a:latin typeface="Calibri"/>
                      </a:endParaRPr>
                    </a:p>
                  </a:txBody>
                  <a:tcPr marL="6134" marR="6134" marT="6134" marB="0" anchor="ctr"/>
                </a:tc>
                <a:tc>
                  <a:txBody>
                    <a:bodyPr/>
                    <a:lstStyle/>
                    <a:p>
                      <a:pPr algn="just" fontAlgn="ctr"/>
                      <a:r>
                        <a:rPr lang="es-CL" sz="1100" u="none" strike="noStrike">
                          <a:effectLst/>
                        </a:rPr>
                        <a:t>Introducir diseño dentro del plan de modernización del SAG.</a:t>
                      </a:r>
                      <a:endParaRPr lang="es-CL" sz="1100" b="0" i="0" u="none" strike="noStrike">
                        <a:solidFill>
                          <a:srgbClr val="000000"/>
                        </a:solidFill>
                        <a:effectLst/>
                        <a:latin typeface="Calibri"/>
                      </a:endParaRPr>
                    </a:p>
                  </a:txBody>
                  <a:tcPr marL="6134" marR="6134" marT="6134" marB="0" anchor="ctr"/>
                </a:tc>
                <a:tc>
                  <a:txBody>
                    <a:bodyPr/>
                    <a:lstStyle/>
                    <a:p>
                      <a:pPr algn="just" fontAlgn="ctr"/>
                      <a:r>
                        <a:rPr lang="es-CL" sz="1100" u="none" strike="noStrike">
                          <a:effectLst/>
                        </a:rPr>
                        <a:t>may-11</a:t>
                      </a:r>
                      <a:endParaRPr lang="es-CL" sz="1100" b="0" i="0" u="none" strike="noStrike">
                        <a:solidFill>
                          <a:srgbClr val="000000"/>
                        </a:solidFill>
                        <a:effectLst/>
                        <a:latin typeface="Calibri"/>
                      </a:endParaRPr>
                    </a:p>
                  </a:txBody>
                  <a:tcPr marL="6134" marR="6134" marT="6134" marB="0" anchor="ctr"/>
                </a:tc>
                <a:tc>
                  <a:txBody>
                    <a:bodyPr/>
                    <a:lstStyle/>
                    <a:p>
                      <a:pPr algn="l" fontAlgn="b"/>
                      <a:r>
                        <a:rPr lang="es-CL" sz="1100" u="none" strike="noStrike" dirty="0">
                          <a:effectLst/>
                        </a:rPr>
                        <a:t>Finalizada en esta mesa</a:t>
                      </a:r>
                      <a:endParaRPr lang="es-CL" sz="1100" b="0" i="0" u="none" strike="noStrike" dirty="0">
                        <a:solidFill>
                          <a:srgbClr val="000000"/>
                        </a:solidFill>
                        <a:effectLst/>
                        <a:latin typeface="Calibri"/>
                      </a:endParaRPr>
                    </a:p>
                  </a:txBody>
                  <a:tcPr marL="6134" marR="6134" marT="6134" marB="0" anchor="ctr"/>
                </a:tc>
                <a:tc>
                  <a:txBody>
                    <a:bodyPr/>
                    <a:lstStyle/>
                    <a:p>
                      <a:pPr algn="l" fontAlgn="b"/>
                      <a:r>
                        <a:rPr lang="es-CL" sz="1100" u="none" strike="noStrike" dirty="0">
                          <a:effectLst/>
                        </a:rPr>
                        <a:t>Terminada </a:t>
                      </a:r>
                      <a:endParaRPr lang="es-CL" sz="1100" b="0" i="0" u="none" strike="noStrike" dirty="0">
                        <a:solidFill>
                          <a:srgbClr val="000000"/>
                        </a:solidFill>
                        <a:effectLst/>
                        <a:latin typeface="Calibri"/>
                      </a:endParaRPr>
                    </a:p>
                  </a:txBody>
                  <a:tcPr marL="6134" marR="6134" marT="6134" marB="0" anchor="ctr"/>
                </a:tc>
              </a:tr>
              <a:tr h="1477249">
                <a:tc vMerge="1">
                  <a:txBody>
                    <a:bodyPr/>
                    <a:lstStyle/>
                    <a:p>
                      <a:endParaRPr lang="es-CL"/>
                    </a:p>
                  </a:txBody>
                  <a:tcPr/>
                </a:tc>
                <a:tc vMerge="1">
                  <a:txBody>
                    <a:bodyPr/>
                    <a:lstStyle/>
                    <a:p>
                      <a:endParaRPr lang="es-CL"/>
                    </a:p>
                  </a:txBody>
                  <a:tcPr/>
                </a:tc>
                <a:tc>
                  <a:txBody>
                    <a:bodyPr/>
                    <a:lstStyle/>
                    <a:p>
                      <a:pPr algn="just" fontAlgn="ctr"/>
                      <a:r>
                        <a:rPr lang="es-CL" sz="1100" u="none" strike="noStrike">
                          <a:effectLst/>
                        </a:rPr>
                        <a:t> </a:t>
                      </a:r>
                      <a:endParaRPr lang="es-CL" sz="1100" b="0" i="0" u="none" strike="noStrike">
                        <a:solidFill>
                          <a:srgbClr val="000000"/>
                        </a:solidFill>
                        <a:effectLst/>
                        <a:latin typeface="Calibri"/>
                      </a:endParaRPr>
                    </a:p>
                  </a:txBody>
                  <a:tcPr marL="6134" marR="6134" marT="6134" marB="0" anchor="ctr"/>
                </a:tc>
                <a:tc>
                  <a:txBody>
                    <a:bodyPr/>
                    <a:lstStyle/>
                    <a:p>
                      <a:pPr algn="just" fontAlgn="ctr"/>
                      <a:r>
                        <a:rPr lang="es-CL" sz="1100" u="none" strike="noStrike">
                          <a:effectLst/>
                        </a:rPr>
                        <a:t>Una vez que sea posible, compartir y discutir el plan de acción de la política de inocuidad</a:t>
                      </a:r>
                      <a:endParaRPr lang="es-CL" sz="1100" b="0" i="0" u="none" strike="noStrike">
                        <a:solidFill>
                          <a:srgbClr val="000000"/>
                        </a:solidFill>
                        <a:effectLst/>
                        <a:latin typeface="Calibri"/>
                      </a:endParaRPr>
                    </a:p>
                  </a:txBody>
                  <a:tcPr marL="6134" marR="6134" marT="6134" marB="0" anchor="ctr"/>
                </a:tc>
                <a:tc>
                  <a:txBody>
                    <a:bodyPr/>
                    <a:lstStyle/>
                    <a:p>
                      <a:pPr algn="just" fontAlgn="ctr"/>
                      <a:r>
                        <a:rPr lang="es-CL" sz="1100" u="none" strike="noStrike">
                          <a:effectLst/>
                        </a:rPr>
                        <a:t> </a:t>
                      </a:r>
                      <a:endParaRPr lang="es-CL" sz="1100" b="0" i="0" u="none" strike="noStrike">
                        <a:solidFill>
                          <a:srgbClr val="000000"/>
                        </a:solidFill>
                        <a:effectLst/>
                        <a:latin typeface="Calibri"/>
                      </a:endParaRPr>
                    </a:p>
                  </a:txBody>
                  <a:tcPr marL="6134" marR="6134" marT="6134" marB="0" anchor="ctr"/>
                </a:tc>
                <a:tc>
                  <a:txBody>
                    <a:bodyPr/>
                    <a:lstStyle/>
                    <a:p>
                      <a:pPr algn="l" fontAlgn="b"/>
                      <a:r>
                        <a:rPr lang="es-CL" sz="1100" u="none" strike="noStrike" dirty="0">
                          <a:effectLst/>
                        </a:rPr>
                        <a:t>En discusión en el Consejo de ACHIPIA</a:t>
                      </a:r>
                      <a:endParaRPr lang="es-CL" sz="1100" b="0" i="0" u="none" strike="noStrike" dirty="0">
                        <a:solidFill>
                          <a:srgbClr val="000000"/>
                        </a:solidFill>
                        <a:effectLst/>
                        <a:latin typeface="Calibri"/>
                      </a:endParaRPr>
                    </a:p>
                  </a:txBody>
                  <a:tcPr marL="6134" marR="6134" marT="6134" marB="0" anchor="ctr"/>
                </a:tc>
                <a:tc>
                  <a:txBody>
                    <a:bodyPr/>
                    <a:lstStyle/>
                    <a:p>
                      <a:pPr algn="l" fontAlgn="b"/>
                      <a:r>
                        <a:rPr lang="es-CL" sz="1100" u="none" strike="noStrike" dirty="0">
                          <a:effectLst/>
                        </a:rPr>
                        <a:t>Terminada </a:t>
                      </a:r>
                      <a:endParaRPr lang="es-CL" sz="1100" b="0" i="0" u="none" strike="noStrike" dirty="0">
                        <a:solidFill>
                          <a:srgbClr val="000000"/>
                        </a:solidFill>
                        <a:effectLst/>
                        <a:latin typeface="Calibri"/>
                      </a:endParaRPr>
                    </a:p>
                  </a:txBody>
                  <a:tcPr marL="6134" marR="6134" marT="6134" marB="0" anchor="ctr"/>
                </a:tc>
              </a:tr>
              <a:tr h="2059626">
                <a:tc>
                  <a:txBody>
                    <a:bodyPr/>
                    <a:lstStyle/>
                    <a:p>
                      <a:pPr algn="just" fontAlgn="ctr"/>
                      <a:r>
                        <a:rPr lang="es-CL" sz="1100" u="none" strike="noStrike">
                          <a:effectLst/>
                        </a:rPr>
                        <a:t>I.3 (55)</a:t>
                      </a:r>
                      <a:endParaRPr lang="es-CL" sz="1100" b="1" i="0" u="none" strike="noStrike">
                        <a:solidFill>
                          <a:srgbClr val="000000"/>
                        </a:solidFill>
                        <a:effectLst/>
                        <a:latin typeface="Calibri"/>
                      </a:endParaRPr>
                    </a:p>
                  </a:txBody>
                  <a:tcPr marL="6134" marR="6134" marT="6134" marB="0" anchor="ctr"/>
                </a:tc>
                <a:tc>
                  <a:txBody>
                    <a:bodyPr/>
                    <a:lstStyle/>
                    <a:p>
                      <a:pPr algn="just" fontAlgn="ctr"/>
                      <a:r>
                        <a:rPr lang="es-CL" sz="1100" u="none" strike="noStrike">
                          <a:effectLst/>
                        </a:rPr>
                        <a:t>PD</a:t>
                      </a:r>
                      <a:endParaRPr lang="es-CL" sz="1100" b="0" i="0" u="none" strike="noStrike">
                        <a:solidFill>
                          <a:srgbClr val="000000"/>
                        </a:solidFill>
                        <a:effectLst/>
                        <a:latin typeface="Calibri"/>
                      </a:endParaRPr>
                    </a:p>
                  </a:txBody>
                  <a:tcPr marL="6134" marR="6134" marT="6134" marB="0" anchor="ctr"/>
                </a:tc>
                <a:tc>
                  <a:txBody>
                    <a:bodyPr/>
                    <a:lstStyle/>
                    <a:p>
                      <a:pPr algn="just" fontAlgn="ctr"/>
                      <a:r>
                        <a:rPr lang="es-CL" sz="1100" u="none" strike="noStrike">
                          <a:effectLst/>
                        </a:rPr>
                        <a:t>Actualización de la política de inocuidad alimentaria: Obligación de ACHIPIA</a:t>
                      </a:r>
                      <a:endParaRPr lang="es-CL" sz="1100" b="0" i="0" u="none" strike="noStrike">
                        <a:solidFill>
                          <a:srgbClr val="000000"/>
                        </a:solidFill>
                        <a:effectLst/>
                        <a:latin typeface="Calibri"/>
                      </a:endParaRPr>
                    </a:p>
                  </a:txBody>
                  <a:tcPr marL="6134" marR="6134" marT="6134" marB="0" anchor="ctr"/>
                </a:tc>
                <a:tc>
                  <a:txBody>
                    <a:bodyPr/>
                    <a:lstStyle/>
                    <a:p>
                      <a:pPr algn="just" fontAlgn="ctr"/>
                      <a:r>
                        <a:rPr lang="es-CL" sz="1100" u="none" strike="noStrike">
                          <a:effectLst/>
                        </a:rPr>
                        <a:t>Elaborar propuesta paralela de desplazar las labores de puerto (verificación) a origen y en puerto solo verificar sellos.</a:t>
                      </a:r>
                      <a:endParaRPr lang="es-CL" sz="1100" b="0" i="0" u="none" strike="noStrike">
                        <a:solidFill>
                          <a:srgbClr val="000000"/>
                        </a:solidFill>
                        <a:effectLst/>
                        <a:latin typeface="Calibri"/>
                      </a:endParaRPr>
                    </a:p>
                  </a:txBody>
                  <a:tcPr marL="6134" marR="6134" marT="6134" marB="0" anchor="ctr"/>
                </a:tc>
                <a:tc>
                  <a:txBody>
                    <a:bodyPr/>
                    <a:lstStyle/>
                    <a:p>
                      <a:pPr algn="just" fontAlgn="ctr"/>
                      <a:r>
                        <a:rPr lang="es-CL" sz="1100" u="none" strike="noStrike">
                          <a:effectLst/>
                        </a:rPr>
                        <a:t> </a:t>
                      </a:r>
                      <a:endParaRPr lang="es-CL" sz="1100" b="0" i="0" u="none" strike="noStrike">
                        <a:solidFill>
                          <a:srgbClr val="000000"/>
                        </a:solidFill>
                        <a:effectLst/>
                        <a:latin typeface="Calibri"/>
                      </a:endParaRPr>
                    </a:p>
                  </a:txBody>
                  <a:tcPr marL="6134" marR="6134" marT="6134" marB="0" anchor="ctr"/>
                </a:tc>
                <a:tc>
                  <a:txBody>
                    <a:bodyPr/>
                    <a:lstStyle/>
                    <a:p>
                      <a:pPr algn="l" fontAlgn="b"/>
                      <a:r>
                        <a:rPr lang="es-CL" sz="1100" u="none" strike="noStrike" dirty="0">
                          <a:effectLst/>
                        </a:rPr>
                        <a:t>Finalizada en esta mesa</a:t>
                      </a:r>
                      <a:endParaRPr lang="es-CL" sz="1100" b="0" i="0" u="none" strike="noStrike" dirty="0">
                        <a:solidFill>
                          <a:srgbClr val="000000"/>
                        </a:solidFill>
                        <a:effectLst/>
                        <a:latin typeface="Calibri"/>
                      </a:endParaRPr>
                    </a:p>
                  </a:txBody>
                  <a:tcPr marL="6134" marR="6134" marT="6134" marB="0" anchor="ctr"/>
                </a:tc>
                <a:tc>
                  <a:txBody>
                    <a:bodyPr/>
                    <a:lstStyle/>
                    <a:p>
                      <a:pPr algn="l" fontAlgn="b"/>
                      <a:r>
                        <a:rPr lang="es-CL" sz="1100" u="none" strike="noStrike" dirty="0">
                          <a:effectLst/>
                        </a:rPr>
                        <a:t>Terminada </a:t>
                      </a:r>
                      <a:endParaRPr lang="es-CL" sz="1100" b="0" i="0" u="none" strike="noStrike" dirty="0">
                        <a:solidFill>
                          <a:srgbClr val="000000"/>
                        </a:solidFill>
                        <a:effectLst/>
                        <a:latin typeface="Calibri"/>
                      </a:endParaRPr>
                    </a:p>
                  </a:txBody>
                  <a:tcPr marL="6134" marR="6134" marT="6134" marB="0" anchor="ctr"/>
                </a:tc>
              </a:tr>
            </a:tbl>
          </a:graphicData>
        </a:graphic>
      </p:graphicFrame>
    </p:spTree>
    <p:extLst>
      <p:ext uri="{BB962C8B-B14F-4D97-AF65-F5344CB8AC3E}">
        <p14:creationId xmlns:p14="http://schemas.microsoft.com/office/powerpoint/2010/main" val="12177238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225094384"/>
              </p:ext>
            </p:extLst>
          </p:nvPr>
        </p:nvGraphicFramePr>
        <p:xfrm>
          <a:off x="457200" y="476672"/>
          <a:ext cx="8229600" cy="5904657"/>
        </p:xfrm>
        <a:graphic>
          <a:graphicData uri="http://schemas.openxmlformats.org/drawingml/2006/table">
            <a:tbl>
              <a:tblPr>
                <a:tableStyleId>{5C22544A-7EE6-4342-B048-85BDC9FD1C3A}</a:tableStyleId>
              </a:tblPr>
              <a:tblGrid>
                <a:gridCol w="1843668"/>
                <a:gridCol w="304800"/>
                <a:gridCol w="631902"/>
                <a:gridCol w="1843668"/>
                <a:gridCol w="1196898"/>
                <a:gridCol w="1204332"/>
                <a:gridCol w="1204332"/>
              </a:tblGrid>
              <a:tr h="283364">
                <a:tc>
                  <a:txBody>
                    <a:bodyPr/>
                    <a:lstStyle/>
                    <a:p>
                      <a:pPr algn="l" fontAlgn="b"/>
                      <a:r>
                        <a:rPr lang="es-CL" sz="1100" u="none" strike="noStrike">
                          <a:effectLst/>
                        </a:rPr>
                        <a:t>N° </a:t>
                      </a:r>
                      <a:endParaRPr lang="es-CL" sz="1100" b="1" i="0" u="none" strike="noStrike">
                        <a:solidFill>
                          <a:srgbClr val="FFFFFF"/>
                        </a:solidFill>
                        <a:effectLst/>
                        <a:latin typeface="Calibri"/>
                      </a:endParaRPr>
                    </a:p>
                  </a:txBody>
                  <a:tcPr marL="6134" marR="6134" marT="6134" marB="0" anchor="b"/>
                </a:tc>
                <a:tc>
                  <a:txBody>
                    <a:bodyPr/>
                    <a:lstStyle/>
                    <a:p>
                      <a:pPr algn="l" fontAlgn="b"/>
                      <a:r>
                        <a:rPr lang="es-CL" sz="1100" u="none" strike="noStrike">
                          <a:effectLst/>
                        </a:rPr>
                        <a:t>Tipo</a:t>
                      </a:r>
                      <a:endParaRPr lang="es-CL" sz="1100" b="1" i="0" u="none" strike="noStrike">
                        <a:solidFill>
                          <a:srgbClr val="FFFFFF"/>
                        </a:solidFill>
                        <a:effectLst/>
                        <a:latin typeface="Calibri"/>
                      </a:endParaRPr>
                    </a:p>
                  </a:txBody>
                  <a:tcPr marL="6134" marR="6134" marT="6134" marB="0" anchor="b"/>
                </a:tc>
                <a:tc>
                  <a:txBody>
                    <a:bodyPr/>
                    <a:lstStyle/>
                    <a:p>
                      <a:pPr algn="l" fontAlgn="b"/>
                      <a:r>
                        <a:rPr lang="es-CL" sz="1100" u="none" strike="noStrike">
                          <a:effectLst/>
                        </a:rPr>
                        <a:t>Medida</a:t>
                      </a:r>
                      <a:endParaRPr lang="es-CL" sz="1100" b="1" i="0" u="none" strike="noStrike">
                        <a:solidFill>
                          <a:srgbClr val="FFFFFF"/>
                        </a:solidFill>
                        <a:effectLst/>
                        <a:latin typeface="Calibri"/>
                      </a:endParaRPr>
                    </a:p>
                  </a:txBody>
                  <a:tcPr marL="6134" marR="6134" marT="6134" marB="0" anchor="b"/>
                </a:tc>
                <a:tc>
                  <a:txBody>
                    <a:bodyPr/>
                    <a:lstStyle/>
                    <a:p>
                      <a:pPr algn="l" fontAlgn="b"/>
                      <a:r>
                        <a:rPr lang="es-CL" sz="1100" u="none" strike="noStrike">
                          <a:effectLst/>
                        </a:rPr>
                        <a:t>Compromisos</a:t>
                      </a:r>
                      <a:endParaRPr lang="es-CL" sz="1100" b="1" i="0" u="none" strike="noStrike">
                        <a:solidFill>
                          <a:srgbClr val="FFFFFF"/>
                        </a:solidFill>
                        <a:effectLst/>
                        <a:latin typeface="Calibri"/>
                      </a:endParaRPr>
                    </a:p>
                  </a:txBody>
                  <a:tcPr marL="6134" marR="6134" marT="6134" marB="0" anchor="b"/>
                </a:tc>
                <a:tc>
                  <a:txBody>
                    <a:bodyPr/>
                    <a:lstStyle/>
                    <a:p>
                      <a:pPr algn="l" fontAlgn="b"/>
                      <a:r>
                        <a:rPr lang="es-CL" sz="1100" u="none" strike="noStrike">
                          <a:effectLst/>
                        </a:rPr>
                        <a:t>Plazos</a:t>
                      </a:r>
                      <a:endParaRPr lang="es-CL" sz="1100" b="1" i="0" u="none" strike="noStrike">
                        <a:solidFill>
                          <a:srgbClr val="FFFFFF"/>
                        </a:solidFill>
                        <a:effectLst/>
                        <a:latin typeface="Calibri"/>
                      </a:endParaRPr>
                    </a:p>
                  </a:txBody>
                  <a:tcPr marL="6134" marR="6134" marT="6134" marB="0" anchor="b"/>
                </a:tc>
                <a:tc>
                  <a:txBody>
                    <a:bodyPr/>
                    <a:lstStyle/>
                    <a:p>
                      <a:pPr algn="l" fontAlgn="b"/>
                      <a:r>
                        <a:rPr lang="es-CL" sz="1100" u="none" strike="noStrike">
                          <a:effectLst/>
                        </a:rPr>
                        <a:t>Resultados a la fecha</a:t>
                      </a:r>
                      <a:endParaRPr lang="es-CL" sz="1100" b="1" i="0" u="none" strike="noStrike">
                        <a:solidFill>
                          <a:srgbClr val="FFFFFF"/>
                        </a:solidFill>
                        <a:effectLst/>
                        <a:latin typeface="Calibri"/>
                      </a:endParaRPr>
                    </a:p>
                  </a:txBody>
                  <a:tcPr marL="6134" marR="6134" marT="6134" marB="0" anchor="b"/>
                </a:tc>
                <a:tc>
                  <a:txBody>
                    <a:bodyPr/>
                    <a:lstStyle/>
                    <a:p>
                      <a:pPr algn="l" fontAlgn="b"/>
                      <a:r>
                        <a:rPr lang="es-CL" sz="1100" u="none" strike="noStrike">
                          <a:effectLst/>
                        </a:rPr>
                        <a:t>Comentarios</a:t>
                      </a:r>
                      <a:endParaRPr lang="es-CL" sz="1100" b="1" i="0" u="none" strike="noStrike">
                        <a:solidFill>
                          <a:srgbClr val="FFFFFF"/>
                        </a:solidFill>
                        <a:effectLst/>
                        <a:latin typeface="Calibri"/>
                      </a:endParaRPr>
                    </a:p>
                  </a:txBody>
                  <a:tcPr marL="6134" marR="6134" marT="6134" marB="0" anchor="b"/>
                </a:tc>
              </a:tr>
              <a:tr h="1025144">
                <a:tc rowSpan="4">
                  <a:txBody>
                    <a:bodyPr/>
                    <a:lstStyle/>
                    <a:p>
                      <a:pPr algn="just" fontAlgn="ctr"/>
                      <a:r>
                        <a:rPr lang="es-CL" sz="1100" u="none" strike="noStrike">
                          <a:effectLst/>
                        </a:rPr>
                        <a:t>I.4 (6)</a:t>
                      </a:r>
                      <a:endParaRPr lang="es-CL" sz="1100" b="1" i="0" u="none" strike="noStrike">
                        <a:solidFill>
                          <a:srgbClr val="000000"/>
                        </a:solidFill>
                        <a:effectLst/>
                        <a:latin typeface="Calibri"/>
                      </a:endParaRPr>
                    </a:p>
                  </a:txBody>
                  <a:tcPr marL="6134" marR="6134" marT="6134" marB="0" anchor="ctr"/>
                </a:tc>
                <a:tc rowSpan="4">
                  <a:txBody>
                    <a:bodyPr/>
                    <a:lstStyle/>
                    <a:p>
                      <a:pPr algn="just" fontAlgn="ctr"/>
                      <a:r>
                        <a:rPr lang="es-CL" sz="1100" u="none" strike="noStrike">
                          <a:effectLst/>
                        </a:rPr>
                        <a:t>IC</a:t>
                      </a:r>
                      <a:endParaRPr lang="es-CL" sz="1100" b="0" i="0" u="none" strike="noStrike">
                        <a:solidFill>
                          <a:srgbClr val="000000"/>
                        </a:solidFill>
                        <a:effectLst/>
                        <a:latin typeface="Calibri"/>
                      </a:endParaRPr>
                    </a:p>
                  </a:txBody>
                  <a:tcPr marL="6134" marR="6134" marT="6134" marB="0" anchor="ctr"/>
                </a:tc>
                <a:tc rowSpan="4">
                  <a:txBody>
                    <a:bodyPr/>
                    <a:lstStyle/>
                    <a:p>
                      <a:pPr algn="just" fontAlgn="ctr"/>
                      <a:r>
                        <a:rPr lang="es-CL" sz="1100" u="none" strike="noStrike">
                          <a:effectLst/>
                        </a:rPr>
                        <a:t>Plaguicidas</a:t>
                      </a:r>
                      <a:endParaRPr lang="es-CL" sz="1100" b="0" i="0" u="none" strike="noStrike">
                        <a:solidFill>
                          <a:srgbClr val="000000"/>
                        </a:solidFill>
                        <a:effectLst/>
                        <a:latin typeface="Calibri"/>
                      </a:endParaRPr>
                    </a:p>
                  </a:txBody>
                  <a:tcPr marL="6134" marR="6134" marT="6134" marB="0" anchor="ctr"/>
                </a:tc>
                <a:tc>
                  <a:txBody>
                    <a:bodyPr/>
                    <a:lstStyle/>
                    <a:p>
                      <a:pPr algn="just" fontAlgn="ctr"/>
                      <a:r>
                        <a:rPr lang="es-CL" sz="1100" u="none" strike="noStrike">
                          <a:effectLst/>
                        </a:rPr>
                        <a:t>Propuesta de modificación de la resolución N° 3670</a:t>
                      </a:r>
                      <a:endParaRPr lang="es-CL" sz="1100" b="0" i="0" u="none" strike="noStrike">
                        <a:solidFill>
                          <a:srgbClr val="000000"/>
                        </a:solidFill>
                        <a:effectLst/>
                        <a:latin typeface="Calibri"/>
                      </a:endParaRPr>
                    </a:p>
                  </a:txBody>
                  <a:tcPr marL="6134" marR="6134" marT="6134" marB="0" anchor="ctr"/>
                </a:tc>
                <a:tc>
                  <a:txBody>
                    <a:bodyPr/>
                    <a:lstStyle/>
                    <a:p>
                      <a:pPr algn="just" fontAlgn="ctr"/>
                      <a:r>
                        <a:rPr lang="es-CL" sz="1100" u="none" strike="noStrike" dirty="0">
                          <a:effectLst/>
                        </a:rPr>
                        <a:t>ene-12</a:t>
                      </a:r>
                      <a:endParaRPr lang="es-CL" sz="1100" b="0" i="0" u="none" strike="noStrike" dirty="0">
                        <a:solidFill>
                          <a:srgbClr val="000000"/>
                        </a:solidFill>
                        <a:effectLst/>
                        <a:latin typeface="Calibri"/>
                      </a:endParaRPr>
                    </a:p>
                  </a:txBody>
                  <a:tcPr marL="6134" marR="6134" marT="6134" marB="0" anchor="ctr"/>
                </a:tc>
                <a:tc>
                  <a:txBody>
                    <a:bodyPr/>
                    <a:lstStyle/>
                    <a:p>
                      <a:pPr algn="l" fontAlgn="b"/>
                      <a:r>
                        <a:rPr lang="es-CL" sz="1100" u="none" strike="noStrike">
                          <a:effectLst/>
                        </a:rPr>
                        <a:t>efectuada mediante Resolución Exenta N° 5551 del 17 de agosto de 2011.</a:t>
                      </a:r>
                      <a:endParaRPr lang="es-CL" sz="1100" b="0" i="0" u="none" strike="noStrike">
                        <a:solidFill>
                          <a:srgbClr val="000000"/>
                        </a:solidFill>
                        <a:effectLst/>
                        <a:latin typeface="Calibri"/>
                      </a:endParaRPr>
                    </a:p>
                  </a:txBody>
                  <a:tcPr marL="6134" marR="6134" marT="6134" marB="0" anchor="b"/>
                </a:tc>
                <a:tc>
                  <a:txBody>
                    <a:bodyPr/>
                    <a:lstStyle/>
                    <a:p>
                      <a:pPr algn="l" fontAlgn="b"/>
                      <a:r>
                        <a:rPr lang="es-CL" sz="1100" u="none" strike="noStrike" dirty="0">
                          <a:effectLst/>
                        </a:rPr>
                        <a:t>Terminada </a:t>
                      </a:r>
                      <a:endParaRPr lang="es-CL" sz="1100" b="0" i="0" u="none" strike="noStrike" dirty="0">
                        <a:solidFill>
                          <a:srgbClr val="000000"/>
                        </a:solidFill>
                        <a:effectLst/>
                        <a:latin typeface="Calibri"/>
                      </a:endParaRPr>
                    </a:p>
                  </a:txBody>
                  <a:tcPr marL="6134" marR="6134" marT="6134" marB="0" anchor="ctr"/>
                </a:tc>
              </a:tr>
              <a:tr h="2038955">
                <a:tc vMerge="1">
                  <a:txBody>
                    <a:bodyPr/>
                    <a:lstStyle/>
                    <a:p>
                      <a:endParaRPr lang="es-CL"/>
                    </a:p>
                  </a:txBody>
                  <a:tcPr/>
                </a:tc>
                <a:tc vMerge="1">
                  <a:txBody>
                    <a:bodyPr/>
                    <a:lstStyle/>
                    <a:p>
                      <a:endParaRPr lang="es-CL"/>
                    </a:p>
                  </a:txBody>
                  <a:tcPr/>
                </a:tc>
                <a:tc vMerge="1">
                  <a:txBody>
                    <a:bodyPr/>
                    <a:lstStyle/>
                    <a:p>
                      <a:endParaRPr lang="es-CL"/>
                    </a:p>
                  </a:txBody>
                  <a:tcPr/>
                </a:tc>
                <a:tc>
                  <a:txBody>
                    <a:bodyPr/>
                    <a:lstStyle/>
                    <a:p>
                      <a:pPr algn="just" fontAlgn="ctr"/>
                      <a:r>
                        <a:rPr lang="es-CL" sz="1100" u="none" strike="noStrike">
                          <a:effectLst/>
                        </a:rPr>
                        <a:t>Aclarar si la importación de productos por marca registrada en el país, efectivamente es objeto de fiscalización por parte del SAG</a:t>
                      </a:r>
                      <a:endParaRPr lang="es-CL" sz="1100" b="0" i="0" u="none" strike="noStrike">
                        <a:solidFill>
                          <a:srgbClr val="000000"/>
                        </a:solidFill>
                        <a:effectLst/>
                        <a:latin typeface="Calibri"/>
                      </a:endParaRPr>
                    </a:p>
                  </a:txBody>
                  <a:tcPr marL="6134" marR="6134" marT="6134" marB="0" anchor="ctr"/>
                </a:tc>
                <a:tc>
                  <a:txBody>
                    <a:bodyPr/>
                    <a:lstStyle/>
                    <a:p>
                      <a:pPr algn="just" fontAlgn="ctr"/>
                      <a:r>
                        <a:rPr lang="es-CL" sz="1100" u="none" strike="noStrike" dirty="0">
                          <a:effectLst/>
                        </a:rPr>
                        <a:t>5ta reunión</a:t>
                      </a:r>
                      <a:endParaRPr lang="es-CL" sz="1100" b="0" i="0" u="none" strike="noStrike" dirty="0">
                        <a:solidFill>
                          <a:srgbClr val="000000"/>
                        </a:solidFill>
                        <a:effectLst/>
                        <a:latin typeface="Calibri"/>
                      </a:endParaRPr>
                    </a:p>
                  </a:txBody>
                  <a:tcPr marL="6134" marR="6134" marT="6134" marB="0" anchor="ctr"/>
                </a:tc>
                <a:tc>
                  <a:txBody>
                    <a:bodyPr/>
                    <a:lstStyle/>
                    <a:p>
                      <a:pPr algn="l" fontAlgn="b"/>
                      <a:r>
                        <a:rPr lang="es-CL" sz="1100" u="none" strike="noStrike" dirty="0">
                          <a:effectLst/>
                        </a:rPr>
                        <a:t>En consulta en Jurídica</a:t>
                      </a:r>
                      <a:endParaRPr lang="es-CL" sz="1100" b="0" i="0" u="none" strike="noStrike" dirty="0">
                        <a:solidFill>
                          <a:srgbClr val="000000"/>
                        </a:solidFill>
                        <a:effectLst/>
                        <a:latin typeface="Calibri"/>
                      </a:endParaRPr>
                    </a:p>
                  </a:txBody>
                  <a:tcPr marL="6134" marR="6134" marT="6134" marB="0" anchor="ctr"/>
                </a:tc>
                <a:tc>
                  <a:txBody>
                    <a:bodyPr/>
                    <a:lstStyle/>
                    <a:p>
                      <a:pPr algn="l" fontAlgn="b"/>
                      <a:r>
                        <a:rPr lang="es-CL" sz="1100" u="none" strike="noStrike">
                          <a:effectLst/>
                        </a:rPr>
                        <a:t>Queda por aclarar con la División Jurídica del Servicio si la importación de productos por marca registrada en el país, efectivamente es objeto de fiscalización por parte del SAG.</a:t>
                      </a:r>
                      <a:endParaRPr lang="es-CL" sz="1100" b="0" i="0" u="none" strike="noStrike">
                        <a:solidFill>
                          <a:srgbClr val="000000"/>
                        </a:solidFill>
                        <a:effectLst/>
                        <a:latin typeface="Calibri"/>
                      </a:endParaRPr>
                    </a:p>
                  </a:txBody>
                  <a:tcPr marL="6134" marR="6134" marT="6134" marB="0" anchor="b"/>
                </a:tc>
              </a:tr>
              <a:tr h="1278597">
                <a:tc vMerge="1">
                  <a:txBody>
                    <a:bodyPr/>
                    <a:lstStyle/>
                    <a:p>
                      <a:endParaRPr lang="es-CL"/>
                    </a:p>
                  </a:txBody>
                  <a:tcPr/>
                </a:tc>
                <a:tc vMerge="1">
                  <a:txBody>
                    <a:bodyPr/>
                    <a:lstStyle/>
                    <a:p>
                      <a:endParaRPr lang="es-CL"/>
                    </a:p>
                  </a:txBody>
                  <a:tcPr/>
                </a:tc>
                <a:tc vMerge="1">
                  <a:txBody>
                    <a:bodyPr/>
                    <a:lstStyle/>
                    <a:p>
                      <a:endParaRPr lang="es-CL"/>
                    </a:p>
                  </a:txBody>
                  <a:tcPr/>
                </a:tc>
                <a:tc>
                  <a:txBody>
                    <a:bodyPr/>
                    <a:lstStyle/>
                    <a:p>
                      <a:pPr algn="just" fontAlgn="ctr"/>
                      <a:r>
                        <a:rPr lang="es-CL" sz="1100" u="none" strike="noStrike">
                          <a:effectLst/>
                        </a:rPr>
                        <a:t>Respecto a la equivalencia, el SAG se compromete a presentar una Carta Gantt de desarrollo</a:t>
                      </a:r>
                      <a:endParaRPr lang="es-CL" sz="1100" b="0" i="0" u="none" strike="noStrike">
                        <a:solidFill>
                          <a:srgbClr val="000000"/>
                        </a:solidFill>
                        <a:effectLst/>
                        <a:latin typeface="Calibri"/>
                      </a:endParaRPr>
                    </a:p>
                  </a:txBody>
                  <a:tcPr marL="6134" marR="6134" marT="6134" marB="0" anchor="ctr"/>
                </a:tc>
                <a:tc>
                  <a:txBody>
                    <a:bodyPr/>
                    <a:lstStyle/>
                    <a:p>
                      <a:pPr algn="just" fontAlgn="ctr"/>
                      <a:r>
                        <a:rPr lang="es-CL" sz="1100" u="none" strike="noStrike">
                          <a:effectLst/>
                        </a:rPr>
                        <a:t>5ta reunión</a:t>
                      </a:r>
                      <a:endParaRPr lang="es-CL" sz="1100" b="0" i="0" u="none" strike="noStrike">
                        <a:solidFill>
                          <a:srgbClr val="000000"/>
                        </a:solidFill>
                        <a:effectLst/>
                        <a:latin typeface="Calibri"/>
                      </a:endParaRPr>
                    </a:p>
                  </a:txBody>
                  <a:tcPr marL="6134" marR="6134" marT="6134" marB="0" anchor="ctr"/>
                </a:tc>
                <a:tc>
                  <a:txBody>
                    <a:bodyPr/>
                    <a:lstStyle/>
                    <a:p>
                      <a:pPr algn="l" fontAlgn="b"/>
                      <a:r>
                        <a:rPr lang="es-CL" sz="1100" u="none" strike="noStrike">
                          <a:effectLst/>
                        </a:rPr>
                        <a:t>Se presentó Carta Gantt modificada (en borrador), incorporando una nueva propuesta de programa de trabajo.</a:t>
                      </a:r>
                      <a:endParaRPr lang="es-CL" sz="1100" b="0" i="0" u="none" strike="noStrike">
                        <a:solidFill>
                          <a:srgbClr val="000000"/>
                        </a:solidFill>
                        <a:effectLst/>
                        <a:latin typeface="Calibri"/>
                      </a:endParaRPr>
                    </a:p>
                  </a:txBody>
                  <a:tcPr marL="6134" marR="6134" marT="6134" marB="0" anchor="b"/>
                </a:tc>
                <a:tc>
                  <a:txBody>
                    <a:bodyPr/>
                    <a:lstStyle/>
                    <a:p>
                      <a:pPr algn="l" fontAlgn="b"/>
                      <a:r>
                        <a:rPr lang="es-CL" sz="1100" u="none" strike="noStrike" dirty="0">
                          <a:effectLst/>
                        </a:rPr>
                        <a:t>Terminada </a:t>
                      </a:r>
                      <a:endParaRPr lang="es-CL" sz="1100" b="0" i="0" u="none" strike="noStrike" dirty="0">
                        <a:solidFill>
                          <a:srgbClr val="000000"/>
                        </a:solidFill>
                        <a:effectLst/>
                        <a:latin typeface="Calibri"/>
                      </a:endParaRPr>
                    </a:p>
                  </a:txBody>
                  <a:tcPr marL="6134" marR="6134" marT="6134" marB="0" anchor="ctr"/>
                </a:tc>
              </a:tr>
              <a:tr h="1278597">
                <a:tc vMerge="1">
                  <a:txBody>
                    <a:bodyPr/>
                    <a:lstStyle/>
                    <a:p>
                      <a:endParaRPr lang="es-CL"/>
                    </a:p>
                  </a:txBody>
                  <a:tcPr/>
                </a:tc>
                <a:tc vMerge="1">
                  <a:txBody>
                    <a:bodyPr/>
                    <a:lstStyle/>
                    <a:p>
                      <a:endParaRPr lang="es-CL"/>
                    </a:p>
                  </a:txBody>
                  <a:tcPr/>
                </a:tc>
                <a:tc vMerge="1">
                  <a:txBody>
                    <a:bodyPr/>
                    <a:lstStyle/>
                    <a:p>
                      <a:endParaRPr lang="es-CL"/>
                    </a:p>
                  </a:txBody>
                  <a:tcPr/>
                </a:tc>
                <a:tc>
                  <a:txBody>
                    <a:bodyPr/>
                    <a:lstStyle/>
                    <a:p>
                      <a:pPr algn="just" fontAlgn="ctr"/>
                      <a:r>
                        <a:rPr lang="es-CL" sz="1100" u="none" strike="noStrike">
                          <a:effectLst/>
                        </a:rPr>
                        <a:t>Dar a conocer cuál fue la experiencia en Brasil</a:t>
                      </a:r>
                      <a:endParaRPr lang="es-CL" sz="1100" b="0" i="0" u="none" strike="noStrike">
                        <a:solidFill>
                          <a:srgbClr val="000000"/>
                        </a:solidFill>
                        <a:effectLst/>
                        <a:latin typeface="Calibri"/>
                      </a:endParaRPr>
                    </a:p>
                  </a:txBody>
                  <a:tcPr marL="6134" marR="6134" marT="6134" marB="0" anchor="ctr"/>
                </a:tc>
                <a:tc>
                  <a:txBody>
                    <a:bodyPr/>
                    <a:lstStyle/>
                    <a:p>
                      <a:pPr algn="just" fontAlgn="ctr"/>
                      <a:r>
                        <a:rPr lang="es-CL" sz="1100" u="none" strike="noStrike">
                          <a:effectLst/>
                        </a:rPr>
                        <a:t>4ta reunión</a:t>
                      </a:r>
                      <a:endParaRPr lang="es-CL" sz="1100" b="0" i="0" u="none" strike="noStrike">
                        <a:solidFill>
                          <a:srgbClr val="000000"/>
                        </a:solidFill>
                        <a:effectLst/>
                        <a:latin typeface="Calibri"/>
                      </a:endParaRPr>
                    </a:p>
                  </a:txBody>
                  <a:tcPr marL="6134" marR="6134" marT="6134" marB="0" anchor="ctr"/>
                </a:tc>
                <a:tc>
                  <a:txBody>
                    <a:bodyPr/>
                    <a:lstStyle/>
                    <a:p>
                      <a:pPr algn="l" fontAlgn="b"/>
                      <a:r>
                        <a:rPr lang="es-CL" sz="1100" u="none" strike="noStrike">
                          <a:effectLst/>
                        </a:rPr>
                        <a:t>Se realizó capacitación en Brasil a expertos del Subdepartamento de Plaguicidas y Fertilizantes.</a:t>
                      </a:r>
                      <a:endParaRPr lang="es-CL" sz="1100" b="0" i="0" u="none" strike="noStrike">
                        <a:solidFill>
                          <a:srgbClr val="000000"/>
                        </a:solidFill>
                        <a:effectLst/>
                        <a:latin typeface="Calibri"/>
                      </a:endParaRPr>
                    </a:p>
                  </a:txBody>
                  <a:tcPr marL="6134" marR="6134" marT="6134" marB="0" anchor="b"/>
                </a:tc>
                <a:tc>
                  <a:txBody>
                    <a:bodyPr/>
                    <a:lstStyle/>
                    <a:p>
                      <a:pPr algn="l" fontAlgn="b"/>
                      <a:r>
                        <a:rPr lang="es-CL" sz="1100" u="none" strike="noStrike" dirty="0">
                          <a:effectLst/>
                        </a:rPr>
                        <a:t>Terminada </a:t>
                      </a:r>
                      <a:endParaRPr lang="es-CL" sz="1100" b="0" i="0" u="none" strike="noStrike" dirty="0">
                        <a:solidFill>
                          <a:srgbClr val="000000"/>
                        </a:solidFill>
                        <a:effectLst/>
                        <a:latin typeface="Calibri"/>
                      </a:endParaRPr>
                    </a:p>
                  </a:txBody>
                  <a:tcPr marL="6134" marR="6134" marT="6134" marB="0" anchor="ctr"/>
                </a:tc>
              </a:tr>
            </a:tbl>
          </a:graphicData>
        </a:graphic>
      </p:graphicFrame>
    </p:spTree>
    <p:extLst>
      <p:ext uri="{BB962C8B-B14F-4D97-AF65-F5344CB8AC3E}">
        <p14:creationId xmlns:p14="http://schemas.microsoft.com/office/powerpoint/2010/main" val="6736268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L"/>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176743745"/>
              </p:ext>
            </p:extLst>
          </p:nvPr>
        </p:nvGraphicFramePr>
        <p:xfrm>
          <a:off x="179512" y="404664"/>
          <a:ext cx="8784975" cy="6120680"/>
        </p:xfrm>
        <a:graphic>
          <a:graphicData uri="http://schemas.openxmlformats.org/drawingml/2006/table">
            <a:tbl>
              <a:tblPr>
                <a:tableStyleId>{5C22544A-7EE6-4342-B048-85BDC9FD1C3A}</a:tableStyleId>
              </a:tblPr>
              <a:tblGrid>
                <a:gridCol w="501998"/>
                <a:gridCol w="447433"/>
                <a:gridCol w="927607"/>
                <a:gridCol w="2706427"/>
                <a:gridCol w="676607"/>
                <a:gridCol w="1756994"/>
                <a:gridCol w="1767909"/>
              </a:tblGrid>
              <a:tr h="181515">
                <a:tc>
                  <a:txBody>
                    <a:bodyPr/>
                    <a:lstStyle/>
                    <a:p>
                      <a:pPr algn="l" fontAlgn="b"/>
                      <a:r>
                        <a:rPr lang="es-CL" sz="1050" u="none" strike="noStrike">
                          <a:effectLst/>
                        </a:rPr>
                        <a:t>N° </a:t>
                      </a:r>
                      <a:endParaRPr lang="es-CL" sz="1050" b="1" i="0" u="none" strike="noStrike">
                        <a:solidFill>
                          <a:srgbClr val="FFFFFF"/>
                        </a:solidFill>
                        <a:effectLst/>
                        <a:latin typeface="Calibri"/>
                      </a:endParaRPr>
                    </a:p>
                  </a:txBody>
                  <a:tcPr marL="5369" marR="5369" marT="5369" marB="0" anchor="b"/>
                </a:tc>
                <a:tc>
                  <a:txBody>
                    <a:bodyPr/>
                    <a:lstStyle/>
                    <a:p>
                      <a:pPr algn="l" fontAlgn="b"/>
                      <a:r>
                        <a:rPr lang="es-CL" sz="1050" u="none" strike="noStrike">
                          <a:effectLst/>
                        </a:rPr>
                        <a:t>Tipo</a:t>
                      </a:r>
                      <a:endParaRPr lang="es-CL" sz="1050" b="1" i="0" u="none" strike="noStrike">
                        <a:solidFill>
                          <a:srgbClr val="FFFFFF"/>
                        </a:solidFill>
                        <a:effectLst/>
                        <a:latin typeface="Calibri"/>
                      </a:endParaRPr>
                    </a:p>
                  </a:txBody>
                  <a:tcPr marL="5369" marR="5369" marT="5369" marB="0" anchor="b"/>
                </a:tc>
                <a:tc>
                  <a:txBody>
                    <a:bodyPr/>
                    <a:lstStyle/>
                    <a:p>
                      <a:pPr algn="l" fontAlgn="b"/>
                      <a:r>
                        <a:rPr lang="es-CL" sz="1050" u="none" strike="noStrike">
                          <a:effectLst/>
                        </a:rPr>
                        <a:t>Medida</a:t>
                      </a:r>
                      <a:endParaRPr lang="es-CL" sz="1050" b="1" i="0" u="none" strike="noStrike">
                        <a:solidFill>
                          <a:srgbClr val="FFFFFF"/>
                        </a:solidFill>
                        <a:effectLst/>
                        <a:latin typeface="Calibri"/>
                      </a:endParaRPr>
                    </a:p>
                  </a:txBody>
                  <a:tcPr marL="5369" marR="5369" marT="5369" marB="0" anchor="b"/>
                </a:tc>
                <a:tc>
                  <a:txBody>
                    <a:bodyPr/>
                    <a:lstStyle/>
                    <a:p>
                      <a:pPr algn="l" fontAlgn="b"/>
                      <a:r>
                        <a:rPr lang="es-CL" sz="1050" u="none" strike="noStrike">
                          <a:effectLst/>
                        </a:rPr>
                        <a:t>Compromisos</a:t>
                      </a:r>
                      <a:endParaRPr lang="es-CL" sz="1050" b="1" i="0" u="none" strike="noStrike">
                        <a:solidFill>
                          <a:srgbClr val="FFFFFF"/>
                        </a:solidFill>
                        <a:effectLst/>
                        <a:latin typeface="Calibri"/>
                      </a:endParaRPr>
                    </a:p>
                  </a:txBody>
                  <a:tcPr marL="5369" marR="5369" marT="5369" marB="0" anchor="b"/>
                </a:tc>
                <a:tc>
                  <a:txBody>
                    <a:bodyPr/>
                    <a:lstStyle/>
                    <a:p>
                      <a:pPr algn="l" fontAlgn="b"/>
                      <a:r>
                        <a:rPr lang="es-CL" sz="1050" u="none" strike="noStrike">
                          <a:effectLst/>
                        </a:rPr>
                        <a:t>Plazos</a:t>
                      </a:r>
                      <a:endParaRPr lang="es-CL" sz="1050" b="1" i="0" u="none" strike="noStrike">
                        <a:solidFill>
                          <a:srgbClr val="FFFFFF"/>
                        </a:solidFill>
                        <a:effectLst/>
                        <a:latin typeface="Calibri"/>
                      </a:endParaRPr>
                    </a:p>
                  </a:txBody>
                  <a:tcPr marL="5369" marR="5369" marT="5369" marB="0" anchor="b"/>
                </a:tc>
                <a:tc>
                  <a:txBody>
                    <a:bodyPr/>
                    <a:lstStyle/>
                    <a:p>
                      <a:pPr algn="l" fontAlgn="b"/>
                      <a:r>
                        <a:rPr lang="es-CL" sz="1050" u="none" strike="noStrike">
                          <a:effectLst/>
                        </a:rPr>
                        <a:t>Resultados a la fecha</a:t>
                      </a:r>
                      <a:endParaRPr lang="es-CL" sz="1050" b="1" i="0" u="none" strike="noStrike">
                        <a:solidFill>
                          <a:srgbClr val="FFFFFF"/>
                        </a:solidFill>
                        <a:effectLst/>
                        <a:latin typeface="Calibri"/>
                      </a:endParaRPr>
                    </a:p>
                  </a:txBody>
                  <a:tcPr marL="5369" marR="5369" marT="5369" marB="0" anchor="b"/>
                </a:tc>
                <a:tc>
                  <a:txBody>
                    <a:bodyPr/>
                    <a:lstStyle/>
                    <a:p>
                      <a:pPr algn="l" fontAlgn="b"/>
                      <a:r>
                        <a:rPr lang="es-CL" sz="1050" u="none" strike="noStrike">
                          <a:effectLst/>
                        </a:rPr>
                        <a:t>Comentarios</a:t>
                      </a:r>
                      <a:endParaRPr lang="es-CL" sz="1050" b="1" i="0" u="none" strike="noStrike">
                        <a:solidFill>
                          <a:srgbClr val="FFFFFF"/>
                        </a:solidFill>
                        <a:effectLst/>
                        <a:latin typeface="Calibri"/>
                      </a:endParaRPr>
                    </a:p>
                  </a:txBody>
                  <a:tcPr marL="5369" marR="5369" marT="5369" marB="0" anchor="b"/>
                </a:tc>
              </a:tr>
              <a:tr h="355769">
                <a:tc>
                  <a:txBody>
                    <a:bodyPr/>
                    <a:lstStyle/>
                    <a:p>
                      <a:pPr algn="just" fontAlgn="ctr"/>
                      <a:r>
                        <a:rPr lang="es-CL" sz="1050" u="none" strike="noStrike">
                          <a:effectLst/>
                        </a:rPr>
                        <a:t>I.6 (18)</a:t>
                      </a:r>
                      <a:endParaRPr lang="es-CL" sz="1050" b="1" i="0" u="none" strike="noStrike">
                        <a:solidFill>
                          <a:srgbClr val="000000"/>
                        </a:solidFill>
                        <a:effectLst/>
                        <a:latin typeface="Calibri"/>
                      </a:endParaRPr>
                    </a:p>
                  </a:txBody>
                  <a:tcPr marL="5369" marR="5369" marT="5369" marB="0" anchor="ctr"/>
                </a:tc>
                <a:tc>
                  <a:txBody>
                    <a:bodyPr/>
                    <a:lstStyle/>
                    <a:p>
                      <a:pPr algn="just" fontAlgn="ctr"/>
                      <a:r>
                        <a:rPr lang="es-CL" sz="1050" u="none" strike="noStrike">
                          <a:effectLst/>
                        </a:rPr>
                        <a:t>IC</a:t>
                      </a:r>
                      <a:endParaRPr lang="es-CL" sz="1050" b="0" i="0" u="none" strike="noStrike">
                        <a:solidFill>
                          <a:srgbClr val="000000"/>
                        </a:solidFill>
                        <a:effectLst/>
                        <a:latin typeface="Calibri"/>
                      </a:endParaRPr>
                    </a:p>
                  </a:txBody>
                  <a:tcPr marL="5369" marR="5369" marT="5369" marB="0" anchor="ctr"/>
                </a:tc>
                <a:tc>
                  <a:txBody>
                    <a:bodyPr/>
                    <a:lstStyle/>
                    <a:p>
                      <a:pPr algn="just" fontAlgn="ctr"/>
                      <a:r>
                        <a:rPr lang="es-CL" sz="1050" u="none" strike="noStrike">
                          <a:effectLst/>
                        </a:rPr>
                        <a:t>Certificaciones Privadas</a:t>
                      </a:r>
                      <a:endParaRPr lang="es-CL" sz="1050" b="0" i="0" u="none" strike="noStrike">
                        <a:solidFill>
                          <a:srgbClr val="000000"/>
                        </a:solidFill>
                        <a:effectLst/>
                        <a:latin typeface="Calibri"/>
                      </a:endParaRPr>
                    </a:p>
                  </a:txBody>
                  <a:tcPr marL="5369" marR="5369" marT="5369" marB="0" anchor="ctr"/>
                </a:tc>
                <a:tc>
                  <a:txBody>
                    <a:bodyPr/>
                    <a:lstStyle/>
                    <a:p>
                      <a:pPr algn="just" fontAlgn="ctr"/>
                      <a:r>
                        <a:rPr lang="es-CL" sz="1050" u="none" strike="noStrike">
                          <a:effectLst/>
                        </a:rPr>
                        <a:t>SAG se compromete a reconocer certificaciones en la medida que los tratados lo permitan</a:t>
                      </a:r>
                      <a:endParaRPr lang="es-CL" sz="1050" b="0" i="0" u="none" strike="noStrike">
                        <a:solidFill>
                          <a:srgbClr val="000000"/>
                        </a:solidFill>
                        <a:effectLst/>
                        <a:latin typeface="Calibri"/>
                      </a:endParaRPr>
                    </a:p>
                  </a:txBody>
                  <a:tcPr marL="5369" marR="5369" marT="5369" marB="0" anchor="ctr"/>
                </a:tc>
                <a:tc>
                  <a:txBody>
                    <a:bodyPr/>
                    <a:lstStyle/>
                    <a:p>
                      <a:pPr algn="just" fontAlgn="ctr"/>
                      <a:r>
                        <a:rPr lang="es-CL" sz="1050" u="none" strike="noStrike">
                          <a:effectLst/>
                        </a:rPr>
                        <a:t> </a:t>
                      </a:r>
                      <a:endParaRPr lang="es-CL" sz="1050" b="0" i="0" u="none" strike="noStrike">
                        <a:solidFill>
                          <a:srgbClr val="000000"/>
                        </a:solidFill>
                        <a:effectLst/>
                        <a:latin typeface="Calibri"/>
                      </a:endParaRPr>
                    </a:p>
                  </a:txBody>
                  <a:tcPr marL="5369" marR="5369" marT="5369" marB="0" anchor="ctr"/>
                </a:tc>
                <a:tc>
                  <a:txBody>
                    <a:bodyPr/>
                    <a:lstStyle/>
                    <a:p>
                      <a:pPr algn="l" fontAlgn="b"/>
                      <a:r>
                        <a:rPr lang="es-CL" sz="1050" u="none" strike="noStrike">
                          <a:effectLst/>
                        </a:rPr>
                        <a:t>Implementada</a:t>
                      </a:r>
                      <a:endParaRPr lang="es-CL" sz="1050" b="0" i="0" u="none" strike="noStrike">
                        <a:solidFill>
                          <a:srgbClr val="000000"/>
                        </a:solidFill>
                        <a:effectLst/>
                        <a:latin typeface="Calibri"/>
                      </a:endParaRPr>
                    </a:p>
                  </a:txBody>
                  <a:tcPr marL="5369" marR="5369" marT="5369" marB="0" anchor="b"/>
                </a:tc>
                <a:tc>
                  <a:txBody>
                    <a:bodyPr/>
                    <a:lstStyle/>
                    <a:p>
                      <a:pPr algn="l" fontAlgn="b"/>
                      <a:r>
                        <a:rPr lang="es-CL" sz="1050" u="none" strike="noStrike">
                          <a:effectLst/>
                        </a:rPr>
                        <a:t>Terminada </a:t>
                      </a:r>
                      <a:endParaRPr lang="es-CL" sz="1050" b="0" i="0" u="none" strike="noStrike">
                        <a:solidFill>
                          <a:srgbClr val="000000"/>
                        </a:solidFill>
                        <a:effectLst/>
                        <a:latin typeface="Calibri"/>
                      </a:endParaRPr>
                    </a:p>
                  </a:txBody>
                  <a:tcPr marL="5369" marR="5369" marT="5369" marB="0" anchor="b"/>
                </a:tc>
              </a:tr>
              <a:tr h="1219779">
                <a:tc>
                  <a:txBody>
                    <a:bodyPr/>
                    <a:lstStyle/>
                    <a:p>
                      <a:pPr algn="just" fontAlgn="ctr"/>
                      <a:r>
                        <a:rPr lang="es-CL" sz="1050" u="none" strike="noStrike">
                          <a:effectLst/>
                        </a:rPr>
                        <a:t>OTROS 1</a:t>
                      </a:r>
                      <a:endParaRPr lang="es-CL" sz="1050" b="1" i="0" u="none" strike="noStrike">
                        <a:solidFill>
                          <a:srgbClr val="000000"/>
                        </a:solidFill>
                        <a:effectLst/>
                        <a:latin typeface="Calibri"/>
                      </a:endParaRPr>
                    </a:p>
                  </a:txBody>
                  <a:tcPr marL="5369" marR="5369" marT="5369" marB="0" anchor="ctr"/>
                </a:tc>
                <a:tc>
                  <a:txBody>
                    <a:bodyPr/>
                    <a:lstStyle/>
                    <a:p>
                      <a:pPr algn="just" fontAlgn="ctr"/>
                      <a:r>
                        <a:rPr lang="es-CL" sz="1050" u="none" strike="noStrike">
                          <a:effectLst/>
                        </a:rPr>
                        <a:t>ANEXO</a:t>
                      </a:r>
                      <a:endParaRPr lang="es-CL" sz="1050" b="1" i="0" u="none" strike="noStrike">
                        <a:solidFill>
                          <a:srgbClr val="000000"/>
                        </a:solidFill>
                        <a:effectLst/>
                        <a:latin typeface="Calibri"/>
                      </a:endParaRPr>
                    </a:p>
                  </a:txBody>
                  <a:tcPr marL="5369" marR="5369" marT="5369" marB="0" anchor="ctr"/>
                </a:tc>
                <a:tc>
                  <a:txBody>
                    <a:bodyPr/>
                    <a:lstStyle/>
                    <a:p>
                      <a:pPr algn="just" fontAlgn="ctr"/>
                      <a:r>
                        <a:rPr lang="es-CL" sz="1050" u="none" strike="noStrike">
                          <a:effectLst/>
                        </a:rPr>
                        <a:t>Servicio de Salud no reconoce el sistema nacional de residuos del SAG aplicado en Frigorífico Temuco</a:t>
                      </a:r>
                      <a:endParaRPr lang="es-CL" sz="1050" b="0" i="0" u="none" strike="noStrike">
                        <a:solidFill>
                          <a:srgbClr val="000000"/>
                        </a:solidFill>
                        <a:effectLst/>
                        <a:latin typeface="Calibri"/>
                      </a:endParaRPr>
                    </a:p>
                  </a:txBody>
                  <a:tcPr marL="5369" marR="5369" marT="5369" marB="0" anchor="ctr"/>
                </a:tc>
                <a:tc>
                  <a:txBody>
                    <a:bodyPr/>
                    <a:lstStyle/>
                    <a:p>
                      <a:pPr algn="just" fontAlgn="ctr"/>
                      <a:r>
                        <a:rPr lang="es-CL" sz="1050" u="none" strike="noStrike">
                          <a:effectLst/>
                        </a:rPr>
                        <a:t>Aclarar y resolver el problema</a:t>
                      </a:r>
                      <a:endParaRPr lang="es-CL" sz="1050" b="0" i="0" u="none" strike="noStrike">
                        <a:solidFill>
                          <a:srgbClr val="000000"/>
                        </a:solidFill>
                        <a:effectLst/>
                        <a:latin typeface="Calibri"/>
                      </a:endParaRPr>
                    </a:p>
                  </a:txBody>
                  <a:tcPr marL="5369" marR="5369" marT="5369" marB="0" anchor="ctr"/>
                </a:tc>
                <a:tc>
                  <a:txBody>
                    <a:bodyPr/>
                    <a:lstStyle/>
                    <a:p>
                      <a:pPr algn="just" fontAlgn="ctr"/>
                      <a:r>
                        <a:rPr lang="es-CL" sz="1050" u="none" strike="noStrike">
                          <a:effectLst/>
                        </a:rPr>
                        <a:t>3era Reunión</a:t>
                      </a:r>
                      <a:endParaRPr lang="es-CL" sz="1050" b="0" i="0" u="none" strike="noStrike">
                        <a:solidFill>
                          <a:srgbClr val="000000"/>
                        </a:solidFill>
                        <a:effectLst/>
                        <a:latin typeface="Calibri"/>
                      </a:endParaRPr>
                    </a:p>
                  </a:txBody>
                  <a:tcPr marL="5369" marR="5369" marT="5369" marB="0" anchor="ctr"/>
                </a:tc>
                <a:tc>
                  <a:txBody>
                    <a:bodyPr/>
                    <a:lstStyle/>
                    <a:p>
                      <a:pPr algn="just" fontAlgn="ctr"/>
                      <a:r>
                        <a:rPr lang="es-CL" sz="1050" u="none" strike="noStrike">
                          <a:effectLst/>
                        </a:rPr>
                        <a:t>solucionado</a:t>
                      </a:r>
                      <a:endParaRPr lang="es-CL" sz="1050" b="0" i="0" u="none" strike="noStrike">
                        <a:solidFill>
                          <a:srgbClr val="000000"/>
                        </a:solidFill>
                        <a:effectLst/>
                        <a:latin typeface="Calibri"/>
                      </a:endParaRPr>
                    </a:p>
                  </a:txBody>
                  <a:tcPr marL="5369" marR="5369" marT="5369" marB="0" anchor="ctr"/>
                </a:tc>
                <a:tc>
                  <a:txBody>
                    <a:bodyPr/>
                    <a:lstStyle/>
                    <a:p>
                      <a:pPr algn="just" fontAlgn="ctr"/>
                      <a:r>
                        <a:rPr lang="es-CL" sz="1050" u="none" strike="noStrike">
                          <a:effectLst/>
                        </a:rPr>
                        <a:t>Terminada </a:t>
                      </a:r>
                      <a:endParaRPr lang="es-CL" sz="1050" b="0" i="0" u="none" strike="noStrike">
                        <a:solidFill>
                          <a:srgbClr val="000000"/>
                        </a:solidFill>
                        <a:effectLst/>
                        <a:latin typeface="Calibri"/>
                      </a:endParaRPr>
                    </a:p>
                  </a:txBody>
                  <a:tcPr marL="5369" marR="5369" marT="5369" marB="0" anchor="ctr"/>
                </a:tc>
              </a:tr>
              <a:tr h="4363617">
                <a:tc>
                  <a:txBody>
                    <a:bodyPr/>
                    <a:lstStyle/>
                    <a:p>
                      <a:pPr algn="just" fontAlgn="ctr"/>
                      <a:r>
                        <a:rPr lang="es-CL" sz="1050" u="none" strike="noStrike">
                          <a:effectLst/>
                        </a:rPr>
                        <a:t>OTROS 2</a:t>
                      </a:r>
                      <a:endParaRPr lang="es-CL" sz="1050" b="1" i="0" u="none" strike="noStrike">
                        <a:solidFill>
                          <a:srgbClr val="000000"/>
                        </a:solidFill>
                        <a:effectLst/>
                        <a:latin typeface="Calibri"/>
                      </a:endParaRPr>
                    </a:p>
                  </a:txBody>
                  <a:tcPr marL="5369" marR="5369" marT="5369" marB="0" anchor="ctr"/>
                </a:tc>
                <a:tc>
                  <a:txBody>
                    <a:bodyPr/>
                    <a:lstStyle/>
                    <a:p>
                      <a:pPr algn="just" fontAlgn="ctr"/>
                      <a:r>
                        <a:rPr lang="es-CL" sz="1050" u="none" strike="noStrike">
                          <a:effectLst/>
                        </a:rPr>
                        <a:t>ANEXO</a:t>
                      </a:r>
                      <a:endParaRPr lang="es-CL" sz="1050" b="1" i="0" u="none" strike="noStrike">
                        <a:solidFill>
                          <a:srgbClr val="000000"/>
                        </a:solidFill>
                        <a:effectLst/>
                        <a:latin typeface="Calibri"/>
                      </a:endParaRPr>
                    </a:p>
                  </a:txBody>
                  <a:tcPr marL="5369" marR="5369" marT="5369" marB="0" anchor="ctr"/>
                </a:tc>
                <a:tc>
                  <a:txBody>
                    <a:bodyPr/>
                    <a:lstStyle/>
                    <a:p>
                      <a:pPr algn="just" fontAlgn="ctr"/>
                      <a:r>
                        <a:rPr lang="es-CL" sz="1050" u="none" strike="noStrike">
                          <a:effectLst/>
                        </a:rPr>
                        <a:t>Transgénicos-Miel exportada</a:t>
                      </a:r>
                      <a:endParaRPr lang="es-CL" sz="1050" b="0" i="0" u="none" strike="noStrike">
                        <a:solidFill>
                          <a:srgbClr val="000000"/>
                        </a:solidFill>
                        <a:effectLst/>
                        <a:latin typeface="Calibri"/>
                      </a:endParaRPr>
                    </a:p>
                  </a:txBody>
                  <a:tcPr marL="5369" marR="5369" marT="5369" marB="0" anchor="ctr"/>
                </a:tc>
                <a:tc>
                  <a:txBody>
                    <a:bodyPr/>
                    <a:lstStyle/>
                    <a:p>
                      <a:pPr algn="just" fontAlgn="ctr"/>
                      <a:r>
                        <a:rPr lang="es-CL" sz="1050" u="none" strike="noStrike">
                          <a:effectLst/>
                        </a:rPr>
                        <a:t>• La División de Recursos Naturales Renovables implementará un Sistema de posicionamiento geográfico para ubicar las zonas con restricciones para apicultores por el tema OMG y Europa.</a:t>
                      </a:r>
                      <a:br>
                        <a:rPr lang="es-CL" sz="1050" u="none" strike="noStrike">
                          <a:effectLst/>
                        </a:rPr>
                      </a:br>
                      <a:r>
                        <a:rPr lang="es-CL" sz="1050" u="none" strike="noStrike">
                          <a:effectLst/>
                        </a:rPr>
                        <a:t>• La División de Protección Pecuaria, planteó que no existen parámetros claros en la Unión Europea para las trazas de OMG en miel, seguirá coordinando esta mesa y dando a conocer los avances al respecto tanto de las acciones del Servicio y de los requisitos que plantee Unión Europea.</a:t>
                      </a:r>
                      <a:br>
                        <a:rPr lang="es-CL" sz="1050" u="none" strike="noStrike">
                          <a:effectLst/>
                        </a:rPr>
                      </a:br>
                      <a:r>
                        <a:rPr lang="es-CL" sz="1050" u="none" strike="noStrike">
                          <a:effectLst/>
                        </a:rPr>
                        <a:t>• Para el día 14 de noviembre de 2011 se reunirá la comisión apícola de la UE y se hablará de las exigencias en trazas para el mercado de destino (tocoferoles y transgénicos).</a:t>
                      </a:r>
                      <a:br>
                        <a:rPr lang="es-CL" sz="1050" u="none" strike="noStrike">
                          <a:effectLst/>
                        </a:rPr>
                      </a:br>
                      <a:endParaRPr lang="es-CL" sz="1050" b="0" i="0" u="none" strike="noStrike">
                        <a:solidFill>
                          <a:srgbClr val="000000"/>
                        </a:solidFill>
                        <a:effectLst/>
                        <a:latin typeface="Calibri"/>
                      </a:endParaRPr>
                    </a:p>
                  </a:txBody>
                  <a:tcPr marL="5369" marR="5369" marT="5369" marB="0" anchor="ctr"/>
                </a:tc>
                <a:tc>
                  <a:txBody>
                    <a:bodyPr/>
                    <a:lstStyle/>
                    <a:p>
                      <a:pPr algn="just" fontAlgn="ctr"/>
                      <a:r>
                        <a:rPr lang="es-CL" sz="1050" u="none" strike="noStrike">
                          <a:effectLst/>
                        </a:rPr>
                        <a:t>4ta reunión</a:t>
                      </a:r>
                      <a:endParaRPr lang="es-CL" sz="1050" b="0" i="0" u="none" strike="noStrike">
                        <a:solidFill>
                          <a:srgbClr val="000000"/>
                        </a:solidFill>
                        <a:effectLst/>
                        <a:latin typeface="Calibri"/>
                      </a:endParaRPr>
                    </a:p>
                  </a:txBody>
                  <a:tcPr marL="5369" marR="5369" marT="5369" marB="0" anchor="ctr"/>
                </a:tc>
                <a:tc>
                  <a:txBody>
                    <a:bodyPr/>
                    <a:lstStyle/>
                    <a:p>
                      <a:pPr algn="just" fontAlgn="ctr"/>
                      <a:r>
                        <a:rPr lang="es-CL" sz="1050" u="none" strike="noStrike">
                          <a:effectLst/>
                        </a:rPr>
                        <a:t>• El SAG ha dado los primeros pasos para diseñar una estrategia para los posibles requisitos a las exportaciones de miel. De esto, se realizo una reunión de coordinación el día 18.10.2011, donde se dieron a conocer los compromisos alcanzados en reunión de 16.10.2011 entre el Ministro de Agricultura, apicultores y entidades públicas (ODEPA, INDAP, DIRECOM y SAG) y los que afectaban directamente a este Servicio. • La División Jurídica planteó que no se puede a dar a conocer las ubicaciones de las plantaciones de OGM, mientras no se resuelva la acción judicial pendiente en tribunales con respecto al entregar dicha información. • El Laboratorio Lo Aguirre planteó que está en la etapa de implementación de la técnica para la detección de trazas de polen OGM en miel.</a:t>
                      </a:r>
                      <a:endParaRPr lang="es-CL" sz="1050" b="0" i="0" u="none" strike="noStrike">
                        <a:solidFill>
                          <a:srgbClr val="000000"/>
                        </a:solidFill>
                        <a:effectLst/>
                        <a:latin typeface="Calibri"/>
                      </a:endParaRPr>
                    </a:p>
                  </a:txBody>
                  <a:tcPr marL="5369" marR="5369" marT="5369" marB="0" anchor="ctr"/>
                </a:tc>
                <a:tc>
                  <a:txBody>
                    <a:bodyPr/>
                    <a:lstStyle/>
                    <a:p>
                      <a:pPr algn="just" fontAlgn="ctr"/>
                      <a:r>
                        <a:rPr lang="es-CL" sz="1050" u="none" strike="noStrike" dirty="0">
                          <a:effectLst/>
                        </a:rPr>
                        <a:t>Terminada </a:t>
                      </a:r>
                      <a:endParaRPr lang="es-CL" sz="1050" b="0" i="0" u="none" strike="noStrike" dirty="0">
                        <a:solidFill>
                          <a:srgbClr val="000000"/>
                        </a:solidFill>
                        <a:effectLst/>
                        <a:latin typeface="Symbol"/>
                      </a:endParaRPr>
                    </a:p>
                  </a:txBody>
                  <a:tcPr marL="5369" marR="5369" marT="5369" marB="0" anchor="ctr"/>
                </a:tc>
              </a:tr>
            </a:tbl>
          </a:graphicData>
        </a:graphic>
      </p:graphicFrame>
    </p:spTree>
    <p:extLst>
      <p:ext uri="{BB962C8B-B14F-4D97-AF65-F5344CB8AC3E}">
        <p14:creationId xmlns:p14="http://schemas.microsoft.com/office/powerpoint/2010/main" val="27465094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p:cNvSpPr>
          <p:nvPr>
            <p:ph type="title"/>
          </p:nvPr>
        </p:nvSpPr>
        <p:spPr>
          <a:xfrm>
            <a:off x="395288" y="2276475"/>
            <a:ext cx="8164512" cy="1143000"/>
          </a:xfrm>
        </p:spPr>
        <p:txBody>
          <a:bodyPr/>
          <a:lstStyle/>
          <a:p>
            <a:r>
              <a:rPr lang="es-CL" sz="8800" b="1"/>
              <a:t>GRACIAS</a:t>
            </a:r>
            <a:endParaRPr lang="es-ES" sz="8800" b="1"/>
          </a:p>
        </p:txBody>
      </p:sp>
      <p:pic>
        <p:nvPicPr>
          <p:cNvPr id="45060" name="1 Imagen"/>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156325" y="5951538"/>
            <a:ext cx="2206625" cy="906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8610153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674</TotalTime>
  <Words>847</Words>
  <Application>Microsoft Office PowerPoint</Application>
  <PresentationFormat>Presentación en pantalla (4:3)</PresentationFormat>
  <Paragraphs>150</Paragraphs>
  <Slides>7</Slides>
  <Notes>2</Notes>
  <HiddenSlides>0</HiddenSlides>
  <MMClips>0</MMClips>
  <ScaleCrop>false</ScaleCrop>
  <HeadingPairs>
    <vt:vector size="4" baseType="variant">
      <vt:variant>
        <vt:lpstr>Tema</vt:lpstr>
      </vt:variant>
      <vt:variant>
        <vt:i4>3</vt:i4>
      </vt:variant>
      <vt:variant>
        <vt:lpstr>Títulos de diapositiva</vt:lpstr>
      </vt:variant>
      <vt:variant>
        <vt:i4>7</vt:i4>
      </vt:variant>
    </vt:vector>
  </HeadingPairs>
  <TitlesOfParts>
    <vt:vector size="10" baseType="lpstr">
      <vt:lpstr>1_Office Theme</vt:lpstr>
      <vt:lpstr>Office Theme</vt:lpstr>
      <vt:lpstr>Tema de Office</vt:lpstr>
      <vt:lpstr>Impulso Competitivo Servicio Agrícola y Ganadero</vt:lpstr>
      <vt:lpstr>MESA INOCUIDAD ALIMENTARIA E INSUMOS</vt:lpstr>
      <vt:lpstr>Presentación de PowerPoint</vt:lpstr>
      <vt:lpstr>Presentación de PowerPoint</vt:lpstr>
      <vt:lpstr>Presentación de PowerPoint</vt:lpstr>
      <vt:lpstr>Presentación de PowerPoint</vt:lpstr>
      <vt:lpstr>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Nicolas Andrés Guerra Rojas</dc:creator>
  <cp:lastModifiedBy>Nicolas Jose Cristi Le-Fort</cp:lastModifiedBy>
  <cp:revision>35</cp:revision>
  <dcterms:created xsi:type="dcterms:W3CDTF">2011-09-27T13:24:11Z</dcterms:created>
  <dcterms:modified xsi:type="dcterms:W3CDTF">2011-12-07T11:40:19Z</dcterms:modified>
</cp:coreProperties>
</file>