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Lst>
  <p:notesMasterIdLst>
    <p:notesMasterId r:id="rId11"/>
  </p:notesMasterIdLst>
  <p:sldIdLst>
    <p:sldId id="268" r:id="rId4"/>
    <p:sldId id="269" r:id="rId5"/>
    <p:sldId id="284" r:id="rId6"/>
    <p:sldId id="285" r:id="rId7"/>
    <p:sldId id="286" r:id="rId8"/>
    <p:sldId id="287" r:id="rId9"/>
    <p:sldId id="283"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144"/>
    <a:srgbClr val="006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71" autoAdjust="0"/>
  </p:normalViewPr>
  <p:slideViewPr>
    <p:cSldViewPr>
      <p:cViewPr>
        <p:scale>
          <a:sx n="50" d="100"/>
          <a:sy n="50" d="100"/>
        </p:scale>
        <p:origin x="-1086" y="-5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B603F-8235-48B8-ADBE-48FAF2B130A0}" type="datetimeFigureOut">
              <a:rPr lang="es-CL" smtClean="0"/>
              <a:t>07-12-2011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B989F7-8271-4819-A966-D36A11E92BB9}" type="slidenum">
              <a:rPr lang="es-CL" smtClean="0"/>
              <a:t>‹Nº›</a:t>
            </a:fld>
            <a:endParaRPr lang="es-CL"/>
          </a:p>
        </p:txBody>
      </p:sp>
    </p:spTree>
    <p:extLst>
      <p:ext uri="{BB962C8B-B14F-4D97-AF65-F5344CB8AC3E}">
        <p14:creationId xmlns:p14="http://schemas.microsoft.com/office/powerpoint/2010/main" val="176543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dirty="0" smtClean="0">
                <a:ea typeface="ヒラギノ角ゴ Pro W3"/>
                <a:cs typeface="ヒラギノ角ゴ Pro W3"/>
              </a:rPr>
              <a:t>Medida 1: Se presentó el borrador de proyecto de ley que abordará el plan de modernización del SAG-MINAGRI. Esta medida depende del resultado de la medida 3.</a:t>
            </a:r>
          </a:p>
          <a:p>
            <a:r>
              <a:rPr lang="es-CL" dirty="0" smtClean="0">
                <a:ea typeface="ヒラギノ角ゴ Pro W3"/>
                <a:cs typeface="ヒラギノ角ゴ Pro W3"/>
              </a:rPr>
              <a:t>Medida 2:Propuesta enviada a Subsecretaría, se está a la espera de la respuesta.</a:t>
            </a:r>
          </a:p>
          <a:p>
            <a:r>
              <a:rPr lang="es-CL" dirty="0" smtClean="0">
                <a:ea typeface="ヒラギノ角ゴ Pro W3"/>
                <a:cs typeface="ヒラギノ角ゴ Pro W3"/>
              </a:rPr>
              <a:t>Medida 3:</a:t>
            </a:r>
            <a:r>
              <a:rPr lang="es-CL" dirty="0" smtClean="0">
                <a:solidFill>
                  <a:srgbClr val="000000"/>
                </a:solidFill>
                <a:ea typeface="ヒラギノ角ゴ Pro W3"/>
                <a:cs typeface="ヒラギノ角ゴ Pro W3"/>
              </a:rPr>
              <a:t>Se envió y aprobó la propuesta en Subsecretaría y una vez que se tenga la respuesta, se trabajará en un programa nacional coordinado por ACHIPIA.</a:t>
            </a:r>
          </a:p>
          <a:p>
            <a:r>
              <a:rPr lang="es-CL" dirty="0" smtClean="0">
                <a:solidFill>
                  <a:srgbClr val="000000"/>
                </a:solidFill>
                <a:ea typeface="ヒラギノ角ゴ Pro W3"/>
                <a:cs typeface="ヒラギノ角ゴ Pro W3"/>
              </a:rPr>
              <a:t>Medida 5: En proceso de Muestreo.</a:t>
            </a:r>
          </a:p>
          <a:p>
            <a:endParaRPr lang="es-CL" dirty="0" smtClean="0">
              <a:ea typeface="ヒラギノ角ゴ Pro W3"/>
              <a:cs typeface="ヒラギノ角ゴ Pro W3"/>
            </a:endParaRPr>
          </a:p>
          <a:p>
            <a:endParaRPr lang="es-CL" dirty="0" smtClean="0">
              <a:ea typeface="ヒラギノ角ゴ Pro W3"/>
              <a:cs typeface="ヒラギノ角ゴ Pro W3"/>
            </a:endParaRPr>
          </a:p>
        </p:txBody>
      </p:sp>
      <p:sp>
        <p:nvSpPr>
          <p:cNvPr id="645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F868A49C-C48A-4A00-AC6E-8ED354DE74DD}" type="slidenum">
              <a:rPr lang="es-CL">
                <a:solidFill>
                  <a:prstClr val="black"/>
                </a:solidFill>
                <a:ea typeface="MS PGothic" pitchFamily="34" charset="-128"/>
              </a:rPr>
              <a:pPr eaLnBrk="1" hangingPunct="1"/>
              <a:t>2</a:t>
            </a:fld>
            <a:endParaRPr lang="es-CL">
              <a:solidFill>
                <a:prstClr val="black"/>
              </a:solidFill>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63C4976-B975-4B59-9CCC-64DCD45AC48C}" type="datetime1">
              <a:rPr lang="en-US">
                <a:solidFill>
                  <a:prstClr val="black"/>
                </a:solidFill>
                <a:ea typeface="ヒラギノ角ゴ Pro W3" charset="-128"/>
              </a:rPr>
              <a:pPr defTabSz="457200" fontAlgn="base">
                <a:spcBef>
                  <a:spcPct val="0"/>
                </a:spcBef>
                <a:spcAft>
                  <a:spcPct val="0"/>
                </a:spcAft>
                <a:defRPr/>
              </a:pPr>
              <a:t>12/7/2011</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E0A8B4DC-72AB-4652-B03C-A946C038FA60}" type="slidenum">
              <a:rPr lang="en-US"/>
              <a:pPr>
                <a:defRPr/>
              </a:pPr>
              <a:t>‹Nº›</a:t>
            </a:fld>
            <a:endParaRPr lang="en-US"/>
          </a:p>
        </p:txBody>
      </p:sp>
    </p:spTree>
    <p:extLst>
      <p:ext uri="{BB962C8B-B14F-4D97-AF65-F5344CB8AC3E}">
        <p14:creationId xmlns:p14="http://schemas.microsoft.com/office/powerpoint/2010/main" val="116599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AC5A8E1C-978C-4807-8EEA-7B04796848AD}" type="slidenum">
              <a:rPr lang="en-US"/>
              <a:pPr>
                <a:defRPr/>
              </a:pPr>
              <a:t>‹Nº›</a:t>
            </a:fld>
            <a:endParaRPr lang="en-US"/>
          </a:p>
        </p:txBody>
      </p:sp>
    </p:spTree>
    <p:extLst>
      <p:ext uri="{BB962C8B-B14F-4D97-AF65-F5344CB8AC3E}">
        <p14:creationId xmlns:p14="http://schemas.microsoft.com/office/powerpoint/2010/main" val="95646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3586E83F-E85A-4FDA-9A6D-7508828FAB8E}" type="slidenum">
              <a:rPr lang="en-US"/>
              <a:pPr>
                <a:defRPr/>
              </a:pPr>
              <a:t>‹Nº›</a:t>
            </a:fld>
            <a:endParaRPr lang="en-US"/>
          </a:p>
        </p:txBody>
      </p:sp>
    </p:spTree>
    <p:extLst>
      <p:ext uri="{BB962C8B-B14F-4D97-AF65-F5344CB8AC3E}">
        <p14:creationId xmlns:p14="http://schemas.microsoft.com/office/powerpoint/2010/main" val="349920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12/7/2011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846762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12/7/2011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042491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12/7/2011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828203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12/7/2011</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602407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29620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75802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482612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9883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5C7A638-175B-43D9-B643-51A833FBE6BA}" type="slidenum">
              <a:rPr lang="en-US"/>
              <a:pPr>
                <a:defRPr/>
              </a:pPr>
              <a:t>‹Nº›</a:t>
            </a:fld>
            <a:endParaRPr lang="en-US"/>
          </a:p>
        </p:txBody>
      </p:sp>
    </p:spTree>
    <p:extLst>
      <p:ext uri="{BB962C8B-B14F-4D97-AF65-F5344CB8AC3E}">
        <p14:creationId xmlns:p14="http://schemas.microsoft.com/office/powerpoint/2010/main" val="170048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L">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6581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L">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68564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L">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40027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31635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52727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159946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34647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438CF028-4C67-4356-8CDD-F8093E17C8FF}" type="datetime1">
              <a:rPr lang="en-US">
                <a:solidFill>
                  <a:prstClr val="black"/>
                </a:solidFill>
                <a:ea typeface="ヒラギノ角ゴ Pro W3" charset="-128"/>
              </a:rPr>
              <a:pPr defTabSz="457200" fontAlgn="base">
                <a:spcBef>
                  <a:spcPct val="0"/>
                </a:spcBef>
                <a:spcAft>
                  <a:spcPct val="0"/>
                </a:spcAft>
                <a:defRPr/>
              </a:pPr>
              <a:t>12/7/2011</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D8504C7-7C5F-4280-AF6E-85C192A42F15}" type="slidenum">
              <a:rPr lang="en-US"/>
              <a:pPr>
                <a:defRPr/>
              </a:pPr>
              <a:t>‹Nº›</a:t>
            </a:fld>
            <a:endParaRPr lang="en-US"/>
          </a:p>
        </p:txBody>
      </p:sp>
    </p:spTree>
    <p:extLst>
      <p:ext uri="{BB962C8B-B14F-4D97-AF65-F5344CB8AC3E}">
        <p14:creationId xmlns:p14="http://schemas.microsoft.com/office/powerpoint/2010/main" val="189491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968A952-EDF1-4775-919C-58D35ACF22AE}" type="datetime1">
              <a:rPr lang="en-US">
                <a:solidFill>
                  <a:prstClr val="black"/>
                </a:solidFill>
                <a:ea typeface="ヒラギノ角ゴ Pro W3" charset="-128"/>
              </a:rPr>
              <a:pPr defTabSz="457200" fontAlgn="base">
                <a:spcBef>
                  <a:spcPct val="0"/>
                </a:spcBef>
                <a:spcAft>
                  <a:spcPct val="0"/>
                </a:spcAft>
                <a:defRPr/>
              </a:pPr>
              <a:t>12/7/2011</a:t>
            </a:fld>
            <a:endParaRPr lang="en-US">
              <a:solidFill>
                <a:prstClr val="black"/>
              </a:solidFill>
              <a:ea typeface="ヒラギノ角ゴ Pro W3" charset="-128"/>
            </a:endParaRPr>
          </a:p>
        </p:txBody>
      </p:sp>
      <p:sp>
        <p:nvSpPr>
          <p:cNvPr id="6" name="Footer Placeholder 5"/>
          <p:cNvSpPr>
            <a:spLocks noGrp="1"/>
          </p:cNvSpPr>
          <p:nvPr>
            <p:ph type="ftr" sz="quarter" idx="11"/>
          </p:nvPr>
        </p:nvSpPr>
        <p:spPr/>
        <p:txBody>
          <a:bodyPr/>
          <a:lstStyle>
            <a:lvl1pPr>
              <a:defRPr/>
            </a:lvl1pPr>
          </a:lstStyle>
          <a:p>
            <a:pPr>
              <a:defRPr/>
            </a:pPr>
            <a:endParaRPr lang="es-AR"/>
          </a:p>
        </p:txBody>
      </p:sp>
      <p:sp>
        <p:nvSpPr>
          <p:cNvPr id="7" name="Slide Number Placeholder 6"/>
          <p:cNvSpPr>
            <a:spLocks noGrp="1"/>
          </p:cNvSpPr>
          <p:nvPr>
            <p:ph type="sldNum" sz="quarter" idx="12"/>
          </p:nvPr>
        </p:nvSpPr>
        <p:spPr/>
        <p:txBody>
          <a:bodyPr/>
          <a:lstStyle>
            <a:lvl1pPr>
              <a:defRPr/>
            </a:lvl1pPr>
          </a:lstStyle>
          <a:p>
            <a:pPr>
              <a:defRPr/>
            </a:pPr>
            <a:fld id="{4DC8695D-C30A-4ABF-A9CA-2B89012F2C1B}" type="slidenum">
              <a:rPr lang="en-US"/>
              <a:pPr>
                <a:defRPr/>
              </a:pPr>
              <a:t>‹Nº›</a:t>
            </a:fld>
            <a:endParaRPr lang="en-US"/>
          </a:p>
        </p:txBody>
      </p:sp>
    </p:spTree>
    <p:extLst>
      <p:ext uri="{BB962C8B-B14F-4D97-AF65-F5344CB8AC3E}">
        <p14:creationId xmlns:p14="http://schemas.microsoft.com/office/powerpoint/2010/main" val="203561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7AC4F1F-AFB5-46F7-B9C1-48876CD92731}" type="datetime1">
              <a:rPr lang="en-US">
                <a:solidFill>
                  <a:prstClr val="black"/>
                </a:solidFill>
                <a:ea typeface="ヒラギノ角ゴ Pro W3" charset="-128"/>
              </a:rPr>
              <a:pPr defTabSz="457200" fontAlgn="base">
                <a:spcBef>
                  <a:spcPct val="0"/>
                </a:spcBef>
                <a:spcAft>
                  <a:spcPct val="0"/>
                </a:spcAft>
                <a:defRPr/>
              </a:pPr>
              <a:t>12/7/2011</a:t>
            </a:fld>
            <a:endParaRPr lang="en-US">
              <a:solidFill>
                <a:prstClr val="black"/>
              </a:solidFill>
              <a:ea typeface="ヒラギノ角ゴ Pro W3" charset="-128"/>
            </a:endParaRPr>
          </a:p>
        </p:txBody>
      </p:sp>
      <p:sp>
        <p:nvSpPr>
          <p:cNvPr id="8" name="Footer Placeholder 7"/>
          <p:cNvSpPr>
            <a:spLocks noGrp="1"/>
          </p:cNvSpPr>
          <p:nvPr>
            <p:ph type="ftr" sz="quarter" idx="11"/>
          </p:nvPr>
        </p:nvSpPr>
        <p:spPr/>
        <p:txBody>
          <a:bodyPr/>
          <a:lstStyle>
            <a:lvl1pPr>
              <a:defRPr/>
            </a:lvl1pPr>
          </a:lstStyle>
          <a:p>
            <a:pPr>
              <a:defRPr/>
            </a:pPr>
            <a:endParaRPr lang="es-AR"/>
          </a:p>
        </p:txBody>
      </p:sp>
      <p:sp>
        <p:nvSpPr>
          <p:cNvPr id="9" name="Slide Number Placeholder 8"/>
          <p:cNvSpPr>
            <a:spLocks noGrp="1"/>
          </p:cNvSpPr>
          <p:nvPr>
            <p:ph type="sldNum" sz="quarter" idx="12"/>
          </p:nvPr>
        </p:nvSpPr>
        <p:spPr/>
        <p:txBody>
          <a:bodyPr/>
          <a:lstStyle>
            <a:lvl1pPr>
              <a:defRPr/>
            </a:lvl1pPr>
          </a:lstStyle>
          <a:p>
            <a:pPr>
              <a:defRPr/>
            </a:pPr>
            <a:fld id="{7DD7C1C7-7E6A-419A-8BF9-E22F162D2E2B}" type="slidenum">
              <a:rPr lang="en-US"/>
              <a:pPr>
                <a:defRPr/>
              </a:pPr>
              <a:t>‹Nº›</a:t>
            </a:fld>
            <a:endParaRPr lang="en-US"/>
          </a:p>
        </p:txBody>
      </p:sp>
    </p:spTree>
    <p:extLst>
      <p:ext uri="{BB962C8B-B14F-4D97-AF65-F5344CB8AC3E}">
        <p14:creationId xmlns:p14="http://schemas.microsoft.com/office/powerpoint/2010/main" val="205057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AR"/>
          </a:p>
        </p:txBody>
      </p:sp>
      <p:sp>
        <p:nvSpPr>
          <p:cNvPr id="4" name="Slide Number Placeholder 4"/>
          <p:cNvSpPr>
            <a:spLocks noGrp="1"/>
          </p:cNvSpPr>
          <p:nvPr>
            <p:ph type="sldNum" sz="quarter" idx="11"/>
          </p:nvPr>
        </p:nvSpPr>
        <p:spPr/>
        <p:txBody>
          <a:bodyPr/>
          <a:lstStyle>
            <a:lvl1pPr>
              <a:defRPr/>
            </a:lvl1pPr>
          </a:lstStyle>
          <a:p>
            <a:pPr>
              <a:defRPr/>
            </a:pPr>
            <a:fld id="{71C4C0DF-1D51-4871-9456-39ABABE51B2E}" type="slidenum">
              <a:rPr lang="en-US"/>
              <a:pPr>
                <a:defRPr/>
              </a:pPr>
              <a:t>‹Nº›</a:t>
            </a:fld>
            <a:endParaRPr lang="en-US"/>
          </a:p>
        </p:txBody>
      </p:sp>
    </p:spTree>
    <p:extLst>
      <p:ext uri="{BB962C8B-B14F-4D97-AF65-F5344CB8AC3E}">
        <p14:creationId xmlns:p14="http://schemas.microsoft.com/office/powerpoint/2010/main" val="315668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AR"/>
          </a:p>
        </p:txBody>
      </p:sp>
      <p:sp>
        <p:nvSpPr>
          <p:cNvPr id="3" name="Slide Number Placeholder 3"/>
          <p:cNvSpPr>
            <a:spLocks noGrp="1"/>
          </p:cNvSpPr>
          <p:nvPr>
            <p:ph type="sldNum" sz="quarter" idx="11"/>
          </p:nvPr>
        </p:nvSpPr>
        <p:spPr/>
        <p:txBody>
          <a:bodyPr/>
          <a:lstStyle>
            <a:lvl1pPr>
              <a:defRPr/>
            </a:lvl1pPr>
          </a:lstStyle>
          <a:p>
            <a:pPr>
              <a:defRPr/>
            </a:pPr>
            <a:fld id="{4F91431E-5567-4C6B-9414-0A55475F65CF}" type="slidenum">
              <a:rPr lang="en-US"/>
              <a:pPr>
                <a:defRPr/>
              </a:pPr>
              <a:t>‹Nº›</a:t>
            </a:fld>
            <a:endParaRPr lang="en-US"/>
          </a:p>
        </p:txBody>
      </p:sp>
    </p:spTree>
    <p:extLst>
      <p:ext uri="{BB962C8B-B14F-4D97-AF65-F5344CB8AC3E}">
        <p14:creationId xmlns:p14="http://schemas.microsoft.com/office/powerpoint/2010/main" val="323759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8C8AE175-F217-42FE-A617-AA8141E94EFC}" type="slidenum">
              <a:rPr lang="en-US"/>
              <a:pPr>
                <a:defRPr/>
              </a:pPr>
              <a:t>‹Nº›</a:t>
            </a:fld>
            <a:endParaRPr lang="en-US"/>
          </a:p>
        </p:txBody>
      </p:sp>
    </p:spTree>
    <p:extLst>
      <p:ext uri="{BB962C8B-B14F-4D97-AF65-F5344CB8AC3E}">
        <p14:creationId xmlns:p14="http://schemas.microsoft.com/office/powerpoint/2010/main" val="27768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CD03FD3B-DB65-4872-92DA-1B8AC3394568}" type="slidenum">
              <a:rPr lang="en-US"/>
              <a:pPr>
                <a:defRPr/>
              </a:pPr>
              <a:t>‹Nº›</a:t>
            </a:fld>
            <a:endParaRPr lang="en-US"/>
          </a:p>
        </p:txBody>
      </p:sp>
    </p:spTree>
    <p:extLst>
      <p:ext uri="{BB962C8B-B14F-4D97-AF65-F5344CB8AC3E}">
        <p14:creationId xmlns:p14="http://schemas.microsoft.com/office/powerpoint/2010/main" val="328483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defRPr>
            </a:lvl1pPr>
          </a:lstStyle>
          <a:p>
            <a:pPr defTabSz="457200" fontAlgn="base">
              <a:spcBef>
                <a:spcPct val="0"/>
              </a:spcBef>
              <a:spcAft>
                <a:spcPct val="0"/>
              </a:spcAft>
              <a:defRPr/>
            </a:pPr>
            <a:r>
              <a:rPr lang="es-ES_tradnl">
                <a:ea typeface="ヒラギノ角ゴ Pro W3" charset="-128"/>
              </a:rPr>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defTabSz="457200" fontAlgn="base">
              <a:spcBef>
                <a:spcPct val="0"/>
              </a:spcBef>
              <a:spcAft>
                <a:spcPct val="0"/>
              </a:spcAft>
              <a:defRPr/>
            </a:pPr>
            <a:fld id="{C8D532AA-CAF7-40B1-A5BF-05CB1FEEE0E2}" type="slidenum">
              <a:rPr lang="en-US">
                <a:ea typeface="ヒラギノ角ゴ Pro W3" charset="-128"/>
              </a:rPr>
              <a:pPr defTabSz="457200" fontAlgn="base">
                <a:spcBef>
                  <a:spcPct val="0"/>
                </a:spcBef>
                <a:spcAft>
                  <a:spcPct val="0"/>
                </a:spcAft>
                <a:defRPr/>
              </a:pPr>
              <a:t>‹Nº›</a:t>
            </a:fld>
            <a:endParaRPr lang="en-US">
              <a:ea typeface="ヒラギノ角ゴ Pro W3" charset="-128"/>
            </a:endParaRPr>
          </a:p>
        </p:txBody>
      </p:sp>
      <p:sp>
        <p:nvSpPr>
          <p:cNvPr id="2054" name="Rectangle 6"/>
          <p:cNvSpPr>
            <a:spLocks noChangeArrowheads="1"/>
          </p:cNvSpPr>
          <p:nvPr userDrawn="1"/>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5" name="Rectangle 7"/>
          <p:cNvSpPr>
            <a:spLocks noChangeArrowheads="1"/>
          </p:cNvSpPr>
          <p:nvPr userDrawn="1"/>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6" name="Rectangle 9"/>
          <p:cNvSpPr>
            <a:spLocks noChangeArrowheads="1"/>
          </p:cNvSpPr>
          <p:nvPr userDrawn="1"/>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7"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Tree>
    <p:extLst>
      <p:ext uri="{BB962C8B-B14F-4D97-AF65-F5344CB8AC3E}">
        <p14:creationId xmlns:p14="http://schemas.microsoft.com/office/powerpoint/2010/main" val="1454659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369001071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E34EA-2B5B-424A-B2C0-59ED7B91CAD2}" type="datetimeFigureOut">
              <a:rPr lang="es-CL">
                <a:solidFill>
                  <a:prstClr val="black">
                    <a:tint val="75000"/>
                  </a:prstClr>
                </a:solidFill>
              </a:rPr>
              <a:pPr/>
              <a:t>07-12-2011</a:t>
            </a:fld>
            <a:endParaRPr lang="es-CL">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016602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683568" y="2636912"/>
            <a:ext cx="6400800" cy="18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Inocuidad Alimentaria e Insumos</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algn="r" fontAlgn="base">
              <a:spcAft>
                <a:spcPct val="0"/>
              </a:spcAft>
              <a:buFont typeface="Arial" pitchFamily="34" charset="0"/>
              <a:buNone/>
            </a:pPr>
            <a:endParaRPr lang="en-US" sz="2400" dirty="0" smtClean="0">
              <a:solidFill>
                <a:srgbClr val="FFFFFF"/>
              </a:solidFill>
              <a:ea typeface="ヒラギノ角ゴ Pro W3"/>
              <a:cs typeface="ヒラギノ角ゴ Pro W3"/>
            </a:endParaRPr>
          </a:p>
          <a:p>
            <a:pPr algn="r" fontAlgn="base">
              <a:spcAft>
                <a:spcPct val="0"/>
              </a:spcAft>
              <a:buFont typeface="Arial" pitchFamily="34" charset="0"/>
              <a:buNone/>
            </a:pPr>
            <a:endParaRPr lang="en-US" sz="2400" dirty="0">
              <a:solidFill>
                <a:srgbClr val="FFFFFF"/>
              </a:solidFill>
              <a:ea typeface="ヒラギノ角ゴ Pro W3"/>
              <a:cs typeface="ヒラギノ角ゴ Pro W3"/>
            </a:endParaRPr>
          </a:p>
          <a:p>
            <a:pPr algn="r" fontAlgn="base">
              <a:spcAft>
                <a:spcPct val="0"/>
              </a:spcAft>
              <a:buFont typeface="Arial" pitchFamily="34" charset="0"/>
              <a:buNone/>
            </a:pPr>
            <a:endParaRPr lang="en-US" sz="2400" dirty="0" smtClean="0">
              <a:solidFill>
                <a:srgbClr val="FFFFFF"/>
              </a:solidFill>
              <a:ea typeface="ヒラギノ角ゴ Pro W3"/>
              <a:cs typeface="ヒラギノ角ゴ Pro W3"/>
            </a:endParaRPr>
          </a:p>
          <a:p>
            <a:pPr algn="r" fontAlgn="base">
              <a:spcAft>
                <a:spcPct val="0"/>
              </a:spcAft>
              <a:buFont typeface="Arial" pitchFamily="34" charset="0"/>
              <a:buNone/>
            </a:pPr>
            <a:endParaRPr lang="en-US" sz="2400" dirty="0">
              <a:solidFill>
                <a:srgbClr val="FFFFFF"/>
              </a:solidFill>
              <a:ea typeface="ヒラギノ角ゴ Pro W3"/>
              <a:cs typeface="ヒラギノ角ゴ Pro W3"/>
            </a:endParaRPr>
          </a:p>
          <a:p>
            <a:pPr algn="r" fontAlgn="base">
              <a:spcAft>
                <a:spcPct val="0"/>
              </a:spcAft>
              <a:buFont typeface="Arial" pitchFamily="34" charset="0"/>
              <a:buNone/>
            </a:pPr>
            <a:r>
              <a:rPr lang="en-US" sz="2400" dirty="0" err="1" smtClean="0">
                <a:solidFill>
                  <a:srgbClr val="FFFFFF"/>
                </a:solidFill>
                <a:ea typeface="ヒラギノ角ゴ Pro W3"/>
                <a:cs typeface="ヒラギノ角ゴ Pro W3"/>
              </a:rPr>
              <a:t>Diciembre</a:t>
            </a:r>
            <a:r>
              <a:rPr lang="en-US" sz="2400" dirty="0" smtClean="0">
                <a:solidFill>
                  <a:srgbClr val="FFFFFF"/>
                </a:solidFill>
                <a:ea typeface="ヒラギノ角ゴ Pro W3"/>
                <a:cs typeface="ヒラギノ角ゴ Pro W3"/>
              </a:rPr>
              <a:t> de 2011</a:t>
            </a:r>
          </a:p>
        </p:txBody>
      </p:sp>
    </p:spTree>
    <p:extLst>
      <p:ext uri="{BB962C8B-B14F-4D97-AF65-F5344CB8AC3E}">
        <p14:creationId xmlns:p14="http://schemas.microsoft.com/office/powerpoint/2010/main" val="21227967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3 Título"/>
          <p:cNvSpPr>
            <a:spLocks noGrp="1"/>
          </p:cNvSpPr>
          <p:nvPr>
            <p:ph type="title"/>
          </p:nvPr>
        </p:nvSpPr>
        <p:spPr>
          <a:xfrm>
            <a:off x="323528" y="116632"/>
            <a:ext cx="8640763" cy="863600"/>
          </a:xfrm>
        </p:spPr>
        <p:txBody>
          <a:bodyPr>
            <a:normAutofit/>
          </a:bodyPr>
          <a:lstStyle/>
          <a:p>
            <a:pPr>
              <a:defRPr/>
            </a:pPr>
            <a:r>
              <a:rPr lang="es-CL" sz="2400" b="1" dirty="0">
                <a:solidFill>
                  <a:srgbClr val="006CB7"/>
                </a:solidFill>
                <a:latin typeface="Verdana" pitchFamily="34" charset="0"/>
                <a:ea typeface="+mn-ea"/>
                <a:cs typeface="+mn-cs"/>
              </a:rPr>
              <a:t>MESA INOCUIDAD ALIMENTARIA E INSUMOS</a:t>
            </a:r>
          </a:p>
        </p:txBody>
      </p:sp>
      <p:sp>
        <p:nvSpPr>
          <p:cNvPr id="45059" name="4 Marcador de contenido"/>
          <p:cNvSpPr>
            <a:spLocks noGrp="1"/>
          </p:cNvSpPr>
          <p:nvPr>
            <p:ph idx="1"/>
          </p:nvPr>
        </p:nvSpPr>
        <p:spPr>
          <a:xfrm>
            <a:off x="323850" y="908050"/>
            <a:ext cx="8424863" cy="6192838"/>
          </a:xfrm>
        </p:spPr>
        <p:txBody>
          <a:bodyPr/>
          <a:lstStyle/>
          <a:p>
            <a:pPr marL="0" indent="0" algn="just">
              <a:buFontTx/>
              <a:buNone/>
            </a:pPr>
            <a:endParaRPr lang="es-ES" sz="1900" b="1" dirty="0" smtClean="0">
              <a:solidFill>
                <a:schemeClr val="tx1"/>
              </a:solidFill>
              <a:ea typeface="ヒラギノ角ゴ Pro W3"/>
              <a:cs typeface="ヒラギノ角ゴ Pro W3"/>
            </a:endParaRPr>
          </a:p>
          <a:p>
            <a:pPr marL="0" indent="0" algn="just">
              <a:buFontTx/>
              <a:buNone/>
            </a:pPr>
            <a:endParaRPr lang="es-ES" sz="1800" b="1" dirty="0" smtClean="0">
              <a:solidFill>
                <a:schemeClr val="tx1"/>
              </a:solidFill>
              <a:ea typeface="ヒラギノ角ゴ Pro W3"/>
              <a:cs typeface="ヒラギノ角ゴ Pro W3"/>
            </a:endParaRPr>
          </a:p>
        </p:txBody>
      </p:sp>
      <p:sp>
        <p:nvSpPr>
          <p:cNvPr id="45060"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a:solidFill>
                  <a:srgbClr val="898989"/>
                </a:solidFill>
                <a:latin typeface="Verdana" pitchFamily="34" charset="0"/>
              </a:rPr>
              <a:t>Gobierno de Chile | Ministerio de Agricultura</a:t>
            </a:r>
          </a:p>
        </p:txBody>
      </p:sp>
      <p:pic>
        <p:nvPicPr>
          <p:cNvPr id="45061" name="1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Tabla"/>
          <p:cNvGraphicFramePr>
            <a:graphicFrameLocks noGrp="1"/>
          </p:cNvGraphicFramePr>
          <p:nvPr>
            <p:extLst>
              <p:ext uri="{D42A27DB-BD31-4B8C-83A1-F6EECF244321}">
                <p14:modId xmlns:p14="http://schemas.microsoft.com/office/powerpoint/2010/main" val="866079409"/>
              </p:ext>
            </p:extLst>
          </p:nvPr>
        </p:nvGraphicFramePr>
        <p:xfrm>
          <a:off x="323528" y="727546"/>
          <a:ext cx="8640960" cy="5437758"/>
        </p:xfrm>
        <a:graphic>
          <a:graphicData uri="http://schemas.openxmlformats.org/drawingml/2006/table">
            <a:tbl>
              <a:tblPr/>
              <a:tblGrid>
                <a:gridCol w="1316718"/>
                <a:gridCol w="7324242"/>
              </a:tblGrid>
              <a:tr h="366734">
                <a:tc>
                  <a:txBody>
                    <a:bodyPr/>
                    <a:lstStyle/>
                    <a:p>
                      <a:pPr algn="ctr" fontAlgn="b"/>
                      <a:r>
                        <a:rPr lang="es-CL" sz="1800" b="1" i="0" u="none" strike="noStrike" dirty="0">
                          <a:solidFill>
                            <a:srgbClr val="000000"/>
                          </a:solidFill>
                          <a:effectLst/>
                          <a:latin typeface="Calibri"/>
                        </a:rPr>
                        <a:t>Estado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s-CL" sz="1800" b="1" i="0" u="none" strike="noStrike" dirty="0">
                          <a:solidFill>
                            <a:srgbClr val="000000"/>
                          </a:solidFill>
                          <a:effectLst/>
                          <a:latin typeface="Calibri"/>
                        </a:rPr>
                        <a:t>Medida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00914">
                <a:tc rowSpan="6">
                  <a:txBody>
                    <a:bodyPr/>
                    <a:lstStyle/>
                    <a:p>
                      <a:pPr algn="ctr" fontAlgn="ctr"/>
                      <a:r>
                        <a:rPr lang="es-CL" sz="1800" b="1" i="0" u="none" strike="noStrike" kern="1200" dirty="0">
                          <a:solidFill>
                            <a:srgbClr val="000000"/>
                          </a:solidFill>
                          <a:effectLst/>
                          <a:latin typeface="Calibri"/>
                          <a:ea typeface="+mn-ea"/>
                          <a:cs typeface="+mn-cs"/>
                        </a:rPr>
                        <a:t>Implementadas</a:t>
                      </a: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s-CL" sz="1800" b="0" i="0" u="none" strike="noStrike" kern="1200" dirty="0">
                          <a:solidFill>
                            <a:srgbClr val="000000"/>
                          </a:solidFill>
                          <a:effectLst/>
                          <a:latin typeface="Calibri"/>
                          <a:ea typeface="+mn-ea"/>
                          <a:cs typeface="+mn-cs"/>
                        </a:rPr>
                        <a:t>Certificaciones Privadas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00916">
                <a:tc vMerge="1">
                  <a:txBody>
                    <a:bodyPr/>
                    <a:lstStyle/>
                    <a:p>
                      <a:endParaRPr lang="es-CL"/>
                    </a:p>
                  </a:txBody>
                  <a:tcPr/>
                </a:tc>
                <a:tc>
                  <a:txBody>
                    <a:bodyPr/>
                    <a:lstStyle/>
                    <a:p>
                      <a:pPr algn="ctr" rtl="0" fontAlgn="b"/>
                      <a:r>
                        <a:rPr lang="es-CL" sz="1800" b="0" i="0" u="none" strike="noStrike" kern="1200" dirty="0" smtClean="0">
                          <a:solidFill>
                            <a:srgbClr val="000000"/>
                          </a:solidFill>
                          <a:effectLst/>
                          <a:latin typeface="Calibri"/>
                          <a:ea typeface="+mn-ea"/>
                          <a:cs typeface="+mn-cs"/>
                        </a:rPr>
                        <a:t>Institucionalidad para la inocuidad alimentaria</a:t>
                      </a:r>
                      <a:endParaRPr lang="es-CL" sz="1800" b="0" i="0" u="none" strike="noStrike" kern="1200" dirty="0">
                        <a:solidFill>
                          <a:srgbClr val="000000"/>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00916">
                <a:tc vMerge="1">
                  <a:txBody>
                    <a:bodyPr/>
                    <a:lstStyle/>
                    <a:p>
                      <a:endParaRPr lang="es-CL"/>
                    </a:p>
                  </a:txBody>
                  <a:tcPr/>
                </a:tc>
                <a:tc>
                  <a:txBody>
                    <a:bodyPr/>
                    <a:lstStyle/>
                    <a:p>
                      <a:pPr algn="ctr" rtl="0" fontAlgn="b"/>
                      <a:r>
                        <a:rPr lang="es-CL" sz="1800" b="0" i="0" u="none" strike="noStrike" kern="1200" dirty="0" smtClean="0">
                          <a:solidFill>
                            <a:srgbClr val="000000"/>
                          </a:solidFill>
                          <a:effectLst/>
                          <a:latin typeface="Calibri"/>
                          <a:ea typeface="+mn-ea"/>
                          <a:cs typeface="+mn-cs"/>
                        </a:rPr>
                        <a:t>Actualización de la</a:t>
                      </a:r>
                      <a:r>
                        <a:rPr lang="es-CL" sz="1800" b="0" i="0" u="none" strike="noStrike" kern="1200" baseline="0" dirty="0" smtClean="0">
                          <a:solidFill>
                            <a:srgbClr val="000000"/>
                          </a:solidFill>
                          <a:effectLst/>
                          <a:latin typeface="Calibri"/>
                          <a:ea typeface="+mn-ea"/>
                          <a:cs typeface="+mn-cs"/>
                        </a:rPr>
                        <a:t> política de Inocuidad Alimentaria</a:t>
                      </a:r>
                      <a:endParaRPr lang="es-CL" sz="1800" b="0" i="0" u="none" strike="noStrike" kern="1200" dirty="0">
                        <a:solidFill>
                          <a:srgbClr val="000000"/>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00914">
                <a:tc vMerge="1">
                  <a:txBody>
                    <a:bodyPr/>
                    <a:lstStyle/>
                    <a:p>
                      <a:endParaRPr lang="es-CL"/>
                    </a:p>
                  </a:txBody>
                  <a:tcPr/>
                </a:tc>
                <a:tc>
                  <a:txBody>
                    <a:bodyPr/>
                    <a:lstStyle/>
                    <a:p>
                      <a:pPr algn="ctr" rtl="0" fontAlgn="b"/>
                      <a:r>
                        <a:rPr lang="es-CL" sz="1800" b="0" i="0" u="none" strike="noStrike" kern="1200" dirty="0" smtClean="0">
                          <a:solidFill>
                            <a:srgbClr val="000000"/>
                          </a:solidFill>
                          <a:effectLst/>
                          <a:latin typeface="Calibri"/>
                          <a:ea typeface="+mn-ea"/>
                          <a:cs typeface="+mn-cs"/>
                        </a:rPr>
                        <a:t>Plaguicidas</a:t>
                      </a:r>
                      <a:r>
                        <a:rPr lang="es-CL" sz="1800" b="0" i="0" u="none" strike="noStrike" kern="1200" baseline="0" dirty="0" smtClean="0">
                          <a:solidFill>
                            <a:srgbClr val="000000"/>
                          </a:solidFill>
                          <a:effectLst/>
                          <a:latin typeface="Calibri"/>
                          <a:ea typeface="+mn-ea"/>
                          <a:cs typeface="+mn-cs"/>
                        </a:rPr>
                        <a:t> en Cambio Menores</a:t>
                      </a:r>
                      <a:endParaRPr lang="es-CL" sz="1800" b="0" i="0" u="none" strike="noStrike" kern="1200" dirty="0">
                        <a:solidFill>
                          <a:srgbClr val="000000"/>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00914">
                <a:tc vMerge="1">
                  <a:txBody>
                    <a:bodyPr/>
                    <a:lstStyle/>
                    <a:p>
                      <a:pPr algn="ctr" fontAlgn="ctr"/>
                      <a:endParaRPr lang="es-CL" sz="1800" b="1" i="0" u="none" strike="noStrike" kern="1200" dirty="0">
                        <a:solidFill>
                          <a:srgbClr val="000000"/>
                        </a:solidFill>
                        <a:effectLst/>
                        <a:latin typeface="Calibri"/>
                        <a:ea typeface="+mn-ea"/>
                        <a:cs typeface="+mn-cs"/>
                      </a:endParaRP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s-CL" sz="1800" b="0" i="0" u="none" strike="noStrike" kern="1200" dirty="0" smtClean="0">
                          <a:solidFill>
                            <a:srgbClr val="000000"/>
                          </a:solidFill>
                          <a:effectLst/>
                          <a:latin typeface="Calibri"/>
                          <a:ea typeface="+mn-ea"/>
                          <a:cs typeface="+mn-cs"/>
                        </a:rPr>
                        <a:t>Inspección sanitaria de inocuidad de producción local e importada</a:t>
                      </a:r>
                      <a:endParaRPr lang="es-CL" sz="1800" b="0" i="0" u="none" strike="noStrike" kern="1200" dirty="0">
                        <a:solidFill>
                          <a:srgbClr val="000000"/>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45780">
                <a:tc vMerge="1">
                  <a:txBody>
                    <a:bodyPr/>
                    <a:lstStyle/>
                    <a:p>
                      <a:pPr algn="ctr" fontAlgn="ctr"/>
                      <a:endParaRPr lang="es-CL" sz="1800" b="1" i="0" u="none" strike="noStrike" kern="1200" dirty="0">
                        <a:solidFill>
                          <a:srgbClr val="000000"/>
                        </a:solidFill>
                        <a:effectLst/>
                        <a:latin typeface="Calibri"/>
                        <a:ea typeface="+mn-ea"/>
                        <a:cs typeface="+mn-cs"/>
                      </a:endParaRP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CL" sz="1800" b="0" i="0" u="none" strike="noStrike" kern="1200" dirty="0" smtClean="0">
                          <a:solidFill>
                            <a:srgbClr val="000000"/>
                          </a:solidFill>
                          <a:effectLst/>
                          <a:latin typeface="+mn-lt"/>
                          <a:ea typeface="+mn-ea"/>
                          <a:cs typeface="+mn-cs"/>
                        </a:rPr>
                        <a:t>Tema anexo: miel</a:t>
                      </a:r>
                      <a:r>
                        <a:rPr lang="es-CL" sz="1800" b="0" i="0" u="none" strike="noStrike" kern="1200" baseline="0" dirty="0" smtClean="0">
                          <a:solidFill>
                            <a:srgbClr val="000000"/>
                          </a:solidFill>
                          <a:effectLst/>
                          <a:latin typeface="+mn-lt"/>
                          <a:ea typeface="+mn-ea"/>
                          <a:cs typeface="+mn-cs"/>
                        </a:rPr>
                        <a:t> chilena contaminada por polen de OGM</a:t>
                      </a:r>
                      <a:endParaRPr lang="es-CL" sz="1800" b="0" i="0" u="none" strike="noStrike" kern="1200" dirty="0" smtClean="0">
                        <a:solidFill>
                          <a:srgbClr val="000000"/>
                        </a:solidFill>
                        <a:effectLst/>
                        <a:latin typeface="+mn-lt"/>
                        <a:ea typeface="+mn-ea"/>
                        <a:cs typeface="+mn-cs"/>
                      </a:endParaRPr>
                    </a:p>
                    <a:p>
                      <a:pPr algn="ctr" rtl="0" fontAlgn="b"/>
                      <a:endParaRPr lang="es-CL" sz="1800" b="0" i="0" u="none" strike="noStrike" kern="1200" dirty="0">
                        <a:solidFill>
                          <a:srgbClr val="000000"/>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891955">
                <a:tc>
                  <a:txBody>
                    <a:bodyPr/>
                    <a:lstStyle/>
                    <a:p>
                      <a:pPr algn="ctr" fontAlgn="ctr"/>
                      <a:r>
                        <a:rPr lang="es-CL" sz="1800" b="1" i="0" u="none" strike="noStrike" dirty="0">
                          <a:solidFill>
                            <a:srgbClr val="000000"/>
                          </a:solidFill>
                          <a:effectLst/>
                          <a:latin typeface="Calibri"/>
                        </a:rPr>
                        <a:t>Mediano Plazo</a:t>
                      </a: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rtl="0" fontAlgn="b"/>
                      <a:r>
                        <a:rPr lang="es-CL" sz="1800" b="0" i="0" u="none" strike="noStrike" dirty="0" smtClean="0">
                          <a:solidFill>
                            <a:srgbClr val="000000"/>
                          </a:solidFill>
                          <a:effectLst/>
                          <a:latin typeface="Calibri"/>
                        </a:rPr>
                        <a:t>Plaguicidas:</a:t>
                      </a:r>
                      <a:r>
                        <a:rPr lang="es-CL" sz="1800" b="0" i="0" u="none" strike="noStrike" baseline="0" dirty="0" smtClean="0">
                          <a:solidFill>
                            <a:srgbClr val="000000"/>
                          </a:solidFill>
                          <a:effectLst/>
                          <a:latin typeface="Calibri"/>
                        </a:rPr>
                        <a:t> Sistema de Equivalencia. Carta Gantt presentada</a:t>
                      </a:r>
                      <a:endParaRPr lang="es-CL"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r>
              <a:tr h="545780">
                <a:tc rowSpan="2">
                  <a:txBody>
                    <a:bodyPr/>
                    <a:lstStyle/>
                    <a:p>
                      <a:pPr algn="ctr" fontAlgn="ctr"/>
                      <a:r>
                        <a:rPr lang="es-CL" sz="1800" b="1" i="0" u="none" strike="noStrike" dirty="0">
                          <a:solidFill>
                            <a:srgbClr val="000000"/>
                          </a:solidFill>
                          <a:effectLst/>
                          <a:latin typeface="Calibri"/>
                        </a:rPr>
                        <a:t>*</a:t>
                      </a: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s-CL" sz="1800" b="0" i="0" u="none" strike="noStrike" dirty="0" smtClean="0">
                          <a:solidFill>
                            <a:srgbClr val="000000"/>
                          </a:solidFill>
                          <a:effectLst/>
                          <a:latin typeface="Calibri"/>
                        </a:rPr>
                        <a:t>Plaguicidas: Aclarar si la importación de productos por marca registrada en el país, son objeto de fiscalización</a:t>
                      </a:r>
                      <a:r>
                        <a:rPr lang="es-CL" sz="1800" b="0" i="0" u="none" strike="noStrike" baseline="0" dirty="0" smtClean="0">
                          <a:solidFill>
                            <a:srgbClr val="000000"/>
                          </a:solidFill>
                          <a:effectLst/>
                          <a:latin typeface="Calibri"/>
                        </a:rPr>
                        <a:t> por el SAG</a:t>
                      </a:r>
                      <a:endParaRPr lang="es-CL"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45780">
                <a:tc vMerge="1">
                  <a:txBody>
                    <a:bodyPr/>
                    <a:lstStyle/>
                    <a:p>
                      <a:endParaRPr lang="es-CL"/>
                    </a:p>
                  </a:txBody>
                  <a:tcPr/>
                </a:tc>
                <a:tc>
                  <a:txBody>
                    <a:bodyPr/>
                    <a:lstStyle/>
                    <a:p>
                      <a:pPr algn="ctr" rtl="0" fontAlgn="b"/>
                      <a:r>
                        <a:rPr lang="es-CL" sz="1800" b="0" i="0" u="none" strike="noStrike" kern="1200" dirty="0" smtClean="0">
                          <a:solidFill>
                            <a:srgbClr val="000000"/>
                          </a:solidFill>
                          <a:effectLst/>
                          <a:latin typeface="Calibri"/>
                          <a:ea typeface="+mn-ea"/>
                          <a:cs typeface="+mn-cs"/>
                        </a:rPr>
                        <a:t>Sistema coordinado SAG/MINSAL</a:t>
                      </a:r>
                      <a:r>
                        <a:rPr lang="es-CL" sz="1800" b="0" i="0" u="none" strike="noStrike" kern="1200" baseline="0" dirty="0" smtClean="0">
                          <a:solidFill>
                            <a:srgbClr val="000000"/>
                          </a:solidFill>
                          <a:effectLst/>
                          <a:latin typeface="Calibri"/>
                          <a:ea typeface="+mn-ea"/>
                          <a:cs typeface="+mn-cs"/>
                        </a:rPr>
                        <a:t> para habilitación de establecimientos internacionales de exportación. </a:t>
                      </a:r>
                      <a:endParaRPr lang="es-CL" sz="1800" b="0" i="0" u="none" strike="noStrike" kern="1200" dirty="0">
                        <a:solidFill>
                          <a:srgbClr val="000000"/>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3279689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3500830811"/>
              </p:ext>
            </p:extLst>
          </p:nvPr>
        </p:nvGraphicFramePr>
        <p:xfrm>
          <a:off x="457200" y="548680"/>
          <a:ext cx="8229600" cy="5832647"/>
        </p:xfrm>
        <a:graphic>
          <a:graphicData uri="http://schemas.openxmlformats.org/drawingml/2006/table">
            <a:tbl>
              <a:tblPr>
                <a:tableStyleId>{5C22544A-7EE6-4342-B048-85BDC9FD1C3A}</a:tableStyleId>
              </a:tblPr>
              <a:tblGrid>
                <a:gridCol w="1843668"/>
                <a:gridCol w="304800"/>
                <a:gridCol w="631902"/>
                <a:gridCol w="1843668"/>
                <a:gridCol w="1196898"/>
                <a:gridCol w="1204332"/>
                <a:gridCol w="1204332"/>
              </a:tblGrid>
              <a:tr h="229261">
                <a:tc>
                  <a:txBody>
                    <a:bodyPr/>
                    <a:lstStyle/>
                    <a:p>
                      <a:pPr algn="l" fontAlgn="b"/>
                      <a:r>
                        <a:rPr lang="es-CL" sz="1100" u="none" strike="noStrike" dirty="0">
                          <a:effectLst/>
                        </a:rPr>
                        <a:t>N° </a:t>
                      </a:r>
                      <a:endParaRPr lang="es-CL" sz="1100" b="1" i="0" u="none" strike="noStrike" dirty="0">
                        <a:solidFill>
                          <a:srgbClr val="FFFFFF"/>
                        </a:solidFill>
                        <a:effectLst/>
                        <a:latin typeface="Calibri"/>
                      </a:endParaRPr>
                    </a:p>
                  </a:txBody>
                  <a:tcPr marL="6134" marR="6134" marT="6134" marB="0" anchor="b"/>
                </a:tc>
                <a:tc>
                  <a:txBody>
                    <a:bodyPr/>
                    <a:lstStyle/>
                    <a:p>
                      <a:pPr algn="l" fontAlgn="b"/>
                      <a:r>
                        <a:rPr lang="es-CL" sz="1100" u="none" strike="noStrike">
                          <a:effectLst/>
                        </a:rPr>
                        <a:t>Tipo</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Medida</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Compromisos</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Plazos</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Resultados a la fecha</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Comentarios</a:t>
                      </a:r>
                      <a:endParaRPr lang="es-CL" sz="1100" b="1" i="0" u="none" strike="noStrike">
                        <a:solidFill>
                          <a:srgbClr val="FFFFFF"/>
                        </a:solidFill>
                        <a:effectLst/>
                        <a:latin typeface="Calibri"/>
                      </a:endParaRPr>
                    </a:p>
                  </a:txBody>
                  <a:tcPr marL="6134" marR="6134" marT="6134" marB="0" anchor="b"/>
                </a:tc>
              </a:tr>
              <a:tr h="624353">
                <a:tc rowSpan="4">
                  <a:txBody>
                    <a:bodyPr/>
                    <a:lstStyle/>
                    <a:p>
                      <a:pPr algn="just" fontAlgn="ctr"/>
                      <a:r>
                        <a:rPr lang="es-CL" sz="1100" u="none" strike="noStrike" dirty="0">
                          <a:effectLst/>
                        </a:rPr>
                        <a:t>I.1 (8)</a:t>
                      </a:r>
                      <a:endParaRPr lang="es-CL" sz="1100" b="1" i="0" u="none" strike="noStrike" dirty="0">
                        <a:solidFill>
                          <a:srgbClr val="000000"/>
                        </a:solidFill>
                        <a:effectLst/>
                        <a:latin typeface="Calibri"/>
                      </a:endParaRPr>
                    </a:p>
                  </a:txBody>
                  <a:tcPr marL="6134" marR="6134" marT="6134" marB="0" anchor="ctr"/>
                </a:tc>
                <a:tc rowSpan="4">
                  <a:txBody>
                    <a:bodyPr/>
                    <a:lstStyle/>
                    <a:p>
                      <a:pPr algn="just" fontAlgn="ctr"/>
                      <a:r>
                        <a:rPr lang="es-CL" sz="1100" u="none" strike="noStrike">
                          <a:effectLst/>
                        </a:rPr>
                        <a:t>IC</a:t>
                      </a:r>
                      <a:endParaRPr lang="es-CL" sz="1100" b="0" i="0" u="none" strike="noStrike">
                        <a:solidFill>
                          <a:srgbClr val="000000"/>
                        </a:solidFill>
                        <a:effectLst/>
                        <a:latin typeface="Calibri"/>
                      </a:endParaRPr>
                    </a:p>
                  </a:txBody>
                  <a:tcPr marL="6134" marR="6134" marT="6134" marB="0" anchor="ctr"/>
                </a:tc>
                <a:tc rowSpan="4">
                  <a:txBody>
                    <a:bodyPr/>
                    <a:lstStyle/>
                    <a:p>
                      <a:pPr algn="just" fontAlgn="ctr"/>
                      <a:r>
                        <a:rPr lang="es-CL" sz="1100" u="none" strike="noStrike">
                          <a:effectLst/>
                        </a:rPr>
                        <a:t>Inspección sanitaria de inocuidad de producción local e importada</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Presentar el borrador del proyecto de ley que abordará el Plan de Modernización del SAG.</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may-11</a:t>
                      </a:r>
                      <a:endParaRPr lang="es-CL" sz="1100" b="0" i="0" u="none" strike="noStrike">
                        <a:solidFill>
                          <a:srgbClr val="000000"/>
                        </a:solidFill>
                        <a:effectLst/>
                        <a:latin typeface="Calibri"/>
                      </a:endParaRPr>
                    </a:p>
                  </a:txBody>
                  <a:tcPr marL="6134" marR="6134" marT="6134" marB="0" anchor="ctr"/>
                </a:tc>
                <a:tc>
                  <a:txBody>
                    <a:bodyPr/>
                    <a:lstStyle/>
                    <a:p>
                      <a:pPr algn="l" fontAlgn="b"/>
                      <a:r>
                        <a:rPr lang="es-CL" sz="1100" u="none" strike="noStrike" dirty="0">
                          <a:effectLst/>
                        </a:rPr>
                        <a:t>Entregado</a:t>
                      </a:r>
                      <a:endParaRPr lang="es-CL" sz="1100" b="0" i="0" u="none" strike="noStrike" dirty="0">
                        <a:solidFill>
                          <a:srgbClr val="000000"/>
                        </a:solidFill>
                        <a:effectLst/>
                        <a:latin typeface="Calibri"/>
                      </a:endParaRPr>
                    </a:p>
                  </a:txBody>
                  <a:tcPr marL="6134" marR="6134" marT="6134" marB="0" anchor="ctr"/>
                </a:tc>
                <a:tc>
                  <a:txBody>
                    <a:bodyPr/>
                    <a:lstStyle/>
                    <a:p>
                      <a:pPr algn="l" fontAlgn="b"/>
                      <a:r>
                        <a:rPr lang="es-CL" sz="1100" u="none" strike="noStrike" dirty="0">
                          <a:effectLst/>
                        </a:rPr>
                        <a:t>Terminada </a:t>
                      </a:r>
                      <a:endParaRPr lang="es-CL" sz="1100" b="0" i="0" u="none" strike="noStrike" dirty="0">
                        <a:solidFill>
                          <a:srgbClr val="000000"/>
                        </a:solidFill>
                        <a:effectLst/>
                        <a:latin typeface="Calibri"/>
                      </a:endParaRPr>
                    </a:p>
                  </a:txBody>
                  <a:tcPr marL="6134" marR="6134" marT="6134" marB="0" anchor="ctr"/>
                </a:tc>
              </a:tr>
              <a:tr h="3085085">
                <a:tc vMerge="1">
                  <a:txBody>
                    <a:bodyPr/>
                    <a:lstStyle/>
                    <a:p>
                      <a:endParaRPr lang="es-CL"/>
                    </a:p>
                  </a:txBody>
                  <a:tcPr/>
                </a:tc>
                <a:tc vMerge="1">
                  <a:txBody>
                    <a:bodyPr/>
                    <a:lstStyle/>
                    <a:p>
                      <a:endParaRPr lang="es-CL"/>
                    </a:p>
                  </a:txBody>
                  <a:tcPr/>
                </a:tc>
                <a:tc vMerge="1">
                  <a:txBody>
                    <a:bodyPr/>
                    <a:lstStyle/>
                    <a:p>
                      <a:endParaRPr lang="es-CL"/>
                    </a:p>
                  </a:txBody>
                  <a:tcPr/>
                </a:tc>
                <a:tc>
                  <a:txBody>
                    <a:bodyPr/>
                    <a:lstStyle/>
                    <a:p>
                      <a:pPr algn="just" fontAlgn="ctr"/>
                      <a:r>
                        <a:rPr lang="es-CL" sz="1100" u="none" strike="noStrike">
                          <a:effectLst/>
                        </a:rPr>
                        <a:t>Re-planteamiento de la medida</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4era Reunión</a:t>
                      </a:r>
                      <a:endParaRPr lang="es-CL" sz="1100" b="0" i="0" u="none" strike="noStrike">
                        <a:solidFill>
                          <a:srgbClr val="000000"/>
                        </a:solidFill>
                        <a:effectLst/>
                        <a:latin typeface="Calibri"/>
                      </a:endParaRPr>
                    </a:p>
                  </a:txBody>
                  <a:tcPr marL="6134" marR="6134" marT="6134" marB="0" anchor="ctr"/>
                </a:tc>
                <a:tc>
                  <a:txBody>
                    <a:bodyPr/>
                    <a:lstStyle/>
                    <a:p>
                      <a:pPr algn="just" fontAlgn="b"/>
                      <a:r>
                        <a:rPr lang="es-CL" sz="1100" u="none" strike="noStrike" dirty="0">
                          <a:effectLst/>
                        </a:rPr>
                        <a:t>Se presentó resultado de la fiscalización del reglamento de mataderos en todos los establecimientos del país, </a:t>
                      </a:r>
                      <a:r>
                        <a:rPr lang="es-CL" sz="1100" u="none" strike="noStrike" dirty="0" smtClean="0">
                          <a:effectLst/>
                        </a:rPr>
                        <a:t>cursándose </a:t>
                      </a:r>
                      <a:r>
                        <a:rPr lang="es-CL" sz="1100" u="none" strike="noStrike" dirty="0">
                          <a:effectLst/>
                        </a:rPr>
                        <a:t>99 actas de denuncias y citación durante en período 2010-2011. A la fecha restan 10 mataderos a ser delegados por el SAG y 31 Centros de </a:t>
                      </a:r>
                      <a:r>
                        <a:rPr lang="es-CL" sz="1100" u="none" strike="noStrike" dirty="0" err="1">
                          <a:effectLst/>
                        </a:rPr>
                        <a:t>Faenamiento</a:t>
                      </a:r>
                      <a:r>
                        <a:rPr lang="es-CL" sz="1100" u="none" strike="noStrike" dirty="0">
                          <a:effectLst/>
                        </a:rPr>
                        <a:t> de Autoconsumo.</a:t>
                      </a:r>
                      <a:endParaRPr lang="es-CL" sz="1100" b="0" i="0" u="none" strike="noStrike" dirty="0">
                        <a:solidFill>
                          <a:srgbClr val="000000"/>
                        </a:solidFill>
                        <a:effectLst/>
                        <a:latin typeface="Calibri"/>
                      </a:endParaRPr>
                    </a:p>
                  </a:txBody>
                  <a:tcPr marL="6134" marR="6134" marT="6134" marB="0" anchor="b"/>
                </a:tc>
                <a:tc>
                  <a:txBody>
                    <a:bodyPr/>
                    <a:lstStyle/>
                    <a:p>
                      <a:pPr algn="l" fontAlgn="b"/>
                      <a:r>
                        <a:rPr lang="es-CL" sz="1100" u="none" strike="noStrike" dirty="0">
                          <a:effectLst/>
                        </a:rPr>
                        <a:t>Terminada </a:t>
                      </a:r>
                      <a:endParaRPr lang="es-CL" sz="1100" b="0" i="0" u="none" strike="noStrike" dirty="0">
                        <a:solidFill>
                          <a:srgbClr val="000000"/>
                        </a:solidFill>
                        <a:effectLst/>
                        <a:latin typeface="Calibri"/>
                      </a:endParaRPr>
                    </a:p>
                  </a:txBody>
                  <a:tcPr marL="6134" marR="6134" marT="6134" marB="0" anchor="ctr"/>
                </a:tc>
              </a:tr>
              <a:tr h="1444597">
                <a:tc vMerge="1">
                  <a:txBody>
                    <a:bodyPr/>
                    <a:lstStyle/>
                    <a:p>
                      <a:endParaRPr lang="es-CL"/>
                    </a:p>
                  </a:txBody>
                  <a:tcPr/>
                </a:tc>
                <a:tc vMerge="1">
                  <a:txBody>
                    <a:bodyPr/>
                    <a:lstStyle/>
                    <a:p>
                      <a:endParaRPr lang="es-CL"/>
                    </a:p>
                  </a:txBody>
                  <a:tcPr/>
                </a:tc>
                <a:tc vMerge="1">
                  <a:txBody>
                    <a:bodyPr/>
                    <a:lstStyle/>
                    <a:p>
                      <a:endParaRPr lang="es-CL"/>
                    </a:p>
                  </a:txBody>
                  <a:tcPr/>
                </a:tc>
                <a:tc>
                  <a:txBody>
                    <a:bodyPr/>
                    <a:lstStyle/>
                    <a:p>
                      <a:pPr algn="just" fontAlgn="ctr"/>
                      <a:r>
                        <a:rPr lang="es-CL" sz="1100" u="none" strike="noStrike">
                          <a:effectLst/>
                        </a:rPr>
                        <a:t>Evaluar la posibilidad de plantear un sistema coordinado entre SAG-MINSAL, para la habilitación de establecimientos internacionales de exportación. Buscando asegurar en origen la inocuidad de productos importados</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4ta reunión</a:t>
                      </a:r>
                      <a:endParaRPr lang="es-CL" sz="1100" b="0" i="0" u="none" strike="noStrike">
                        <a:solidFill>
                          <a:srgbClr val="000000"/>
                        </a:solidFill>
                        <a:effectLst/>
                        <a:latin typeface="Calibri"/>
                      </a:endParaRPr>
                    </a:p>
                  </a:txBody>
                  <a:tcPr marL="6134" marR="6134" marT="6134" marB="0" anchor="ctr"/>
                </a:tc>
                <a:tc>
                  <a:txBody>
                    <a:bodyPr/>
                    <a:lstStyle/>
                    <a:p>
                      <a:pPr algn="l" fontAlgn="b"/>
                      <a:r>
                        <a:rPr lang="es-CL" sz="1100" b="0" i="0" u="none" strike="noStrike" dirty="0" smtClean="0">
                          <a:solidFill>
                            <a:schemeClr val="dk1"/>
                          </a:solidFill>
                          <a:effectLst/>
                          <a:latin typeface="+mn-lt"/>
                        </a:rPr>
                        <a:t>Propuesta</a:t>
                      </a:r>
                      <a:r>
                        <a:rPr lang="es-CL" sz="1100" b="0" i="0" u="none" strike="noStrike" baseline="0" dirty="0" smtClean="0">
                          <a:solidFill>
                            <a:schemeClr val="dk1"/>
                          </a:solidFill>
                          <a:effectLst/>
                          <a:latin typeface="+mn-lt"/>
                        </a:rPr>
                        <a:t> a MINSAL</a:t>
                      </a:r>
                      <a:endParaRPr lang="es-CL" sz="1100" b="0" i="0" u="none" strike="noStrike" dirty="0">
                        <a:solidFill>
                          <a:srgbClr val="000000"/>
                        </a:solidFill>
                        <a:effectLst/>
                        <a:latin typeface="Calibri"/>
                      </a:endParaRPr>
                    </a:p>
                  </a:txBody>
                  <a:tcPr marL="6134" marR="6134" marT="6134" marB="0" anchor="ctr"/>
                </a:tc>
                <a:tc>
                  <a:txBody>
                    <a:bodyPr/>
                    <a:lstStyle/>
                    <a:p>
                      <a:pPr algn="l" fontAlgn="b"/>
                      <a:r>
                        <a:rPr lang="es-CL" sz="1100" u="none" strike="noStrike" dirty="0">
                          <a:effectLst/>
                        </a:rPr>
                        <a:t> </a:t>
                      </a:r>
                      <a:endParaRPr lang="es-CL" sz="1100" b="0" i="0" u="none" strike="noStrike" dirty="0">
                        <a:solidFill>
                          <a:srgbClr val="000000"/>
                        </a:solidFill>
                        <a:effectLst/>
                        <a:latin typeface="Calibri"/>
                      </a:endParaRPr>
                    </a:p>
                  </a:txBody>
                  <a:tcPr marL="6134" marR="6134" marT="6134" marB="0" anchor="b"/>
                </a:tc>
              </a:tr>
              <a:tr h="449351">
                <a:tc vMerge="1">
                  <a:txBody>
                    <a:bodyPr/>
                    <a:lstStyle/>
                    <a:p>
                      <a:endParaRPr lang="es-CL"/>
                    </a:p>
                  </a:txBody>
                  <a:tcPr/>
                </a:tc>
                <a:tc vMerge="1">
                  <a:txBody>
                    <a:bodyPr/>
                    <a:lstStyle/>
                    <a:p>
                      <a:endParaRPr lang="es-CL"/>
                    </a:p>
                  </a:txBody>
                  <a:tcPr/>
                </a:tc>
                <a:tc vMerge="1">
                  <a:txBody>
                    <a:bodyPr/>
                    <a:lstStyle/>
                    <a:p>
                      <a:endParaRPr lang="es-CL"/>
                    </a:p>
                  </a:txBody>
                  <a:tcPr/>
                </a:tc>
                <a:tc>
                  <a:txBody>
                    <a:bodyPr/>
                    <a:lstStyle/>
                    <a:p>
                      <a:pPr algn="just" fontAlgn="ctr"/>
                      <a:r>
                        <a:rPr lang="es-CL" sz="1100" u="none" strike="noStrike">
                          <a:effectLst/>
                        </a:rPr>
                        <a:t>Invitar a un representante de MINSAL a participar en la mesa</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3era Reunión</a:t>
                      </a:r>
                      <a:endParaRPr lang="es-CL" sz="1100" b="0" i="0" u="none" strike="noStrike">
                        <a:solidFill>
                          <a:srgbClr val="000000"/>
                        </a:solidFill>
                        <a:effectLst/>
                        <a:latin typeface="Calibri"/>
                      </a:endParaRPr>
                    </a:p>
                  </a:txBody>
                  <a:tcPr marL="6134" marR="6134" marT="6134" marB="0" anchor="ctr"/>
                </a:tc>
                <a:tc>
                  <a:txBody>
                    <a:bodyPr/>
                    <a:lstStyle/>
                    <a:p>
                      <a:pPr algn="l" fontAlgn="b"/>
                      <a:r>
                        <a:rPr lang="es-CL" sz="1100" u="none" strike="noStrike" dirty="0">
                          <a:effectLst/>
                        </a:rPr>
                        <a:t>Hecho</a:t>
                      </a:r>
                      <a:endParaRPr lang="es-CL" sz="1100" b="0" i="0" u="none" strike="noStrike" dirty="0">
                        <a:solidFill>
                          <a:srgbClr val="000000"/>
                        </a:solidFill>
                        <a:effectLst/>
                        <a:latin typeface="Calibri"/>
                      </a:endParaRPr>
                    </a:p>
                  </a:txBody>
                  <a:tcPr marL="6134" marR="6134" marT="6134" marB="0" anchor="ctr"/>
                </a:tc>
                <a:tc>
                  <a:txBody>
                    <a:bodyPr/>
                    <a:lstStyle/>
                    <a:p>
                      <a:pPr algn="l" fontAlgn="b"/>
                      <a:r>
                        <a:rPr lang="es-CL" sz="1100" u="none" strike="noStrike" dirty="0">
                          <a:effectLst/>
                        </a:rPr>
                        <a:t>Terminada </a:t>
                      </a:r>
                      <a:endParaRPr lang="es-CL" sz="1100" b="0" i="0" u="none" strike="noStrike" dirty="0">
                        <a:solidFill>
                          <a:srgbClr val="000000"/>
                        </a:solidFill>
                        <a:effectLst/>
                        <a:latin typeface="Calibri"/>
                      </a:endParaRPr>
                    </a:p>
                  </a:txBody>
                  <a:tcPr marL="6134" marR="6134" marT="6134" marB="0" anchor="ctr"/>
                </a:tc>
              </a:tr>
            </a:tbl>
          </a:graphicData>
        </a:graphic>
      </p:graphicFrame>
    </p:spTree>
    <p:extLst>
      <p:ext uri="{BB962C8B-B14F-4D97-AF65-F5344CB8AC3E}">
        <p14:creationId xmlns:p14="http://schemas.microsoft.com/office/powerpoint/2010/main" val="573247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2291279"/>
              </p:ext>
            </p:extLst>
          </p:nvPr>
        </p:nvGraphicFramePr>
        <p:xfrm>
          <a:off x="457200" y="908721"/>
          <a:ext cx="8229600" cy="5184574"/>
        </p:xfrm>
        <a:graphic>
          <a:graphicData uri="http://schemas.openxmlformats.org/drawingml/2006/table">
            <a:tbl>
              <a:tblPr>
                <a:tableStyleId>{5C22544A-7EE6-4342-B048-85BDC9FD1C3A}</a:tableStyleId>
              </a:tblPr>
              <a:tblGrid>
                <a:gridCol w="631902"/>
                <a:gridCol w="304800"/>
                <a:gridCol w="1843668"/>
                <a:gridCol w="1843668"/>
                <a:gridCol w="1196898"/>
                <a:gridCol w="1204332"/>
                <a:gridCol w="1204332"/>
              </a:tblGrid>
              <a:tr h="355108">
                <a:tc>
                  <a:txBody>
                    <a:bodyPr/>
                    <a:lstStyle/>
                    <a:p>
                      <a:pPr algn="l" fontAlgn="b"/>
                      <a:r>
                        <a:rPr lang="es-CL" sz="1100" u="none" strike="noStrike" dirty="0">
                          <a:effectLst/>
                        </a:rPr>
                        <a:t>N° </a:t>
                      </a:r>
                      <a:endParaRPr lang="es-CL" sz="1100" b="1" i="0" u="none" strike="noStrike" dirty="0">
                        <a:solidFill>
                          <a:srgbClr val="FFFFFF"/>
                        </a:solidFill>
                        <a:effectLst/>
                        <a:latin typeface="Calibri"/>
                      </a:endParaRPr>
                    </a:p>
                  </a:txBody>
                  <a:tcPr marL="6134" marR="6134" marT="6134" marB="0" anchor="b"/>
                </a:tc>
                <a:tc>
                  <a:txBody>
                    <a:bodyPr/>
                    <a:lstStyle/>
                    <a:p>
                      <a:pPr algn="l" fontAlgn="b"/>
                      <a:r>
                        <a:rPr lang="es-CL" sz="1100" u="none" strike="noStrike">
                          <a:effectLst/>
                        </a:rPr>
                        <a:t>Tipo</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Medida</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Compromisos</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Plazos</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Resultados a la fecha</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Comentarios</a:t>
                      </a:r>
                      <a:endParaRPr lang="es-CL" sz="1100" b="1" i="0" u="none" strike="noStrike">
                        <a:solidFill>
                          <a:srgbClr val="FFFFFF"/>
                        </a:solidFill>
                        <a:effectLst/>
                        <a:latin typeface="Calibri"/>
                      </a:endParaRPr>
                    </a:p>
                  </a:txBody>
                  <a:tcPr marL="6134" marR="6134" marT="6134" marB="0" anchor="b"/>
                </a:tc>
              </a:tr>
              <a:tr h="1292591">
                <a:tc rowSpan="2">
                  <a:txBody>
                    <a:bodyPr/>
                    <a:lstStyle/>
                    <a:p>
                      <a:pPr algn="just" fontAlgn="ctr"/>
                      <a:r>
                        <a:rPr lang="es-CL" sz="1100" u="none" strike="noStrike">
                          <a:effectLst/>
                        </a:rPr>
                        <a:t>I.2 (9)</a:t>
                      </a:r>
                      <a:endParaRPr lang="es-CL" sz="1100" b="1" i="0" u="none" strike="noStrike">
                        <a:solidFill>
                          <a:srgbClr val="000000"/>
                        </a:solidFill>
                        <a:effectLst/>
                        <a:latin typeface="Calibri"/>
                      </a:endParaRPr>
                    </a:p>
                  </a:txBody>
                  <a:tcPr marL="6134" marR="6134" marT="6134" marB="0" anchor="ctr"/>
                </a:tc>
                <a:tc rowSpan="2">
                  <a:txBody>
                    <a:bodyPr/>
                    <a:lstStyle/>
                    <a:p>
                      <a:pPr algn="l" fontAlgn="ctr"/>
                      <a:r>
                        <a:rPr lang="es-CL" sz="1100" u="none" strike="noStrike">
                          <a:effectLst/>
                        </a:rPr>
                        <a:t>IC</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Institucionalidad para la inocuidad</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Introducir diseño dentro del plan de modernización del SAG.</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may-11</a:t>
                      </a:r>
                      <a:endParaRPr lang="es-CL" sz="1100" b="0" i="0" u="none" strike="noStrike">
                        <a:solidFill>
                          <a:srgbClr val="000000"/>
                        </a:solidFill>
                        <a:effectLst/>
                        <a:latin typeface="Calibri"/>
                      </a:endParaRPr>
                    </a:p>
                  </a:txBody>
                  <a:tcPr marL="6134" marR="6134" marT="6134" marB="0" anchor="ctr"/>
                </a:tc>
                <a:tc>
                  <a:txBody>
                    <a:bodyPr/>
                    <a:lstStyle/>
                    <a:p>
                      <a:pPr algn="l" fontAlgn="b"/>
                      <a:r>
                        <a:rPr lang="es-CL" sz="1100" u="none" strike="noStrike" dirty="0">
                          <a:effectLst/>
                        </a:rPr>
                        <a:t>Finalizada en esta mesa</a:t>
                      </a:r>
                      <a:endParaRPr lang="es-CL" sz="1100" b="0" i="0" u="none" strike="noStrike" dirty="0">
                        <a:solidFill>
                          <a:srgbClr val="000000"/>
                        </a:solidFill>
                        <a:effectLst/>
                        <a:latin typeface="Calibri"/>
                      </a:endParaRPr>
                    </a:p>
                  </a:txBody>
                  <a:tcPr marL="6134" marR="6134" marT="6134" marB="0" anchor="ctr"/>
                </a:tc>
                <a:tc>
                  <a:txBody>
                    <a:bodyPr/>
                    <a:lstStyle/>
                    <a:p>
                      <a:pPr algn="l" fontAlgn="b"/>
                      <a:r>
                        <a:rPr lang="es-CL" sz="1100" u="none" strike="noStrike" dirty="0">
                          <a:effectLst/>
                        </a:rPr>
                        <a:t>Terminada </a:t>
                      </a:r>
                      <a:endParaRPr lang="es-CL" sz="1100" b="0" i="0" u="none" strike="noStrike" dirty="0">
                        <a:solidFill>
                          <a:srgbClr val="000000"/>
                        </a:solidFill>
                        <a:effectLst/>
                        <a:latin typeface="Calibri"/>
                      </a:endParaRPr>
                    </a:p>
                  </a:txBody>
                  <a:tcPr marL="6134" marR="6134" marT="6134" marB="0" anchor="ctr"/>
                </a:tc>
              </a:tr>
              <a:tr h="1477249">
                <a:tc vMerge="1">
                  <a:txBody>
                    <a:bodyPr/>
                    <a:lstStyle/>
                    <a:p>
                      <a:endParaRPr lang="es-CL"/>
                    </a:p>
                  </a:txBody>
                  <a:tcPr/>
                </a:tc>
                <a:tc vMerge="1">
                  <a:txBody>
                    <a:bodyPr/>
                    <a:lstStyle/>
                    <a:p>
                      <a:endParaRPr lang="es-CL"/>
                    </a:p>
                  </a:txBody>
                  <a:tcPr/>
                </a:tc>
                <a:tc>
                  <a:txBody>
                    <a:bodyPr/>
                    <a:lstStyle/>
                    <a:p>
                      <a:pPr algn="just" fontAlgn="ctr"/>
                      <a:r>
                        <a:rPr lang="es-CL" sz="1100" u="none" strike="noStrike">
                          <a:effectLst/>
                        </a:rPr>
                        <a:t> </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Una vez que sea posible, compartir y discutir el plan de acción de la política de inocuidad</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 </a:t>
                      </a:r>
                      <a:endParaRPr lang="es-CL" sz="1100" b="0" i="0" u="none" strike="noStrike">
                        <a:solidFill>
                          <a:srgbClr val="000000"/>
                        </a:solidFill>
                        <a:effectLst/>
                        <a:latin typeface="Calibri"/>
                      </a:endParaRPr>
                    </a:p>
                  </a:txBody>
                  <a:tcPr marL="6134" marR="6134" marT="6134" marB="0" anchor="ctr"/>
                </a:tc>
                <a:tc>
                  <a:txBody>
                    <a:bodyPr/>
                    <a:lstStyle/>
                    <a:p>
                      <a:pPr algn="l" fontAlgn="b"/>
                      <a:r>
                        <a:rPr lang="es-CL" sz="1100" u="none" strike="noStrike" dirty="0">
                          <a:effectLst/>
                        </a:rPr>
                        <a:t>En discusión en el Consejo de ACHIPIA</a:t>
                      </a:r>
                      <a:endParaRPr lang="es-CL" sz="1100" b="0" i="0" u="none" strike="noStrike" dirty="0">
                        <a:solidFill>
                          <a:srgbClr val="000000"/>
                        </a:solidFill>
                        <a:effectLst/>
                        <a:latin typeface="Calibri"/>
                      </a:endParaRPr>
                    </a:p>
                  </a:txBody>
                  <a:tcPr marL="6134" marR="6134" marT="6134" marB="0" anchor="ctr"/>
                </a:tc>
                <a:tc>
                  <a:txBody>
                    <a:bodyPr/>
                    <a:lstStyle/>
                    <a:p>
                      <a:pPr algn="l" fontAlgn="b"/>
                      <a:r>
                        <a:rPr lang="es-CL" sz="1100" u="none" strike="noStrike" dirty="0">
                          <a:effectLst/>
                        </a:rPr>
                        <a:t>Terminada </a:t>
                      </a:r>
                      <a:endParaRPr lang="es-CL" sz="1100" b="0" i="0" u="none" strike="noStrike" dirty="0">
                        <a:solidFill>
                          <a:srgbClr val="000000"/>
                        </a:solidFill>
                        <a:effectLst/>
                        <a:latin typeface="Calibri"/>
                      </a:endParaRPr>
                    </a:p>
                  </a:txBody>
                  <a:tcPr marL="6134" marR="6134" marT="6134" marB="0" anchor="ctr"/>
                </a:tc>
              </a:tr>
              <a:tr h="2059626">
                <a:tc>
                  <a:txBody>
                    <a:bodyPr/>
                    <a:lstStyle/>
                    <a:p>
                      <a:pPr algn="just" fontAlgn="ctr"/>
                      <a:r>
                        <a:rPr lang="es-CL" sz="1100" u="none" strike="noStrike">
                          <a:effectLst/>
                        </a:rPr>
                        <a:t>I.3 (55)</a:t>
                      </a:r>
                      <a:endParaRPr lang="es-CL" sz="1100" b="1"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PD</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Actualización de la política de inocuidad alimentaria: Obligación de ACHIPIA</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Elaborar propuesta paralela de desplazar las labores de puerto (verificación) a origen y en puerto solo verificar sellos.</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 </a:t>
                      </a:r>
                      <a:endParaRPr lang="es-CL" sz="1100" b="0" i="0" u="none" strike="noStrike">
                        <a:solidFill>
                          <a:srgbClr val="000000"/>
                        </a:solidFill>
                        <a:effectLst/>
                        <a:latin typeface="Calibri"/>
                      </a:endParaRPr>
                    </a:p>
                  </a:txBody>
                  <a:tcPr marL="6134" marR="6134" marT="6134" marB="0" anchor="ctr"/>
                </a:tc>
                <a:tc>
                  <a:txBody>
                    <a:bodyPr/>
                    <a:lstStyle/>
                    <a:p>
                      <a:pPr algn="l" fontAlgn="b"/>
                      <a:r>
                        <a:rPr lang="es-CL" sz="1100" u="none" strike="noStrike" dirty="0">
                          <a:effectLst/>
                        </a:rPr>
                        <a:t>Finalizada en esta mesa</a:t>
                      </a:r>
                      <a:endParaRPr lang="es-CL" sz="1100" b="0" i="0" u="none" strike="noStrike" dirty="0">
                        <a:solidFill>
                          <a:srgbClr val="000000"/>
                        </a:solidFill>
                        <a:effectLst/>
                        <a:latin typeface="Calibri"/>
                      </a:endParaRPr>
                    </a:p>
                  </a:txBody>
                  <a:tcPr marL="6134" marR="6134" marT="6134" marB="0" anchor="ctr"/>
                </a:tc>
                <a:tc>
                  <a:txBody>
                    <a:bodyPr/>
                    <a:lstStyle/>
                    <a:p>
                      <a:pPr algn="l" fontAlgn="b"/>
                      <a:r>
                        <a:rPr lang="es-CL" sz="1100" u="none" strike="noStrike" dirty="0">
                          <a:effectLst/>
                        </a:rPr>
                        <a:t>Terminada </a:t>
                      </a:r>
                      <a:endParaRPr lang="es-CL" sz="1100" b="0" i="0" u="none" strike="noStrike" dirty="0">
                        <a:solidFill>
                          <a:srgbClr val="000000"/>
                        </a:solidFill>
                        <a:effectLst/>
                        <a:latin typeface="Calibri"/>
                      </a:endParaRPr>
                    </a:p>
                  </a:txBody>
                  <a:tcPr marL="6134" marR="6134" marT="6134" marB="0" anchor="ctr"/>
                </a:tc>
              </a:tr>
            </a:tbl>
          </a:graphicData>
        </a:graphic>
      </p:graphicFrame>
    </p:spTree>
    <p:extLst>
      <p:ext uri="{BB962C8B-B14F-4D97-AF65-F5344CB8AC3E}">
        <p14:creationId xmlns:p14="http://schemas.microsoft.com/office/powerpoint/2010/main" val="1217723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225094384"/>
              </p:ext>
            </p:extLst>
          </p:nvPr>
        </p:nvGraphicFramePr>
        <p:xfrm>
          <a:off x="457200" y="476672"/>
          <a:ext cx="8229600" cy="5904657"/>
        </p:xfrm>
        <a:graphic>
          <a:graphicData uri="http://schemas.openxmlformats.org/drawingml/2006/table">
            <a:tbl>
              <a:tblPr>
                <a:tableStyleId>{5C22544A-7EE6-4342-B048-85BDC9FD1C3A}</a:tableStyleId>
              </a:tblPr>
              <a:tblGrid>
                <a:gridCol w="1843668"/>
                <a:gridCol w="304800"/>
                <a:gridCol w="631902"/>
                <a:gridCol w="1843668"/>
                <a:gridCol w="1196898"/>
                <a:gridCol w="1204332"/>
                <a:gridCol w="1204332"/>
              </a:tblGrid>
              <a:tr h="283364">
                <a:tc>
                  <a:txBody>
                    <a:bodyPr/>
                    <a:lstStyle/>
                    <a:p>
                      <a:pPr algn="l" fontAlgn="b"/>
                      <a:r>
                        <a:rPr lang="es-CL" sz="1100" u="none" strike="noStrike">
                          <a:effectLst/>
                        </a:rPr>
                        <a:t>N° </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Tipo</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Medida</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Compromisos</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Plazos</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Resultados a la fecha</a:t>
                      </a:r>
                      <a:endParaRPr lang="es-CL" sz="1100" b="1" i="0" u="none" strike="noStrike">
                        <a:solidFill>
                          <a:srgbClr val="FFFFFF"/>
                        </a:solidFill>
                        <a:effectLst/>
                        <a:latin typeface="Calibri"/>
                      </a:endParaRPr>
                    </a:p>
                  </a:txBody>
                  <a:tcPr marL="6134" marR="6134" marT="6134" marB="0" anchor="b"/>
                </a:tc>
                <a:tc>
                  <a:txBody>
                    <a:bodyPr/>
                    <a:lstStyle/>
                    <a:p>
                      <a:pPr algn="l" fontAlgn="b"/>
                      <a:r>
                        <a:rPr lang="es-CL" sz="1100" u="none" strike="noStrike">
                          <a:effectLst/>
                        </a:rPr>
                        <a:t>Comentarios</a:t>
                      </a:r>
                      <a:endParaRPr lang="es-CL" sz="1100" b="1" i="0" u="none" strike="noStrike">
                        <a:solidFill>
                          <a:srgbClr val="FFFFFF"/>
                        </a:solidFill>
                        <a:effectLst/>
                        <a:latin typeface="Calibri"/>
                      </a:endParaRPr>
                    </a:p>
                  </a:txBody>
                  <a:tcPr marL="6134" marR="6134" marT="6134" marB="0" anchor="b"/>
                </a:tc>
              </a:tr>
              <a:tr h="1025144">
                <a:tc rowSpan="4">
                  <a:txBody>
                    <a:bodyPr/>
                    <a:lstStyle/>
                    <a:p>
                      <a:pPr algn="just" fontAlgn="ctr"/>
                      <a:r>
                        <a:rPr lang="es-CL" sz="1100" u="none" strike="noStrike">
                          <a:effectLst/>
                        </a:rPr>
                        <a:t>I.4 (6)</a:t>
                      </a:r>
                      <a:endParaRPr lang="es-CL" sz="1100" b="1" i="0" u="none" strike="noStrike">
                        <a:solidFill>
                          <a:srgbClr val="000000"/>
                        </a:solidFill>
                        <a:effectLst/>
                        <a:latin typeface="Calibri"/>
                      </a:endParaRPr>
                    </a:p>
                  </a:txBody>
                  <a:tcPr marL="6134" marR="6134" marT="6134" marB="0" anchor="ctr"/>
                </a:tc>
                <a:tc rowSpan="4">
                  <a:txBody>
                    <a:bodyPr/>
                    <a:lstStyle/>
                    <a:p>
                      <a:pPr algn="just" fontAlgn="ctr"/>
                      <a:r>
                        <a:rPr lang="es-CL" sz="1100" u="none" strike="noStrike">
                          <a:effectLst/>
                        </a:rPr>
                        <a:t>IC</a:t>
                      </a:r>
                      <a:endParaRPr lang="es-CL" sz="1100" b="0" i="0" u="none" strike="noStrike">
                        <a:solidFill>
                          <a:srgbClr val="000000"/>
                        </a:solidFill>
                        <a:effectLst/>
                        <a:latin typeface="Calibri"/>
                      </a:endParaRPr>
                    </a:p>
                  </a:txBody>
                  <a:tcPr marL="6134" marR="6134" marT="6134" marB="0" anchor="ctr"/>
                </a:tc>
                <a:tc rowSpan="4">
                  <a:txBody>
                    <a:bodyPr/>
                    <a:lstStyle/>
                    <a:p>
                      <a:pPr algn="just" fontAlgn="ctr"/>
                      <a:r>
                        <a:rPr lang="es-CL" sz="1100" u="none" strike="noStrike">
                          <a:effectLst/>
                        </a:rPr>
                        <a:t>Plaguicidas</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Propuesta de modificación de la resolución N° 3670</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dirty="0">
                          <a:effectLst/>
                        </a:rPr>
                        <a:t>ene-12</a:t>
                      </a:r>
                      <a:endParaRPr lang="es-CL" sz="1100" b="0" i="0" u="none" strike="noStrike" dirty="0">
                        <a:solidFill>
                          <a:srgbClr val="000000"/>
                        </a:solidFill>
                        <a:effectLst/>
                        <a:latin typeface="Calibri"/>
                      </a:endParaRPr>
                    </a:p>
                  </a:txBody>
                  <a:tcPr marL="6134" marR="6134" marT="6134" marB="0" anchor="ctr"/>
                </a:tc>
                <a:tc>
                  <a:txBody>
                    <a:bodyPr/>
                    <a:lstStyle/>
                    <a:p>
                      <a:pPr algn="l" fontAlgn="b"/>
                      <a:r>
                        <a:rPr lang="es-CL" sz="1100" u="none" strike="noStrike">
                          <a:effectLst/>
                        </a:rPr>
                        <a:t>efectuada mediante Resolución Exenta N° 5551 del 17 de agosto de 2011.</a:t>
                      </a:r>
                      <a:endParaRPr lang="es-CL" sz="1100" b="0" i="0" u="none" strike="noStrike">
                        <a:solidFill>
                          <a:srgbClr val="000000"/>
                        </a:solidFill>
                        <a:effectLst/>
                        <a:latin typeface="Calibri"/>
                      </a:endParaRPr>
                    </a:p>
                  </a:txBody>
                  <a:tcPr marL="6134" marR="6134" marT="6134" marB="0" anchor="b"/>
                </a:tc>
                <a:tc>
                  <a:txBody>
                    <a:bodyPr/>
                    <a:lstStyle/>
                    <a:p>
                      <a:pPr algn="l" fontAlgn="b"/>
                      <a:r>
                        <a:rPr lang="es-CL" sz="1100" u="none" strike="noStrike" dirty="0">
                          <a:effectLst/>
                        </a:rPr>
                        <a:t>Terminada </a:t>
                      </a:r>
                      <a:endParaRPr lang="es-CL" sz="1100" b="0" i="0" u="none" strike="noStrike" dirty="0">
                        <a:solidFill>
                          <a:srgbClr val="000000"/>
                        </a:solidFill>
                        <a:effectLst/>
                        <a:latin typeface="Calibri"/>
                      </a:endParaRPr>
                    </a:p>
                  </a:txBody>
                  <a:tcPr marL="6134" marR="6134" marT="6134" marB="0" anchor="ctr"/>
                </a:tc>
              </a:tr>
              <a:tr h="2038955">
                <a:tc vMerge="1">
                  <a:txBody>
                    <a:bodyPr/>
                    <a:lstStyle/>
                    <a:p>
                      <a:endParaRPr lang="es-CL"/>
                    </a:p>
                  </a:txBody>
                  <a:tcPr/>
                </a:tc>
                <a:tc vMerge="1">
                  <a:txBody>
                    <a:bodyPr/>
                    <a:lstStyle/>
                    <a:p>
                      <a:endParaRPr lang="es-CL"/>
                    </a:p>
                  </a:txBody>
                  <a:tcPr/>
                </a:tc>
                <a:tc vMerge="1">
                  <a:txBody>
                    <a:bodyPr/>
                    <a:lstStyle/>
                    <a:p>
                      <a:endParaRPr lang="es-CL"/>
                    </a:p>
                  </a:txBody>
                  <a:tcPr/>
                </a:tc>
                <a:tc>
                  <a:txBody>
                    <a:bodyPr/>
                    <a:lstStyle/>
                    <a:p>
                      <a:pPr algn="just" fontAlgn="ctr"/>
                      <a:r>
                        <a:rPr lang="es-CL" sz="1100" u="none" strike="noStrike">
                          <a:effectLst/>
                        </a:rPr>
                        <a:t>Aclarar si la importación de productos por marca registrada en el país, efectivamente es objeto de fiscalización por parte del SAG</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dirty="0">
                          <a:effectLst/>
                        </a:rPr>
                        <a:t>5ta reunión</a:t>
                      </a:r>
                      <a:endParaRPr lang="es-CL" sz="1100" b="0" i="0" u="none" strike="noStrike" dirty="0">
                        <a:solidFill>
                          <a:srgbClr val="000000"/>
                        </a:solidFill>
                        <a:effectLst/>
                        <a:latin typeface="Calibri"/>
                      </a:endParaRPr>
                    </a:p>
                  </a:txBody>
                  <a:tcPr marL="6134" marR="6134" marT="6134" marB="0" anchor="ctr"/>
                </a:tc>
                <a:tc>
                  <a:txBody>
                    <a:bodyPr/>
                    <a:lstStyle/>
                    <a:p>
                      <a:pPr algn="l" fontAlgn="b"/>
                      <a:r>
                        <a:rPr lang="es-CL" sz="1100" u="none" strike="noStrike" dirty="0">
                          <a:effectLst/>
                        </a:rPr>
                        <a:t>En consulta en Jurídica</a:t>
                      </a:r>
                      <a:endParaRPr lang="es-CL" sz="1100" b="0" i="0" u="none" strike="noStrike" dirty="0">
                        <a:solidFill>
                          <a:srgbClr val="000000"/>
                        </a:solidFill>
                        <a:effectLst/>
                        <a:latin typeface="Calibri"/>
                      </a:endParaRPr>
                    </a:p>
                  </a:txBody>
                  <a:tcPr marL="6134" marR="6134" marT="6134" marB="0" anchor="ctr"/>
                </a:tc>
                <a:tc>
                  <a:txBody>
                    <a:bodyPr/>
                    <a:lstStyle/>
                    <a:p>
                      <a:pPr algn="l" fontAlgn="b"/>
                      <a:r>
                        <a:rPr lang="es-CL" sz="1100" u="none" strike="noStrike">
                          <a:effectLst/>
                        </a:rPr>
                        <a:t>Queda por aclarar con la División Jurídica del Servicio si la importación de productos por marca registrada en el país, efectivamente es objeto de fiscalización por parte del SAG.</a:t>
                      </a:r>
                      <a:endParaRPr lang="es-CL" sz="1100" b="0" i="0" u="none" strike="noStrike">
                        <a:solidFill>
                          <a:srgbClr val="000000"/>
                        </a:solidFill>
                        <a:effectLst/>
                        <a:latin typeface="Calibri"/>
                      </a:endParaRPr>
                    </a:p>
                  </a:txBody>
                  <a:tcPr marL="6134" marR="6134" marT="6134" marB="0" anchor="b"/>
                </a:tc>
              </a:tr>
              <a:tr h="1278597">
                <a:tc vMerge="1">
                  <a:txBody>
                    <a:bodyPr/>
                    <a:lstStyle/>
                    <a:p>
                      <a:endParaRPr lang="es-CL"/>
                    </a:p>
                  </a:txBody>
                  <a:tcPr/>
                </a:tc>
                <a:tc vMerge="1">
                  <a:txBody>
                    <a:bodyPr/>
                    <a:lstStyle/>
                    <a:p>
                      <a:endParaRPr lang="es-CL"/>
                    </a:p>
                  </a:txBody>
                  <a:tcPr/>
                </a:tc>
                <a:tc vMerge="1">
                  <a:txBody>
                    <a:bodyPr/>
                    <a:lstStyle/>
                    <a:p>
                      <a:endParaRPr lang="es-CL"/>
                    </a:p>
                  </a:txBody>
                  <a:tcPr/>
                </a:tc>
                <a:tc>
                  <a:txBody>
                    <a:bodyPr/>
                    <a:lstStyle/>
                    <a:p>
                      <a:pPr algn="just" fontAlgn="ctr"/>
                      <a:r>
                        <a:rPr lang="es-CL" sz="1100" u="none" strike="noStrike">
                          <a:effectLst/>
                        </a:rPr>
                        <a:t>Respecto a la equivalencia, el SAG se compromete a presentar una Carta Gantt de desarrollo</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5ta reunión</a:t>
                      </a:r>
                      <a:endParaRPr lang="es-CL" sz="1100" b="0" i="0" u="none" strike="noStrike">
                        <a:solidFill>
                          <a:srgbClr val="000000"/>
                        </a:solidFill>
                        <a:effectLst/>
                        <a:latin typeface="Calibri"/>
                      </a:endParaRPr>
                    </a:p>
                  </a:txBody>
                  <a:tcPr marL="6134" marR="6134" marT="6134" marB="0" anchor="ctr"/>
                </a:tc>
                <a:tc>
                  <a:txBody>
                    <a:bodyPr/>
                    <a:lstStyle/>
                    <a:p>
                      <a:pPr algn="l" fontAlgn="b"/>
                      <a:r>
                        <a:rPr lang="es-CL" sz="1100" u="none" strike="noStrike">
                          <a:effectLst/>
                        </a:rPr>
                        <a:t>Se presentó Carta Gantt modificada (en borrador), incorporando una nueva propuesta de programa de trabajo.</a:t>
                      </a:r>
                      <a:endParaRPr lang="es-CL" sz="1100" b="0" i="0" u="none" strike="noStrike">
                        <a:solidFill>
                          <a:srgbClr val="000000"/>
                        </a:solidFill>
                        <a:effectLst/>
                        <a:latin typeface="Calibri"/>
                      </a:endParaRPr>
                    </a:p>
                  </a:txBody>
                  <a:tcPr marL="6134" marR="6134" marT="6134" marB="0" anchor="b"/>
                </a:tc>
                <a:tc>
                  <a:txBody>
                    <a:bodyPr/>
                    <a:lstStyle/>
                    <a:p>
                      <a:pPr algn="l" fontAlgn="b"/>
                      <a:r>
                        <a:rPr lang="es-CL" sz="1100" u="none" strike="noStrike" dirty="0">
                          <a:effectLst/>
                        </a:rPr>
                        <a:t>Terminada </a:t>
                      </a:r>
                      <a:endParaRPr lang="es-CL" sz="1100" b="0" i="0" u="none" strike="noStrike" dirty="0">
                        <a:solidFill>
                          <a:srgbClr val="000000"/>
                        </a:solidFill>
                        <a:effectLst/>
                        <a:latin typeface="Calibri"/>
                      </a:endParaRPr>
                    </a:p>
                  </a:txBody>
                  <a:tcPr marL="6134" marR="6134" marT="6134" marB="0" anchor="ctr"/>
                </a:tc>
              </a:tr>
              <a:tr h="1278597">
                <a:tc vMerge="1">
                  <a:txBody>
                    <a:bodyPr/>
                    <a:lstStyle/>
                    <a:p>
                      <a:endParaRPr lang="es-CL"/>
                    </a:p>
                  </a:txBody>
                  <a:tcPr/>
                </a:tc>
                <a:tc vMerge="1">
                  <a:txBody>
                    <a:bodyPr/>
                    <a:lstStyle/>
                    <a:p>
                      <a:endParaRPr lang="es-CL"/>
                    </a:p>
                  </a:txBody>
                  <a:tcPr/>
                </a:tc>
                <a:tc vMerge="1">
                  <a:txBody>
                    <a:bodyPr/>
                    <a:lstStyle/>
                    <a:p>
                      <a:endParaRPr lang="es-CL"/>
                    </a:p>
                  </a:txBody>
                  <a:tcPr/>
                </a:tc>
                <a:tc>
                  <a:txBody>
                    <a:bodyPr/>
                    <a:lstStyle/>
                    <a:p>
                      <a:pPr algn="just" fontAlgn="ctr"/>
                      <a:r>
                        <a:rPr lang="es-CL" sz="1100" u="none" strike="noStrike">
                          <a:effectLst/>
                        </a:rPr>
                        <a:t>Dar a conocer cuál fue la experiencia en Brasil</a:t>
                      </a:r>
                      <a:endParaRPr lang="es-CL" sz="1100" b="0" i="0" u="none" strike="noStrike">
                        <a:solidFill>
                          <a:srgbClr val="000000"/>
                        </a:solidFill>
                        <a:effectLst/>
                        <a:latin typeface="Calibri"/>
                      </a:endParaRPr>
                    </a:p>
                  </a:txBody>
                  <a:tcPr marL="6134" marR="6134" marT="6134" marB="0" anchor="ctr"/>
                </a:tc>
                <a:tc>
                  <a:txBody>
                    <a:bodyPr/>
                    <a:lstStyle/>
                    <a:p>
                      <a:pPr algn="just" fontAlgn="ctr"/>
                      <a:r>
                        <a:rPr lang="es-CL" sz="1100" u="none" strike="noStrike">
                          <a:effectLst/>
                        </a:rPr>
                        <a:t>4ta reunión</a:t>
                      </a:r>
                      <a:endParaRPr lang="es-CL" sz="1100" b="0" i="0" u="none" strike="noStrike">
                        <a:solidFill>
                          <a:srgbClr val="000000"/>
                        </a:solidFill>
                        <a:effectLst/>
                        <a:latin typeface="Calibri"/>
                      </a:endParaRPr>
                    </a:p>
                  </a:txBody>
                  <a:tcPr marL="6134" marR="6134" marT="6134" marB="0" anchor="ctr"/>
                </a:tc>
                <a:tc>
                  <a:txBody>
                    <a:bodyPr/>
                    <a:lstStyle/>
                    <a:p>
                      <a:pPr algn="l" fontAlgn="b"/>
                      <a:r>
                        <a:rPr lang="es-CL" sz="1100" u="none" strike="noStrike">
                          <a:effectLst/>
                        </a:rPr>
                        <a:t>Se realizó capacitación en Brasil a expertos del Subdepartamento de Plaguicidas y Fertilizantes.</a:t>
                      </a:r>
                      <a:endParaRPr lang="es-CL" sz="1100" b="0" i="0" u="none" strike="noStrike">
                        <a:solidFill>
                          <a:srgbClr val="000000"/>
                        </a:solidFill>
                        <a:effectLst/>
                        <a:latin typeface="Calibri"/>
                      </a:endParaRPr>
                    </a:p>
                  </a:txBody>
                  <a:tcPr marL="6134" marR="6134" marT="6134" marB="0" anchor="b"/>
                </a:tc>
                <a:tc>
                  <a:txBody>
                    <a:bodyPr/>
                    <a:lstStyle/>
                    <a:p>
                      <a:pPr algn="l" fontAlgn="b"/>
                      <a:r>
                        <a:rPr lang="es-CL" sz="1100" u="none" strike="noStrike" dirty="0">
                          <a:effectLst/>
                        </a:rPr>
                        <a:t>Terminada </a:t>
                      </a:r>
                      <a:endParaRPr lang="es-CL" sz="1100" b="0" i="0" u="none" strike="noStrike" dirty="0">
                        <a:solidFill>
                          <a:srgbClr val="000000"/>
                        </a:solidFill>
                        <a:effectLst/>
                        <a:latin typeface="Calibri"/>
                      </a:endParaRPr>
                    </a:p>
                  </a:txBody>
                  <a:tcPr marL="6134" marR="6134" marT="6134" marB="0" anchor="ctr"/>
                </a:tc>
              </a:tr>
            </a:tbl>
          </a:graphicData>
        </a:graphic>
      </p:graphicFrame>
    </p:spTree>
    <p:extLst>
      <p:ext uri="{BB962C8B-B14F-4D97-AF65-F5344CB8AC3E}">
        <p14:creationId xmlns:p14="http://schemas.microsoft.com/office/powerpoint/2010/main" val="673626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76743745"/>
              </p:ext>
            </p:extLst>
          </p:nvPr>
        </p:nvGraphicFramePr>
        <p:xfrm>
          <a:off x="179512" y="404664"/>
          <a:ext cx="8784975" cy="6120680"/>
        </p:xfrm>
        <a:graphic>
          <a:graphicData uri="http://schemas.openxmlformats.org/drawingml/2006/table">
            <a:tbl>
              <a:tblPr>
                <a:tableStyleId>{5C22544A-7EE6-4342-B048-85BDC9FD1C3A}</a:tableStyleId>
              </a:tblPr>
              <a:tblGrid>
                <a:gridCol w="501998"/>
                <a:gridCol w="447433"/>
                <a:gridCol w="927607"/>
                <a:gridCol w="2706427"/>
                <a:gridCol w="676607"/>
                <a:gridCol w="1756994"/>
                <a:gridCol w="1767909"/>
              </a:tblGrid>
              <a:tr h="181515">
                <a:tc>
                  <a:txBody>
                    <a:bodyPr/>
                    <a:lstStyle/>
                    <a:p>
                      <a:pPr algn="l" fontAlgn="b"/>
                      <a:r>
                        <a:rPr lang="es-CL" sz="1050" u="none" strike="noStrike">
                          <a:effectLst/>
                        </a:rPr>
                        <a:t>N° </a:t>
                      </a:r>
                      <a:endParaRPr lang="es-CL" sz="1050" b="1" i="0" u="none" strike="noStrike">
                        <a:solidFill>
                          <a:srgbClr val="FFFFFF"/>
                        </a:solidFill>
                        <a:effectLst/>
                        <a:latin typeface="Calibri"/>
                      </a:endParaRPr>
                    </a:p>
                  </a:txBody>
                  <a:tcPr marL="5369" marR="5369" marT="5369" marB="0" anchor="b"/>
                </a:tc>
                <a:tc>
                  <a:txBody>
                    <a:bodyPr/>
                    <a:lstStyle/>
                    <a:p>
                      <a:pPr algn="l" fontAlgn="b"/>
                      <a:r>
                        <a:rPr lang="es-CL" sz="1050" u="none" strike="noStrike">
                          <a:effectLst/>
                        </a:rPr>
                        <a:t>Tipo</a:t>
                      </a:r>
                      <a:endParaRPr lang="es-CL" sz="1050" b="1" i="0" u="none" strike="noStrike">
                        <a:solidFill>
                          <a:srgbClr val="FFFFFF"/>
                        </a:solidFill>
                        <a:effectLst/>
                        <a:latin typeface="Calibri"/>
                      </a:endParaRPr>
                    </a:p>
                  </a:txBody>
                  <a:tcPr marL="5369" marR="5369" marT="5369" marB="0" anchor="b"/>
                </a:tc>
                <a:tc>
                  <a:txBody>
                    <a:bodyPr/>
                    <a:lstStyle/>
                    <a:p>
                      <a:pPr algn="l" fontAlgn="b"/>
                      <a:r>
                        <a:rPr lang="es-CL" sz="1050" u="none" strike="noStrike">
                          <a:effectLst/>
                        </a:rPr>
                        <a:t>Medida</a:t>
                      </a:r>
                      <a:endParaRPr lang="es-CL" sz="1050" b="1" i="0" u="none" strike="noStrike">
                        <a:solidFill>
                          <a:srgbClr val="FFFFFF"/>
                        </a:solidFill>
                        <a:effectLst/>
                        <a:latin typeface="Calibri"/>
                      </a:endParaRPr>
                    </a:p>
                  </a:txBody>
                  <a:tcPr marL="5369" marR="5369" marT="5369" marB="0" anchor="b"/>
                </a:tc>
                <a:tc>
                  <a:txBody>
                    <a:bodyPr/>
                    <a:lstStyle/>
                    <a:p>
                      <a:pPr algn="l" fontAlgn="b"/>
                      <a:r>
                        <a:rPr lang="es-CL" sz="1050" u="none" strike="noStrike">
                          <a:effectLst/>
                        </a:rPr>
                        <a:t>Compromisos</a:t>
                      </a:r>
                      <a:endParaRPr lang="es-CL" sz="1050" b="1" i="0" u="none" strike="noStrike">
                        <a:solidFill>
                          <a:srgbClr val="FFFFFF"/>
                        </a:solidFill>
                        <a:effectLst/>
                        <a:latin typeface="Calibri"/>
                      </a:endParaRPr>
                    </a:p>
                  </a:txBody>
                  <a:tcPr marL="5369" marR="5369" marT="5369" marB="0" anchor="b"/>
                </a:tc>
                <a:tc>
                  <a:txBody>
                    <a:bodyPr/>
                    <a:lstStyle/>
                    <a:p>
                      <a:pPr algn="l" fontAlgn="b"/>
                      <a:r>
                        <a:rPr lang="es-CL" sz="1050" u="none" strike="noStrike">
                          <a:effectLst/>
                        </a:rPr>
                        <a:t>Plazos</a:t>
                      </a:r>
                      <a:endParaRPr lang="es-CL" sz="1050" b="1" i="0" u="none" strike="noStrike">
                        <a:solidFill>
                          <a:srgbClr val="FFFFFF"/>
                        </a:solidFill>
                        <a:effectLst/>
                        <a:latin typeface="Calibri"/>
                      </a:endParaRPr>
                    </a:p>
                  </a:txBody>
                  <a:tcPr marL="5369" marR="5369" marT="5369" marB="0" anchor="b"/>
                </a:tc>
                <a:tc>
                  <a:txBody>
                    <a:bodyPr/>
                    <a:lstStyle/>
                    <a:p>
                      <a:pPr algn="l" fontAlgn="b"/>
                      <a:r>
                        <a:rPr lang="es-CL" sz="1050" u="none" strike="noStrike">
                          <a:effectLst/>
                        </a:rPr>
                        <a:t>Resultados a la fecha</a:t>
                      </a:r>
                      <a:endParaRPr lang="es-CL" sz="1050" b="1" i="0" u="none" strike="noStrike">
                        <a:solidFill>
                          <a:srgbClr val="FFFFFF"/>
                        </a:solidFill>
                        <a:effectLst/>
                        <a:latin typeface="Calibri"/>
                      </a:endParaRPr>
                    </a:p>
                  </a:txBody>
                  <a:tcPr marL="5369" marR="5369" marT="5369" marB="0" anchor="b"/>
                </a:tc>
                <a:tc>
                  <a:txBody>
                    <a:bodyPr/>
                    <a:lstStyle/>
                    <a:p>
                      <a:pPr algn="l" fontAlgn="b"/>
                      <a:r>
                        <a:rPr lang="es-CL" sz="1050" u="none" strike="noStrike">
                          <a:effectLst/>
                        </a:rPr>
                        <a:t>Comentarios</a:t>
                      </a:r>
                      <a:endParaRPr lang="es-CL" sz="1050" b="1" i="0" u="none" strike="noStrike">
                        <a:solidFill>
                          <a:srgbClr val="FFFFFF"/>
                        </a:solidFill>
                        <a:effectLst/>
                        <a:latin typeface="Calibri"/>
                      </a:endParaRPr>
                    </a:p>
                  </a:txBody>
                  <a:tcPr marL="5369" marR="5369" marT="5369" marB="0" anchor="b"/>
                </a:tc>
              </a:tr>
              <a:tr h="355769">
                <a:tc>
                  <a:txBody>
                    <a:bodyPr/>
                    <a:lstStyle/>
                    <a:p>
                      <a:pPr algn="just" fontAlgn="ctr"/>
                      <a:r>
                        <a:rPr lang="es-CL" sz="1050" u="none" strike="noStrike">
                          <a:effectLst/>
                        </a:rPr>
                        <a:t>I.6 (18)</a:t>
                      </a:r>
                      <a:endParaRPr lang="es-CL" sz="1050" b="1"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IC</a:t>
                      </a: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Certificaciones Privadas</a:t>
                      </a: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SAG se compromete a reconocer certificaciones en la medida que los tratados lo permitan</a:t>
                      </a: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 </a:t>
                      </a:r>
                      <a:endParaRPr lang="es-CL" sz="1050" b="0" i="0" u="none" strike="noStrike">
                        <a:solidFill>
                          <a:srgbClr val="000000"/>
                        </a:solidFill>
                        <a:effectLst/>
                        <a:latin typeface="Calibri"/>
                      </a:endParaRPr>
                    </a:p>
                  </a:txBody>
                  <a:tcPr marL="5369" marR="5369" marT="5369" marB="0" anchor="ctr"/>
                </a:tc>
                <a:tc>
                  <a:txBody>
                    <a:bodyPr/>
                    <a:lstStyle/>
                    <a:p>
                      <a:pPr algn="l" fontAlgn="b"/>
                      <a:r>
                        <a:rPr lang="es-CL" sz="1050" u="none" strike="noStrike">
                          <a:effectLst/>
                        </a:rPr>
                        <a:t>Implementada</a:t>
                      </a:r>
                      <a:endParaRPr lang="es-CL" sz="1050" b="0" i="0" u="none" strike="noStrike">
                        <a:solidFill>
                          <a:srgbClr val="000000"/>
                        </a:solidFill>
                        <a:effectLst/>
                        <a:latin typeface="Calibri"/>
                      </a:endParaRPr>
                    </a:p>
                  </a:txBody>
                  <a:tcPr marL="5369" marR="5369" marT="5369" marB="0" anchor="b"/>
                </a:tc>
                <a:tc>
                  <a:txBody>
                    <a:bodyPr/>
                    <a:lstStyle/>
                    <a:p>
                      <a:pPr algn="l" fontAlgn="b"/>
                      <a:r>
                        <a:rPr lang="es-CL" sz="1050" u="none" strike="noStrike">
                          <a:effectLst/>
                        </a:rPr>
                        <a:t>Terminada </a:t>
                      </a:r>
                      <a:endParaRPr lang="es-CL" sz="1050" b="0" i="0" u="none" strike="noStrike">
                        <a:solidFill>
                          <a:srgbClr val="000000"/>
                        </a:solidFill>
                        <a:effectLst/>
                        <a:latin typeface="Calibri"/>
                      </a:endParaRPr>
                    </a:p>
                  </a:txBody>
                  <a:tcPr marL="5369" marR="5369" marT="5369" marB="0" anchor="b"/>
                </a:tc>
              </a:tr>
              <a:tr h="1219779">
                <a:tc>
                  <a:txBody>
                    <a:bodyPr/>
                    <a:lstStyle/>
                    <a:p>
                      <a:pPr algn="just" fontAlgn="ctr"/>
                      <a:r>
                        <a:rPr lang="es-CL" sz="1050" u="none" strike="noStrike">
                          <a:effectLst/>
                        </a:rPr>
                        <a:t>OTROS 1</a:t>
                      </a:r>
                      <a:endParaRPr lang="es-CL" sz="1050" b="1"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ANEXO</a:t>
                      </a:r>
                      <a:endParaRPr lang="es-CL" sz="1050" b="1"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Servicio de Salud no reconoce el sistema nacional de residuos del SAG aplicado en Frigorífico Temuco</a:t>
                      </a: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Aclarar y resolver el problema</a:t>
                      </a: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3era Reunión</a:t>
                      </a: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solucionado</a:t>
                      </a: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Terminada </a:t>
                      </a:r>
                      <a:endParaRPr lang="es-CL" sz="1050" b="0" i="0" u="none" strike="noStrike">
                        <a:solidFill>
                          <a:srgbClr val="000000"/>
                        </a:solidFill>
                        <a:effectLst/>
                        <a:latin typeface="Calibri"/>
                      </a:endParaRPr>
                    </a:p>
                  </a:txBody>
                  <a:tcPr marL="5369" marR="5369" marT="5369" marB="0" anchor="ctr"/>
                </a:tc>
              </a:tr>
              <a:tr h="4363617">
                <a:tc>
                  <a:txBody>
                    <a:bodyPr/>
                    <a:lstStyle/>
                    <a:p>
                      <a:pPr algn="just" fontAlgn="ctr"/>
                      <a:r>
                        <a:rPr lang="es-CL" sz="1050" u="none" strike="noStrike">
                          <a:effectLst/>
                        </a:rPr>
                        <a:t>OTROS 2</a:t>
                      </a:r>
                      <a:endParaRPr lang="es-CL" sz="1050" b="1"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ANEXO</a:t>
                      </a:r>
                      <a:endParaRPr lang="es-CL" sz="1050" b="1"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Transgénicos-Miel exportada</a:t>
                      </a: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 La División de Recursos Naturales Renovables implementará un Sistema de posicionamiento geográfico para ubicar las zonas con restricciones para apicultores por el tema OMG y Europa.</a:t>
                      </a:r>
                      <a:br>
                        <a:rPr lang="es-CL" sz="1050" u="none" strike="noStrike">
                          <a:effectLst/>
                        </a:rPr>
                      </a:br>
                      <a:r>
                        <a:rPr lang="es-CL" sz="1050" u="none" strike="noStrike">
                          <a:effectLst/>
                        </a:rPr>
                        <a:t>• La División de Protección Pecuaria, planteó que no existen parámetros claros en la Unión Europea para las trazas de OMG en miel, seguirá coordinando esta mesa y dando a conocer los avances al respecto tanto de las acciones del Servicio y de los requisitos que plantee Unión Europea.</a:t>
                      </a:r>
                      <a:br>
                        <a:rPr lang="es-CL" sz="1050" u="none" strike="noStrike">
                          <a:effectLst/>
                        </a:rPr>
                      </a:br>
                      <a:r>
                        <a:rPr lang="es-CL" sz="1050" u="none" strike="noStrike">
                          <a:effectLst/>
                        </a:rPr>
                        <a:t>• Para el día 14 de noviembre de 2011 se reunirá la comisión apícola de la UE y se hablará de las exigencias en trazas para el mercado de destino (tocoferoles y transgénicos).</a:t>
                      </a:r>
                      <a:br>
                        <a:rPr lang="es-CL" sz="1050" u="none" strike="noStrike">
                          <a:effectLst/>
                        </a:rPr>
                      </a:b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4ta reunión</a:t>
                      </a: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a:effectLst/>
                        </a:rPr>
                        <a:t>• El SAG ha dado los primeros pasos para diseñar una estrategia para los posibles requisitos a las exportaciones de miel. De esto, se realizo una reunión de coordinación el día 18.10.2011, donde se dieron a conocer los compromisos alcanzados en reunión de 16.10.2011 entre el Ministro de Agricultura, apicultores y entidades públicas (ODEPA, INDAP, DIRECOM y SAG) y los que afectaban directamente a este Servicio. • La División Jurídica planteó que no se puede a dar a conocer las ubicaciones de las plantaciones de OGM, mientras no se resuelva la acción judicial pendiente en tribunales con respecto al entregar dicha información. • El Laboratorio Lo Aguirre planteó que está en la etapa de implementación de la técnica para la detección de trazas de polen OGM en miel.</a:t>
                      </a:r>
                      <a:endParaRPr lang="es-CL" sz="1050" b="0" i="0" u="none" strike="noStrike">
                        <a:solidFill>
                          <a:srgbClr val="000000"/>
                        </a:solidFill>
                        <a:effectLst/>
                        <a:latin typeface="Calibri"/>
                      </a:endParaRPr>
                    </a:p>
                  </a:txBody>
                  <a:tcPr marL="5369" marR="5369" marT="5369" marB="0" anchor="ctr"/>
                </a:tc>
                <a:tc>
                  <a:txBody>
                    <a:bodyPr/>
                    <a:lstStyle/>
                    <a:p>
                      <a:pPr algn="just" fontAlgn="ctr"/>
                      <a:r>
                        <a:rPr lang="es-CL" sz="1050" u="none" strike="noStrike" dirty="0">
                          <a:effectLst/>
                        </a:rPr>
                        <a:t>Terminada </a:t>
                      </a:r>
                      <a:endParaRPr lang="es-CL" sz="1050" b="0" i="0" u="none" strike="noStrike" dirty="0">
                        <a:solidFill>
                          <a:srgbClr val="000000"/>
                        </a:solidFill>
                        <a:effectLst/>
                        <a:latin typeface="Symbol"/>
                      </a:endParaRPr>
                    </a:p>
                  </a:txBody>
                  <a:tcPr marL="5369" marR="5369" marT="5369" marB="0" anchor="ctr"/>
                </a:tc>
              </a:tr>
            </a:tbl>
          </a:graphicData>
        </a:graphic>
      </p:graphicFrame>
    </p:spTree>
    <p:extLst>
      <p:ext uri="{BB962C8B-B14F-4D97-AF65-F5344CB8AC3E}">
        <p14:creationId xmlns:p14="http://schemas.microsoft.com/office/powerpoint/2010/main" val="2746509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395288" y="2276475"/>
            <a:ext cx="8164512" cy="1143000"/>
          </a:xfrm>
        </p:spPr>
        <p:txBody>
          <a:bodyPr/>
          <a:lstStyle/>
          <a:p>
            <a:r>
              <a:rPr lang="es-CL" sz="8800" b="1"/>
              <a:t>GRACIAS</a:t>
            </a:r>
            <a:endParaRPr lang="es-ES" sz="8800" b="1"/>
          </a:p>
        </p:txBody>
      </p:sp>
      <p:pic>
        <p:nvPicPr>
          <p:cNvPr id="45060"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6101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847</Words>
  <Application>Microsoft Office PowerPoint</Application>
  <PresentationFormat>Presentación en pantalla (4:3)</PresentationFormat>
  <Paragraphs>150</Paragraphs>
  <Slides>7</Slides>
  <Notes>2</Notes>
  <HiddenSlides>0</HiddenSlides>
  <MMClips>0</MMClips>
  <ScaleCrop>false</ScaleCrop>
  <HeadingPairs>
    <vt:vector size="4" baseType="variant">
      <vt:variant>
        <vt:lpstr>Tema</vt:lpstr>
      </vt:variant>
      <vt:variant>
        <vt:i4>3</vt:i4>
      </vt:variant>
      <vt:variant>
        <vt:lpstr>Títulos de diapositiva</vt:lpstr>
      </vt:variant>
      <vt:variant>
        <vt:i4>7</vt:i4>
      </vt:variant>
    </vt:vector>
  </HeadingPairs>
  <TitlesOfParts>
    <vt:vector size="10" baseType="lpstr">
      <vt:lpstr>1_Office Theme</vt:lpstr>
      <vt:lpstr>Office Theme</vt:lpstr>
      <vt:lpstr>Tema de Office</vt:lpstr>
      <vt:lpstr>Impulso Competitivo Servicio Agrícola y Ganadero</vt:lpstr>
      <vt:lpstr>MESA INOCUIDAD ALIMENTARIA E INSUMOS</vt:lpstr>
      <vt:lpstr>Presentación de PowerPoint</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Andrés Guerra Rojas</dc:creator>
  <cp:lastModifiedBy>Nicolas Jose Cristi Le-Fort</cp:lastModifiedBy>
  <cp:revision>35</cp:revision>
  <dcterms:created xsi:type="dcterms:W3CDTF">2011-09-27T13:24:11Z</dcterms:created>
  <dcterms:modified xsi:type="dcterms:W3CDTF">2011-12-07T11:40:19Z</dcterms:modified>
</cp:coreProperties>
</file>